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customXml/itemProps2.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svg" ContentType="image/svg+xml"/>
  <Override PartName="/ppt/media/image10.svg" ContentType="image/svg+xml"/>
  <Override PartName="/ppt/media/image11.svg" ContentType="image/svg+xml"/>
  <Override PartName="/ppt/media/image12.svg" ContentType="image/svg+xml"/>
  <Override PartName="/ppt/media/image13.svg" ContentType="image/svg+xml"/>
  <Override PartName="/ppt/media/image14.svg" ContentType="image/svg+xml"/>
  <Override PartName="/ppt/media/image15.svg" ContentType="image/svg+xml"/>
  <Override PartName="/ppt/media/image16.svg" ContentType="image/svg+xml"/>
  <Override PartName="/ppt/media/image17.svg" ContentType="image/svg+xml"/>
  <Override PartName="/ppt/media/image18.svg" ContentType="image/svg+xml"/>
  <Override PartName="/ppt/media/image19.svg" ContentType="image/svg+xml"/>
  <Override PartName="/ppt/media/image2.svg" ContentType="image/svg+xml"/>
  <Override PartName="/ppt/media/image20.svg" ContentType="image/svg+xml"/>
  <Override PartName="/ppt/media/image3.svg" ContentType="image/svg+xml"/>
  <Override PartName="/ppt/media/image4.svg" ContentType="image/svg+xml"/>
  <Override PartName="/ppt/media/image5.svg" ContentType="image/svg+xml"/>
  <Override PartName="/ppt/media/image6.svg" ContentType="image/svg+xml"/>
  <Override PartName="/ppt/media/image7.svg" ContentType="image/svg+xml"/>
  <Override PartName="/ppt/media/image8.svg" ContentType="image/svg+xml"/>
  <Override PartName="/ppt/media/image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84"/>
  </p:handoutMasterIdLst>
  <p:sldIdLst>
    <p:sldId id="256" r:id="rId3"/>
    <p:sldId id="414" r:id="rId5"/>
    <p:sldId id="415" r:id="rId6"/>
    <p:sldId id="413" r:id="rId7"/>
    <p:sldId id="416" r:id="rId8"/>
    <p:sldId id="417" r:id="rId9"/>
    <p:sldId id="418" r:id="rId10"/>
    <p:sldId id="419" r:id="rId11"/>
    <p:sldId id="420" r:id="rId12"/>
    <p:sldId id="421" r:id="rId13"/>
    <p:sldId id="422" r:id="rId14"/>
    <p:sldId id="423" r:id="rId15"/>
    <p:sldId id="426" r:id="rId16"/>
    <p:sldId id="427" r:id="rId17"/>
    <p:sldId id="428" r:id="rId18"/>
    <p:sldId id="429" r:id="rId19"/>
    <p:sldId id="430" r:id="rId20"/>
    <p:sldId id="431" r:id="rId21"/>
    <p:sldId id="432" r:id="rId22"/>
    <p:sldId id="433" r:id="rId23"/>
    <p:sldId id="434" r:id="rId24"/>
    <p:sldId id="435" r:id="rId25"/>
    <p:sldId id="436" r:id="rId26"/>
    <p:sldId id="437" r:id="rId27"/>
    <p:sldId id="438" r:id="rId28"/>
    <p:sldId id="439" r:id="rId29"/>
    <p:sldId id="440" r:id="rId30"/>
    <p:sldId id="441" r:id="rId31"/>
    <p:sldId id="442" r:id="rId32"/>
    <p:sldId id="443" r:id="rId33"/>
    <p:sldId id="444" r:id="rId34"/>
    <p:sldId id="445" r:id="rId35"/>
    <p:sldId id="446" r:id="rId36"/>
    <p:sldId id="447" r:id="rId37"/>
    <p:sldId id="448" r:id="rId38"/>
    <p:sldId id="449" r:id="rId39"/>
    <p:sldId id="450" r:id="rId40"/>
    <p:sldId id="451" r:id="rId41"/>
    <p:sldId id="452" r:id="rId42"/>
    <p:sldId id="453" r:id="rId43"/>
    <p:sldId id="454" r:id="rId44"/>
    <p:sldId id="455" r:id="rId45"/>
    <p:sldId id="456" r:id="rId46"/>
    <p:sldId id="457" r:id="rId47"/>
    <p:sldId id="458" r:id="rId48"/>
    <p:sldId id="459" r:id="rId49"/>
    <p:sldId id="460" r:id="rId50"/>
    <p:sldId id="461" r:id="rId51"/>
    <p:sldId id="462" r:id="rId52"/>
    <p:sldId id="463" r:id="rId53"/>
    <p:sldId id="464" r:id="rId54"/>
    <p:sldId id="465" r:id="rId55"/>
    <p:sldId id="466" r:id="rId56"/>
    <p:sldId id="467" r:id="rId57"/>
    <p:sldId id="468" r:id="rId58"/>
    <p:sldId id="469" r:id="rId59"/>
    <p:sldId id="470" r:id="rId60"/>
    <p:sldId id="471" r:id="rId61"/>
    <p:sldId id="472" r:id="rId62"/>
    <p:sldId id="473" r:id="rId63"/>
    <p:sldId id="474" r:id="rId64"/>
    <p:sldId id="475" r:id="rId65"/>
    <p:sldId id="476" r:id="rId66"/>
    <p:sldId id="477" r:id="rId67"/>
    <p:sldId id="479" r:id="rId68"/>
    <p:sldId id="480" r:id="rId69"/>
    <p:sldId id="489" r:id="rId70"/>
    <p:sldId id="481" r:id="rId71"/>
    <p:sldId id="482" r:id="rId72"/>
    <p:sldId id="483" r:id="rId73"/>
    <p:sldId id="484" r:id="rId74"/>
    <p:sldId id="485" r:id="rId75"/>
    <p:sldId id="486" r:id="rId76"/>
    <p:sldId id="487" r:id="rId77"/>
    <p:sldId id="488" r:id="rId78"/>
    <p:sldId id="498" r:id="rId79"/>
    <p:sldId id="502" r:id="rId80"/>
    <p:sldId id="499" r:id="rId81"/>
    <p:sldId id="500" r:id="rId82"/>
    <p:sldId id="501" r:id="rId83"/>
  </p:sldIdLst>
  <p:sldSz cx="12192000" cy="6858000"/>
  <p:notesSz cx="7103745" cy="1023429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modifyVerifier cryptProviderType="rsaFull" cryptAlgorithmClass="hash" cryptAlgorithmType="typeAny" cryptAlgorithmSid="4" spinCount="100000" saltData="Jha0QJYWaBgjPa7jMGhqcQ==" hashData="4vfSby8/WlNz6KUZgT32NuVAG2g="/>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B2B2"/>
    <a:srgbClr val="202020"/>
    <a:srgbClr val="323232"/>
    <a:srgbClr val="CC3300"/>
    <a:srgbClr val="CC00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80" autoAdjust="0"/>
    <p:restoredTop sz="86374"/>
  </p:normalViewPr>
  <p:slideViewPr>
    <p:cSldViewPr snapToGrid="0" showGuides="1">
      <p:cViewPr varScale="1">
        <p:scale>
          <a:sx n="127" d="100"/>
          <a:sy n="127" d="100"/>
        </p:scale>
        <p:origin x="1952" y="184"/>
      </p:cViewPr>
      <p:guideLst>
        <p:guide orient="horz" pos="2225"/>
        <p:guide pos="3840"/>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9" Type="http://schemas.openxmlformats.org/officeDocument/2006/relationships/customXml" Target="../customXml/item1.xml"/><Relationship Id="rId88" Type="http://schemas.openxmlformats.org/officeDocument/2006/relationships/customXmlProps" Target="../customXml/itemProps2.xml"/><Relationship Id="rId87" Type="http://schemas.openxmlformats.org/officeDocument/2006/relationships/tableStyles" Target="tableStyles.xml"/><Relationship Id="rId86" Type="http://schemas.openxmlformats.org/officeDocument/2006/relationships/viewProps" Target="viewProps.xml"/><Relationship Id="rId85" Type="http://schemas.openxmlformats.org/officeDocument/2006/relationships/presProps" Target="presProps.xml"/><Relationship Id="rId84" Type="http://schemas.openxmlformats.org/officeDocument/2006/relationships/handoutMaster" Target="handoutMasters/handoutMaster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322962"/>
            <a:ext cx="9144000" cy="2187001"/>
          </a:xfrm>
        </p:spPr>
        <p:txBody>
          <a:bodyPr anchor="b">
            <a:normAutofit/>
          </a:bodyPr>
          <a:lstStyle>
            <a:lvl1pPr algn="ctr">
              <a:lnSpc>
                <a:spcPct val="130000"/>
              </a:lnSpc>
              <a:defRPr sz="6000">
                <a:effectLst/>
              </a:defRPr>
            </a:lvl1pPr>
          </a:lstStyle>
          <a:p>
            <a:r>
              <a:rPr lang="zh-CN" altLang="en-US" dirty="0"/>
              <a:t>单击此处添加标题</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副标题 2"/>
          <p:cNvSpPr>
            <a:spLocks noGrp="1"/>
          </p:cNvSpPr>
          <p:nvPr>
            <p:ph type="subTitle" idx="1" hasCustomPrompt="1"/>
          </p:nvPr>
        </p:nvSpPr>
        <p:spPr>
          <a:xfrm>
            <a:off x="1524000" y="3602038"/>
            <a:ext cx="9144000" cy="1655762"/>
          </a:xfrm>
        </p:spPr>
        <p:txBody>
          <a:bodyPr>
            <a:normAutofit/>
          </a:bodyPr>
          <a:lstStyle>
            <a:lvl1pPr marL="0" indent="0" algn="ctr">
              <a:buNone/>
              <a:defRPr sz="2400">
                <a:solidFill>
                  <a:schemeClr val="tx1">
                    <a:lumMod val="75000"/>
                    <a:lumOff val="25000"/>
                  </a:schemeClr>
                </a:solidFill>
                <a:effectLst/>
                <a:latin typeface="+mn-ea"/>
                <a:ea typeface="+mn-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单击此处添加副标题</a:t>
            </a:r>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4400" b="0" u="none" strike="noStrike" kern="1200" cap="none" spc="0" normalizeH="0">
                <a:solidFill>
                  <a:schemeClr val="tx1"/>
                </a:solidFill>
                <a:effectLst/>
                <a:uFillTx/>
                <a:latin typeface="Heiti SC Light" panose="02000000000000000000" charset="-122"/>
                <a:ea typeface="Heiti SC Light" panose="02000000000000000000" charset="-122"/>
              </a:defRPr>
            </a:lvl1pPr>
          </a:lstStyle>
          <a:p>
            <a:r>
              <a:rPr lang="zh-CN" altLang="en-US" dirty="0"/>
              <a:t>单击此处编辑母版标题样式</a:t>
            </a:r>
            <a:endParaRPr lang="zh-CN" altLang="en-US" dirty="0"/>
          </a:p>
        </p:txBody>
      </p:sp>
      <p:sp>
        <p:nvSpPr>
          <p:cNvPr id="3" name="内容占位符 2"/>
          <p:cNvSpPr>
            <a:spLocks noGrp="1"/>
          </p:cNvSpPr>
          <p:nvPr>
            <p:ph idx="1"/>
          </p:nvPr>
        </p:nvSpPr>
        <p:spPr>
          <a:xfrm>
            <a:off x="647700" y="1825625"/>
            <a:ext cx="10515600" cy="4351338"/>
          </a:xfrm>
        </p:spPr>
        <p:txBody>
          <a:bodyPr>
            <a:normAutofit/>
          </a:bodyPr>
          <a:lstStyle>
            <a:lvl1pPr>
              <a:buFont typeface="Wingdings" panose="05000000000000000000" charset="0"/>
              <a:buChar char=""/>
              <a:defRPr sz="2800" u="none" strike="noStrike" kern="1200" cap="none" spc="0" normalizeH="0">
                <a:solidFill>
                  <a:schemeClr val="tx1">
                    <a:lumMod val="75000"/>
                    <a:lumOff val="25000"/>
                  </a:schemeClr>
                </a:solidFill>
                <a:uFillTx/>
                <a:latin typeface="Heiti SC Light" panose="02000000000000000000" charset="-122"/>
                <a:ea typeface="Heiti SC Light" panose="02000000000000000000" charset="-122"/>
              </a:defRPr>
            </a:lvl1pPr>
            <a:lvl2pPr>
              <a:defRPr sz="2400" u="none" strike="noStrike" kern="1200" cap="none" spc="0" normalizeH="0">
                <a:solidFill>
                  <a:schemeClr val="tx1">
                    <a:lumMod val="75000"/>
                    <a:lumOff val="25000"/>
                  </a:schemeClr>
                </a:solidFill>
                <a:uFillTx/>
                <a:latin typeface="Heiti SC Light" panose="02000000000000000000" charset="-122"/>
                <a:ea typeface="Heiti SC Light" panose="02000000000000000000" charset="-122"/>
              </a:defRPr>
            </a:lvl2pPr>
            <a:lvl3pPr>
              <a:defRPr sz="2000" u="none" strike="noStrike" kern="1200" cap="none" spc="0" normalizeH="0">
                <a:solidFill>
                  <a:schemeClr val="tx1">
                    <a:lumMod val="75000"/>
                    <a:lumOff val="25000"/>
                  </a:schemeClr>
                </a:solidFill>
                <a:uFillTx/>
                <a:latin typeface="Heiti SC Light" panose="02000000000000000000" charset="-122"/>
                <a:ea typeface="Heiti SC Light" panose="02000000000000000000" charset="-122"/>
              </a:defRPr>
            </a:lvl3pPr>
            <a:lvl4pPr>
              <a:defRPr sz="1800" u="none" strike="noStrike" kern="1200" cap="none" spc="0" normalizeH="0">
                <a:solidFill>
                  <a:schemeClr val="tx1">
                    <a:lumMod val="75000"/>
                    <a:lumOff val="25000"/>
                  </a:schemeClr>
                </a:solidFill>
                <a:uFillTx/>
                <a:latin typeface="Heiti SC Light" panose="02000000000000000000" charset="-122"/>
                <a:ea typeface="Heiti SC Light" panose="02000000000000000000" charset="-122"/>
              </a:defRPr>
            </a:lvl4pPr>
            <a:lvl5pPr>
              <a:defRPr sz="1800" u="none" strike="noStrike" kern="1200" cap="none" spc="0" normalizeH="0">
                <a:solidFill>
                  <a:schemeClr val="tx1">
                    <a:lumMod val="75000"/>
                    <a:lumOff val="25000"/>
                  </a:schemeClr>
                </a:solidFill>
                <a:uFillTx/>
                <a:latin typeface="Heiti SC Light" panose="02000000000000000000" charset="-122"/>
                <a:ea typeface="Heiti SC Light" panose="02000000000000000000"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469127"/>
            <a:ext cx="10307927" cy="4093347"/>
          </a:xfrm>
        </p:spPr>
        <p:txBody>
          <a:bodyPr anchor="b">
            <a:normAutofit/>
          </a:bodyPr>
          <a:lstStyle>
            <a:lvl1pPr>
              <a:defRPr sz="6000">
                <a:effectLst/>
              </a:defRPr>
            </a:lvl1p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1850" y="4610028"/>
            <a:ext cx="10307926" cy="647555"/>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4400" b="0" i="0">
                <a:effectLst/>
              </a:defRPr>
            </a:lvl1pPr>
          </a:lstStyle>
          <a:p>
            <a:r>
              <a:rPr lang="zh-CN" altLang="en-US" dirty="0"/>
              <a:t>单击此处编辑母版标题样式</a:t>
            </a:r>
            <a:endParaRPr lang="zh-CN" altLang="en-US" dirty="0"/>
          </a:p>
        </p:txBody>
      </p:sp>
      <p:sp>
        <p:nvSpPr>
          <p:cNvPr id="3" name="内容占位符 2"/>
          <p:cNvSpPr>
            <a:spLocks noGrp="1"/>
          </p:cNvSpPr>
          <p:nvPr>
            <p:ph sz="half" idx="1"/>
          </p:nvPr>
        </p:nvSpPr>
        <p:spPr>
          <a:xfrm>
            <a:off x="647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5981700" y="1825625"/>
            <a:ext cx="5181600" cy="4351338"/>
          </a:xfrm>
        </p:spPr>
        <p:txBody>
          <a:bodyPr>
            <a:normAutofit/>
          </a:bodyPr>
          <a:lstStyle>
            <a:lvl1pPr>
              <a:lnSpc>
                <a:spcPct val="90000"/>
              </a:lnSpc>
              <a:defRPr sz="2800">
                <a:solidFill>
                  <a:schemeClr val="tx1">
                    <a:lumMod val="75000"/>
                    <a:lumOff val="25000"/>
                  </a:schemeClr>
                </a:solidFill>
              </a:defRPr>
            </a:lvl1pPr>
            <a:lvl2pPr>
              <a:lnSpc>
                <a:spcPct val="90000"/>
              </a:lnSpc>
              <a:defRPr sz="2400">
                <a:solidFill>
                  <a:schemeClr val="tx1">
                    <a:lumMod val="75000"/>
                    <a:lumOff val="25000"/>
                  </a:schemeClr>
                </a:solidFill>
              </a:defRPr>
            </a:lvl2pPr>
            <a:lvl3pPr>
              <a:lnSpc>
                <a:spcPct val="90000"/>
              </a:lnSpc>
              <a:defRPr sz="2000">
                <a:solidFill>
                  <a:schemeClr val="tx1">
                    <a:lumMod val="75000"/>
                    <a:lumOff val="25000"/>
                  </a:schemeClr>
                </a:solidFill>
              </a:defRPr>
            </a:lvl3pPr>
            <a:lvl4pPr>
              <a:lnSpc>
                <a:spcPct val="90000"/>
              </a:lnSpc>
              <a:defRPr sz="1800">
                <a:solidFill>
                  <a:schemeClr val="tx1">
                    <a:lumMod val="75000"/>
                    <a:lumOff val="25000"/>
                  </a:schemeClr>
                </a:solidFill>
              </a:defRPr>
            </a:lvl4pPr>
            <a:lvl5pPr>
              <a:lnSpc>
                <a:spcPct val="90000"/>
              </a:lnSpc>
              <a:defRPr sz="18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788" y="1744961"/>
            <a:ext cx="5157787"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4" name="内容占位符 3"/>
          <p:cNvSpPr>
            <a:spLocks noGrp="1"/>
          </p:cNvSpPr>
          <p:nvPr>
            <p:ph sz="half" idx="2"/>
          </p:nvPr>
        </p:nvSpPr>
        <p:spPr>
          <a:xfrm>
            <a:off x="839788" y="2615609"/>
            <a:ext cx="5157787"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文本占位符 4"/>
          <p:cNvSpPr>
            <a:spLocks noGrp="1"/>
          </p:cNvSpPr>
          <p:nvPr>
            <p:ph type="body" sz="quarter" idx="3"/>
          </p:nvPr>
        </p:nvSpPr>
        <p:spPr>
          <a:xfrm>
            <a:off x="6172200" y="1744961"/>
            <a:ext cx="5183188" cy="823912"/>
          </a:xfrm>
        </p:spPr>
        <p:txBody>
          <a:bodyPr anchor="b">
            <a:norm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单击此处编辑母版文本样式</a:t>
            </a:r>
            <a:endParaRPr lang="zh-CN" altLang="en-US" dirty="0"/>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日期占位符 6"/>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400" b="0">
                <a:effectLst/>
              </a:defRPr>
            </a:lvl1pPr>
          </a:lstStyle>
          <a:p>
            <a:r>
              <a:rPr lang="zh-CN" altLang="en-US" dirty="0"/>
              <a:t>单击此处编辑母版标题样式</a:t>
            </a:r>
            <a:endParaRPr lang="zh-CN" altLang="en-US" dirty="0"/>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46747" y="127000"/>
            <a:ext cx="4165200" cy="1600200"/>
          </a:xfrm>
        </p:spPr>
        <p:txBody>
          <a:bodyPr anchor="ctr" anchorCtr="0">
            <a:normAutofit/>
          </a:bodyPr>
          <a:lstStyle>
            <a:lvl1pPr>
              <a:defRPr sz="3200" b="0">
                <a:effectLst/>
              </a:defRPr>
            </a:lvl1pPr>
          </a:lstStyle>
          <a:p>
            <a:r>
              <a:rPr lang="zh-CN" altLang="en-US" dirty="0"/>
              <a:t>单击此处编辑标题</a:t>
            </a:r>
            <a:endParaRPr lang="zh-CN" altLang="en-US" dirty="0"/>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单击此处编辑母版文本样式</a:t>
            </a:r>
            <a:endParaRPr lang="zh-CN" altLang="en-US" dirty="0"/>
          </a:p>
        </p:txBody>
      </p:sp>
      <p:sp>
        <p:nvSpPr>
          <p:cNvPr id="5" name="日期占位符 4"/>
          <p:cNvSpPr>
            <a:spLocks noGrp="1"/>
          </p:cNvSpPr>
          <p:nvPr>
            <p:ph type="dt" sz="half" idx="10"/>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4400"/>
            </a:lvl1pPr>
          </a:lstStyle>
          <a:p>
            <a:r>
              <a:rPr lang="zh-CN" altLang="en-US" dirty="0"/>
              <a:t>单击此处编辑母版标题样式</a:t>
            </a:r>
            <a:endParaRPr lang="zh-CN" altLang="en-US" dirty="0"/>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7.png"/><Relationship Id="rId3" Type="http://schemas.openxmlformats.org/officeDocument/2006/relationships/image" Target="../media/image3.svg"/><Relationship Id="rId2" Type="http://schemas.openxmlformats.org/officeDocument/2006/relationships/image" Target="../media/image16.png"/><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1.png"/><Relationship Id="rId1"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sv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svg"/><Relationship Id="rId1"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svg"/><Relationship Id="rId1"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svg"/><Relationship Id="rId1"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svg"/><Relationship Id="rId1"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hyperlink" Target="https://www.bilibili.com/video/BV1L44y1m768?p=1" TargetMode="Externa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4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52.png"/><Relationship Id="rId7" Type="http://schemas.openxmlformats.org/officeDocument/2006/relationships/image" Target="../media/image51.png"/><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5.png"/><Relationship Id="rId1" Type="http://schemas.openxmlformats.org/officeDocument/2006/relationships/image" Target="../media/image54.png"/></Relationships>
</file>

<file path=ppt/slides/_rels/slide45.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 Id="rId3" Type="http://schemas.openxmlformats.org/officeDocument/2006/relationships/image" Target="../media/image57.png"/><Relationship Id="rId2" Type="http://schemas.openxmlformats.org/officeDocument/2006/relationships/image" Target="../media/image9.svg"/><Relationship Id="rId1" Type="http://schemas.openxmlformats.org/officeDocument/2006/relationships/image" Target="../media/image56.png"/></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2.xml"/><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image" Target="../media/image6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sv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5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6.png"/><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3.png"/></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image" Target="../media/image6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5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3.png"/><Relationship Id="rId3" Type="http://schemas.openxmlformats.org/officeDocument/2006/relationships/image" Target="../media/image10.svg"/><Relationship Id="rId2" Type="http://schemas.openxmlformats.org/officeDocument/2006/relationships/image" Target="../media/image72.png"/><Relationship Id="rId1" Type="http://schemas.openxmlformats.org/officeDocument/2006/relationships/image" Target="../media/image71.png"/></Relationships>
</file>

<file path=ppt/slides/_rels/slide5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 Id="rId3" Type="http://schemas.openxmlformats.org/officeDocument/2006/relationships/image" Target="../media/image75.png"/><Relationship Id="rId2" Type="http://schemas.openxmlformats.org/officeDocument/2006/relationships/image" Target="../media/image11.svg"/><Relationship Id="rId1" Type="http://schemas.openxmlformats.org/officeDocument/2006/relationships/image" Target="../media/image74.png"/></Relationships>
</file>

<file path=ppt/slides/_rels/slide58.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7.png"/><Relationship Id="rId3" Type="http://schemas.openxmlformats.org/officeDocument/2006/relationships/image" Target="../media/image79.png"/><Relationship Id="rId2" Type="http://schemas.openxmlformats.org/officeDocument/2006/relationships/image" Target="../media/image12.svg"/><Relationship Id="rId1" Type="http://schemas.openxmlformats.org/officeDocument/2006/relationships/image" Target="../media/image78.png"/></Relationships>
</file>

<file path=ppt/slides/_rels/slide5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3.png"/><Relationship Id="rId2" Type="http://schemas.openxmlformats.org/officeDocument/2006/relationships/image" Target="../media/image81.png"/><Relationship Id="rId1" Type="http://schemas.openxmlformats.org/officeDocument/2006/relationships/image" Target="../media/image8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svg"/><Relationship Id="rId2" Type="http://schemas.openxmlformats.org/officeDocument/2006/relationships/image" Target="../media/image85.png"/><Relationship Id="rId1" Type="http://schemas.openxmlformats.org/officeDocument/2006/relationships/image" Target="../media/image84.png"/></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svg"/><Relationship Id="rId2" Type="http://schemas.openxmlformats.org/officeDocument/2006/relationships/image" Target="../media/image87.png"/><Relationship Id="rId1" Type="http://schemas.openxmlformats.org/officeDocument/2006/relationships/image" Target="../media/image86.png"/></Relationships>
</file>

<file path=ppt/slides/_rels/slide6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 Id="rId3" Type="http://schemas.openxmlformats.org/officeDocument/2006/relationships/image" Target="../media/image15.svg"/><Relationship Id="rId2" Type="http://schemas.openxmlformats.org/officeDocument/2006/relationships/image" Target="../media/image89.png"/><Relationship Id="rId1" Type="http://schemas.openxmlformats.org/officeDocument/2006/relationships/image" Target="../media/image8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3.png"/><Relationship Id="rId2" Type="http://schemas.openxmlformats.org/officeDocument/2006/relationships/image" Target="../media/image16.svg"/><Relationship Id="rId1" Type="http://schemas.openxmlformats.org/officeDocument/2006/relationships/image" Target="../media/image92.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4.png"/></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6.png"/><Relationship Id="rId2" Type="http://schemas.openxmlformats.org/officeDocument/2006/relationships/image" Target="../media/image17.svg"/><Relationship Id="rId1" Type="http://schemas.openxmlformats.org/officeDocument/2006/relationships/image" Target="../media/image9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0.png"/><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image" Target="../media/image97.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7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3.png"/><Relationship Id="rId3" Type="http://schemas.openxmlformats.org/officeDocument/2006/relationships/image" Target="../media/image102.png"/><Relationship Id="rId2" Type="http://schemas.openxmlformats.org/officeDocument/2006/relationships/image" Target="../media/image18.svg"/><Relationship Id="rId1" Type="http://schemas.openxmlformats.org/officeDocument/2006/relationships/image" Target="../media/image101.png"/></Relationships>
</file>

<file path=ppt/slides/_rels/slide7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7.png"/><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image" Target="../media/image104.png"/></Relationships>
</file>

<file path=ppt/slides/_rels/slide7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tags" Target="../tags/tag1.xml"/></Relationships>
</file>

<file path=ppt/slides/_rels/slide7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image" Target="../media/image113.png"/></Relationships>
</file>

<file path=ppt/slides/_rels/slide7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image" Target="../media/image118.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svg"/><Relationship Id="rId1" Type="http://schemas.openxmlformats.org/officeDocument/2006/relationships/image" Target="../media/image121.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svg"/><Relationship Id="rId1" Type="http://schemas.openxmlformats.org/officeDocument/2006/relationships/image" Target="../media/image12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3.png"/><Relationship Id="rId2" Type="http://schemas.openxmlformats.org/officeDocument/2006/relationships/hyperlink" Target="https://www.bilibili.com/video/BV1Tb4y167rb/" TargetMode="External"/><Relationship Id="rId1" Type="http://schemas.openxmlformats.org/officeDocument/2006/relationships/hyperlink" Target="https://www.bilibili.com/video/BV1264y1i7R1/" TargetMode="External"/></Relationships>
</file>

<file path=ppt/slides/_rels/slide7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4.png"/><Relationship Id="rId2" Type="http://schemas.openxmlformats.org/officeDocument/2006/relationships/hyperlink" Target="https://www.bilibili.com/video/BV19o4y1m7mo/" TargetMode="External"/><Relationship Id="rId1" Type="http://schemas.openxmlformats.org/officeDocument/2006/relationships/hyperlink" Target="https://www.bilibili.com/video/BV1v44y1C7Tg/" TargetMode="Externa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2.svg"/><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zh-CN" dirty="0">
                <a:effectLst/>
              </a:rPr>
              <a:t>循环神经网络</a:t>
            </a:r>
            <a:endParaRPr lang="en-US" altLang="zh-CN" dirty="0">
              <a:effectLst/>
            </a:endParaRPr>
          </a:p>
        </p:txBody>
      </p:sp>
      <p:sp>
        <p:nvSpPr>
          <p:cNvPr id="5" name="副标题 4"/>
          <p:cNvSpPr>
            <a:spLocks noGrp="1"/>
          </p:cNvSpPr>
          <p:nvPr>
            <p:ph type="subTitle" idx="1"/>
          </p:nvPr>
        </p:nvSpPr>
        <p:spPr/>
        <p:txBody>
          <a:bodyPr/>
          <a:lstStyle/>
          <a:p>
            <a:r>
              <a:rPr lang="zh-CN" altLang="en-US" dirty="0">
                <a:latin typeface="+mn-lt"/>
              </a:rPr>
              <a:t>网络空间安全</a:t>
            </a:r>
            <a:r>
              <a:rPr lang="zh-CN" altLang="en-US" dirty="0">
                <a:latin typeface="+mn-lt"/>
              </a:rPr>
              <a:t>系</a:t>
            </a:r>
            <a:endParaRPr lang="zh-CN" altLang="en-US" dirty="0">
              <a:latin typeface="+mn-lt"/>
            </a:endParaRPr>
          </a:p>
          <a:p>
            <a:r>
              <a:rPr lang="zh-CN" altLang="en-US" dirty="0">
                <a:latin typeface="+mn-lt"/>
              </a:rPr>
              <a:t>任课</a:t>
            </a:r>
            <a:r>
              <a:rPr lang="zh-CN" altLang="en-US" dirty="0">
                <a:latin typeface="+mn-lt"/>
              </a:rPr>
              <a:t>老师：章</a:t>
            </a:r>
            <a:r>
              <a:rPr lang="zh-CN" altLang="en-US" dirty="0">
                <a:latin typeface="+mn-lt"/>
              </a:rPr>
              <a:t>乐</a:t>
            </a:r>
            <a:endParaRPr lang="zh-CN" altLang="en-US" dirty="0">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预测</a:t>
            </a:r>
            <a:endParaRPr lang="zh-CN" altLang="en-US"/>
          </a:p>
        </p:txBody>
      </p:sp>
      <p:sp>
        <p:nvSpPr>
          <p:cNvPr id="3" name="内容占位符 2"/>
          <p:cNvSpPr>
            <a:spLocks noGrp="1"/>
          </p:cNvSpPr>
          <p:nvPr>
            <p:ph idx="1"/>
          </p:nvPr>
        </p:nvSpPr>
        <p:spPr/>
        <p:txBody>
          <a:bodyPr>
            <a:normAutofit lnSpcReduction="20000"/>
          </a:bodyPr>
          <a:p>
            <a:r>
              <a:rPr lang="zh-CN" altLang="en-US"/>
              <a:t>单步预测（one-step-ahead prediction）</a:t>
            </a:r>
            <a:endParaRPr lang="zh-CN" altLang="en-US"/>
          </a:p>
          <a:p>
            <a:r>
              <a:rPr lang="zh-CN" altLang="en-US"/>
              <a:t>$k$步预测（$k$-step-ahead prediction）</a:t>
            </a:r>
            <a:endParaRPr lang="zh-CN" altLang="en-US"/>
          </a:p>
          <a:p>
            <a:endParaRPr lang="zh-CN" altLang="en-US"/>
          </a:p>
          <a:p>
            <a:endParaRPr lang="zh-CN" altLang="en-US"/>
          </a:p>
        </p:txBody>
      </p:sp>
      <p:pic>
        <p:nvPicPr>
          <p:cNvPr id="4" name="334E55B0-647D-440b-865C-3EC943EB4CBC-8" descr="wpsoffice"/>
          <p:cNvPicPr>
            <a:picLocks noChangeAspect="1"/>
          </p:cNvPicPr>
          <p:nvPr/>
        </p:nvPicPr>
        <p:blipFill>
          <a:blip r:embed="rId1"/>
          <a:stretch>
            <a:fillRect/>
          </a:stretch>
        </p:blipFill>
        <p:spPr>
          <a:xfrm>
            <a:off x="2847975" y="2861945"/>
            <a:ext cx="6496487" cy="1581150"/>
          </a:xfrm>
          <a:prstGeom prst="rect">
            <a:avLst/>
          </a:prstGeom>
        </p:spPr>
      </p:pic>
      <p:pic>
        <p:nvPicPr>
          <p:cNvPr id="5" name="图片 4" descr="output_sequence_ce248f_93_0"/>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68855" y="2861945"/>
            <a:ext cx="7272338" cy="3771900"/>
          </a:xfrm>
          <a:prstGeom prst="rect">
            <a:avLst/>
          </a:prstGeom>
        </p:spPr>
      </p:pic>
      <p:sp>
        <p:nvSpPr>
          <p:cNvPr id="6" name="文本框 5"/>
          <p:cNvSpPr txBox="1"/>
          <p:nvPr/>
        </p:nvSpPr>
        <p:spPr>
          <a:xfrm>
            <a:off x="1425575" y="3836035"/>
            <a:ext cx="9025890" cy="1383665"/>
          </a:xfrm>
          <a:prstGeom prst="rect">
            <a:avLst/>
          </a:prstGeom>
          <a:noFill/>
        </p:spPr>
        <p:txBody>
          <a:bodyPr wrap="square" rtlCol="0">
            <a:spAutoFit/>
          </a:bodyPr>
          <a:p>
            <a:pPr algn="ctr"/>
            <a:r>
              <a:rPr lang="zh-CN" altLang="en-US" sz="2800">
                <a:latin typeface="Heiti SC Light" panose="02000000000000000000" charset="-122"/>
                <a:ea typeface="Heiti SC Light" panose="02000000000000000000" charset="-122"/>
                <a:cs typeface="Heiti SC Light" panose="02000000000000000000" charset="-122"/>
              </a:rPr>
              <a:t>As we predict further in time by increasing</a:t>
            </a:r>
            <a:r>
              <a:rPr lang="en-US" altLang="zh-CN" sz="2800">
                <a:latin typeface="Heiti SC Light" panose="02000000000000000000" charset="-122"/>
                <a:ea typeface="Heiti SC Light" panose="02000000000000000000" charset="-122"/>
                <a:cs typeface="Heiti SC Light" panose="02000000000000000000" charset="-122"/>
              </a:rPr>
              <a:t> </a:t>
            </a:r>
            <a:r>
              <a:rPr lang="en-US" altLang="zh-CN" sz="2800" i="1">
                <a:latin typeface="Heiti SC Light" panose="02000000000000000000" charset="-122"/>
                <a:ea typeface="Heiti SC Light" panose="02000000000000000000" charset="-122"/>
                <a:cs typeface="Heiti SC Light" panose="02000000000000000000" charset="-122"/>
              </a:rPr>
              <a:t>k</a:t>
            </a:r>
            <a:r>
              <a:rPr lang="zh-CN" altLang="en-US" sz="2800">
                <a:latin typeface="Heiti SC Light" panose="02000000000000000000" charset="-122"/>
                <a:ea typeface="Heiti SC Light" panose="02000000000000000000" charset="-122"/>
                <a:cs typeface="Heiti SC Light" panose="02000000000000000000" charset="-122"/>
              </a:rPr>
              <a:t>, the errors accumulate and the quality of the prediction degrades, often dramatically.</a:t>
            </a:r>
            <a:endParaRPr lang="zh-CN" altLang="en-US" sz="2800">
              <a:latin typeface="Heiti SC Light" panose="02000000000000000000" charset="-122"/>
              <a:ea typeface="Heiti SC Light" panose="02000000000000000000" charset="-122"/>
              <a:cs typeface="Heiti SC Light" panose="02000000000000000000" charset="-122"/>
            </a:endParaRPr>
          </a:p>
        </p:txBody>
      </p:sp>
      <mc:AlternateContent xmlns:mc="http://schemas.openxmlformats.org/markup-compatibility/2006">
        <mc:Choice xmlns:a14="http://schemas.microsoft.com/office/drawing/2010/main" Requires="a14">
          <p:sp>
            <p:nvSpPr>
              <p:cNvPr id="7" name="文本框 6"/>
              <p:cNvSpPr txBox="1"/>
              <p:nvPr/>
            </p:nvSpPr>
            <p:spPr>
              <a:xfrm>
                <a:off x="3768725" y="445135"/>
                <a:ext cx="8156575" cy="953135"/>
              </a:xfrm>
              <a:prstGeom prst="rect">
                <a:avLst/>
              </a:prstGeom>
              <a:noFill/>
            </p:spPr>
            <p:txBody>
              <a:bodyPr wrap="square" rtlCol="0">
                <a:spAutoFit/>
              </a:bodyPr>
              <a:p>
                <a:pPr algn="ctr"/>
                <a:r>
                  <a:rPr lang="zh-CN" altLang="en-US" sz="2800">
                    <a:latin typeface="Heiti SC Light" panose="02000000000000000000" charset="-122"/>
                    <a:ea typeface="Heiti SC Light" panose="02000000000000000000" charset="-122"/>
                    <a:cs typeface="Heiti SC Light" panose="02000000000000000000" charset="-122"/>
                  </a:rPr>
                  <a:t>For an observed sequence up to time step </a:t>
                </a:r>
                <a14:m>
                  <m:oMath xmlns:m="http://schemas.openxmlformats.org/officeDocument/2006/math">
                    <m:r>
                      <a:rPr lang="en-US" altLang="zh-CN" sz="2800" i="1">
                        <a:latin typeface="DejaVu Math TeX Gyre" panose="02000503000000000000" charset="0"/>
                        <a:ea typeface="Heiti SC Light" panose="02000000000000000000" charset="-122"/>
                        <a:cs typeface="DejaVu Math TeX Gyre" panose="02000503000000000000" charset="0"/>
                      </a:rPr>
                      <m:t>𝑡</m:t>
                    </m:r>
                  </m:oMath>
                </a14:m>
                <a:r>
                  <a:rPr lang="zh-CN" altLang="en-US" sz="2800">
                    <a:latin typeface="Heiti SC Light" panose="02000000000000000000" charset="-122"/>
                    <a:ea typeface="Heiti SC Light" panose="02000000000000000000" charset="-122"/>
                    <a:cs typeface="Heiti SC Light" panose="02000000000000000000" charset="-122"/>
                  </a:rPr>
                  <a:t>, its predicted output at time step</a:t>
                </a:r>
                <a:r>
                  <a:rPr lang="en-US" altLang="zh-CN" sz="2800">
                    <a:latin typeface="Heiti SC Light" panose="02000000000000000000" charset="-122"/>
                    <a:ea typeface="Heiti SC Light" panose="02000000000000000000" charset="-122"/>
                    <a:cs typeface="Heiti SC Light" panose="02000000000000000000" charset="-122"/>
                  </a:rPr>
                  <a:t> </a:t>
                </a:r>
                <a14:m>
                  <m:oMath xmlns:m="http://schemas.openxmlformats.org/officeDocument/2006/math">
                    <m:r>
                      <a:rPr lang="en-US" altLang="zh-CN" sz="2800" i="1">
                        <a:latin typeface="DejaVu Math TeX Gyre" panose="02000503000000000000" charset="0"/>
                        <a:ea typeface="Heiti SC Light" panose="02000000000000000000" charset="-122"/>
                        <a:cs typeface="DejaVu Math TeX Gyre" panose="02000503000000000000" charset="0"/>
                      </a:rPr>
                      <m:t>𝑡</m:t>
                    </m:r>
                    <m:r>
                      <a:rPr lang="en-US" altLang="zh-CN" sz="2800" i="1">
                        <a:latin typeface="DejaVu Math TeX Gyre" panose="02000503000000000000" charset="0"/>
                        <a:ea typeface="Heiti SC Light" panose="02000000000000000000" charset="-122"/>
                        <a:cs typeface="DejaVu Math TeX Gyre" panose="02000503000000000000" charset="0"/>
                      </a:rPr>
                      <m:t>+</m:t>
                    </m:r>
                    <m:r>
                      <a:rPr lang="en-US" altLang="zh-CN" sz="2800" i="1">
                        <a:latin typeface="DejaVu Math TeX Gyre" panose="02000503000000000000" charset="0"/>
                        <a:ea typeface="Heiti SC Light" panose="02000000000000000000" charset="-122"/>
                        <a:cs typeface="DejaVu Math TeX Gyre" panose="02000503000000000000" charset="0"/>
                      </a:rPr>
                      <m:t>𝑘</m:t>
                    </m:r>
                  </m:oMath>
                </a14:m>
                <a:endParaRPr lang="en-US" altLang="zh-CN" sz="2800" i="1">
                  <a:latin typeface="Heiti SC Light" panose="02000000000000000000" charset="-122"/>
                  <a:ea typeface="Heiti SC Light" panose="02000000000000000000" charset="-122"/>
                  <a:cs typeface="Heiti SC Light" panose="02000000000000000000" charset="-122"/>
                </a:endParaRPr>
              </a:p>
            </p:txBody>
          </p:sp>
        </mc:Choice>
        <mc:Fallback>
          <p:sp>
            <p:nvSpPr>
              <p:cNvPr id="7" name="文本框 6"/>
              <p:cNvSpPr txBox="1">
                <a:spLocks noRot="1" noChangeAspect="1" noMove="1" noResize="1" noEditPoints="1" noAdjustHandles="1" noChangeArrowheads="1" noChangeShapeType="1" noTextEdit="1"/>
              </p:cNvSpPr>
              <p:nvPr/>
            </p:nvSpPr>
            <p:spPr>
              <a:xfrm>
                <a:off x="3768725" y="445135"/>
                <a:ext cx="8156575" cy="953135"/>
              </a:xfrm>
              <a:prstGeom prst="rect">
                <a:avLst/>
              </a:prstGeom>
              <a:blipFill rotWithShape="1">
                <a:blip r:embed="rId4"/>
                <a:stretch>
                  <a:fillRect/>
                </a:stretch>
              </a:blipFill>
            </p:spPr>
            <p:txBody>
              <a:bodyPr/>
              <a:lstStyle/>
              <a:p>
                <a:r>
                  <a:rPr lang="zh-CN" altLang="en-US">
                    <a:noFill/>
                  </a:rPr>
                  <a:t> </a:t>
                </a:r>
              </a:p>
            </p:txBody>
          </p:sp>
        </mc:Fallback>
      </mc:AlternateContent>
      <p:cxnSp>
        <p:nvCxnSpPr>
          <p:cNvPr id="8" name="直接箭头连接符 7"/>
          <p:cNvCxnSpPr/>
          <p:nvPr/>
        </p:nvCxnSpPr>
        <p:spPr>
          <a:xfrm flipV="1">
            <a:off x="7827010" y="1560830"/>
            <a:ext cx="374015" cy="746760"/>
          </a:xfrm>
          <a:prstGeom prst="straightConnector1">
            <a:avLst/>
          </a:prstGeom>
          <a:ln w="50800">
            <a:solidFill>
              <a:srgbClr val="20202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4" presetClass="exit" presetSubtype="0" fill="hold" nodeType="clickEffect">
                                  <p:stCondLst>
                                    <p:cond delay="0"/>
                                  </p:stCondLst>
                                  <p:childTnLst>
                                    <p:anim to="" calcmode="lin" valueType="num">
                                      <p:cBhvr>
                                        <p:cTn id="16" dur="1"/>
                                        <p:tgtEl>
                                          <p:spTgt spid="4"/>
                                        </p:tgtEl>
                                      </p:cBhvr>
                                    </p:anim>
                                    <p:set>
                                      <p:cBhvr>
                                        <p:cTn id="17" dur="1" fill="hold">
                                          <p:stCondLst>
                                            <p:cond delay="0"/>
                                          </p:stCondLst>
                                        </p:cTn>
                                        <p:tgtEl>
                                          <p:spTgt spid="4"/>
                                        </p:tgtEl>
                                        <p:attrNameLst>
                                          <p:attrName>style.visibility</p:attrName>
                                        </p:attrNameLst>
                                      </p:cBhvr>
                                      <p:to>
                                        <p:strVal val="hidden"/>
                                      </p:to>
                                    </p:set>
                                  </p:childTnLst>
                                </p:cTn>
                              </p:par>
                              <p:par>
                                <p:cTn id="18" presetID="2" presetClass="entr" presetSubtype="4" fill="hold" nodeType="with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fill="hold"/>
                                        <p:tgtEl>
                                          <p:spTgt spid="5"/>
                                        </p:tgtEl>
                                        <p:attrNameLst>
                                          <p:attrName>ppt_x</p:attrName>
                                        </p:attrNameLst>
                                      </p:cBhvr>
                                      <p:tavLst>
                                        <p:tav tm="0">
                                          <p:val>
                                            <p:strVal val="#ppt_x"/>
                                          </p:val>
                                        </p:tav>
                                        <p:tav tm="100000">
                                          <p:val>
                                            <p:strVal val="#ppt_x"/>
                                          </p:val>
                                        </p:tav>
                                      </p:tavLst>
                                    </p:anim>
                                    <p:anim calcmode="lin" valueType="num">
                                      <p:cBhvr additive="base">
                                        <p:cTn id="21"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4" presetClass="exit" presetSubtype="0" fill="hold" nodeType="clickEffect">
                                  <p:stCondLst>
                                    <p:cond delay="0"/>
                                  </p:stCondLst>
                                  <p:childTnLst>
                                    <p:anim to="" calcmode="lin" valueType="num">
                                      <p:cBhvr>
                                        <p:cTn id="25" dur="1"/>
                                        <p:tgtEl>
                                          <p:spTgt spid="5"/>
                                        </p:tgtEl>
                                      </p:cBhvr>
                                    </p:anim>
                                    <p:set>
                                      <p:cBhvr>
                                        <p:cTn id="26" dur="1" fill="hold">
                                          <p:stCondLst>
                                            <p:cond delay="0"/>
                                          </p:stCondLst>
                                        </p:cTn>
                                        <p:tgtEl>
                                          <p:spTgt spid="5"/>
                                        </p:tgtEl>
                                        <p:attrNameLst>
                                          <p:attrName>style.visibility</p:attrName>
                                        </p:attrNameLst>
                                      </p:cBhvr>
                                      <p:to>
                                        <p:strVal val="hidden"/>
                                      </p:to>
                                    </p:set>
                                  </p:childTnLst>
                                </p:cTn>
                              </p:par>
                              <p:par>
                                <p:cTn id="27" presetID="2" presetClass="entr" presetSubtype="4" fill="hold" nodeType="withEffect">
                                  <p:stCondLst>
                                    <p:cond delay="0"/>
                                  </p:stCondLst>
                                  <p:childTnLst>
                                    <p:set>
                                      <p:cBhvr>
                                        <p:cTn id="28" dur="1" fill="hold">
                                          <p:stCondLst>
                                            <p:cond delay="0"/>
                                          </p:stCondLst>
                                        </p:cTn>
                                        <p:tgtEl>
                                          <p:spTgt spid="6">
                                            <p:txEl>
                                              <p:pRg st="0" end="0"/>
                                            </p:txEl>
                                          </p:spTgt>
                                        </p:tgtEl>
                                        <p:attrNameLst>
                                          <p:attrName>style.visibility</p:attrName>
                                        </p:attrNameLst>
                                      </p:cBhvr>
                                      <p:to>
                                        <p:strVal val="visible"/>
                                      </p:to>
                                    </p:set>
                                    <p:anim calcmode="lin" valueType="num">
                                      <p:cBhvr additive="base">
                                        <p:cTn id="29"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为什么效果这么差</a:t>
            </a:r>
            <a:endParaRPr lang="zh-CN" altLang="en-US"/>
          </a:p>
        </p:txBody>
      </p:sp>
      <p:sp>
        <p:nvSpPr>
          <p:cNvPr id="3" name="内容占位符 2"/>
          <p:cNvSpPr>
            <a:spLocks noGrp="1"/>
          </p:cNvSpPr>
          <p:nvPr>
            <p:ph idx="1"/>
          </p:nvPr>
        </p:nvSpPr>
        <p:spPr/>
        <p:txBody>
          <a:bodyPr/>
          <a:p>
            <a:r>
              <a:rPr lang="zh-CN" altLang="en-US"/>
              <a:t>the errors build up</a:t>
            </a:r>
            <a:endParaRPr lang="zh-CN" altLang="en-US"/>
          </a:p>
          <a:p>
            <a:r>
              <a:rPr lang="zh-CN" altLang="en-US"/>
              <a:t>The error can diverge rather rapidly from the true observations</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小结</a:t>
            </a:r>
            <a:endParaRPr lang="zh-CN" altLang="en-US"/>
          </a:p>
        </p:txBody>
      </p:sp>
      <p:sp>
        <p:nvSpPr>
          <p:cNvPr id="3" name="内容占位符 2"/>
          <p:cNvSpPr>
            <a:spLocks noGrp="1"/>
          </p:cNvSpPr>
          <p:nvPr>
            <p:ph idx="1"/>
          </p:nvPr>
        </p:nvSpPr>
        <p:spPr/>
        <p:txBody>
          <a:bodyPr/>
          <a:p>
            <a:r>
              <a:rPr lang="zh-CN" altLang="en-US"/>
              <a:t>内插法（interpolation）：在现有观测值之间进行估计</a:t>
            </a:r>
            <a:endParaRPr lang="zh-CN" altLang="en-US"/>
          </a:p>
          <a:p>
            <a:r>
              <a:rPr lang="zh-CN" altLang="en-US"/>
              <a:t>外推法（extrapolation）：对超出已知观测范围进行预测</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文本预处理</a:t>
            </a:r>
            <a:endParaRPr lang="zh-CN" altLang="en-US"/>
          </a:p>
        </p:txBody>
      </p:sp>
      <p:sp>
        <p:nvSpPr>
          <p:cNvPr id="3" name="内容占位符 2"/>
          <p:cNvSpPr>
            <a:spLocks noGrp="1"/>
          </p:cNvSpPr>
          <p:nvPr>
            <p:ph idx="1"/>
          </p:nvPr>
        </p:nvSpPr>
        <p:spPr/>
        <p:txBody>
          <a:bodyPr/>
          <a:p>
            <a:r>
              <a:rPr lang="zh-CN" altLang="en-US"/>
              <a:t>序列数据：文本是最常见例子之一</a:t>
            </a:r>
            <a:endParaRPr lang="zh-CN" altLang="en-US"/>
          </a:p>
          <a:p>
            <a:r>
              <a:rPr lang="zh-CN" altLang="en-US"/>
              <a:t>一篇文章可以被简单地看作一串单词序列，甚至是一串字符序列</a:t>
            </a:r>
            <a:endParaRPr lang="zh-CN" altLang="en-US"/>
          </a:p>
          <a:p>
            <a:endParaRPr lang="zh-CN" altLang="en-US"/>
          </a:p>
          <a:p>
            <a:r>
              <a:rPr lang="zh-CN" altLang="en-US"/>
              <a:t>常见预处理步骤</a:t>
            </a:r>
            <a:endParaRPr lang="zh-CN" altLang="en-US"/>
          </a:p>
          <a:p>
            <a:pPr marL="914400" lvl="1" indent="-457200">
              <a:buAutoNum type="arabicPeriod"/>
            </a:pPr>
            <a:r>
              <a:rPr lang="zh-CN" altLang="en-US"/>
              <a:t>将文本作为字符串加载到内存中</a:t>
            </a:r>
            <a:endParaRPr lang="zh-CN" altLang="en-US"/>
          </a:p>
          <a:p>
            <a:pPr marL="914400" lvl="1" indent="-457200">
              <a:buAutoNum type="arabicPeriod"/>
            </a:pPr>
            <a:r>
              <a:rPr lang="zh-CN" altLang="en-US"/>
              <a:t>将字符串拆分为词元（如单词和字符）</a:t>
            </a:r>
            <a:endParaRPr lang="zh-CN" altLang="en-US"/>
          </a:p>
          <a:p>
            <a:pPr marL="914400" lvl="1" indent="-457200">
              <a:buAutoNum type="arabicPeriod"/>
            </a:pPr>
            <a:r>
              <a:rPr lang="zh-CN" altLang="en-US"/>
              <a:t>建立一个词表，将拆分的词元映射到数字索引</a:t>
            </a:r>
            <a:endParaRPr lang="zh-CN" altLang="en-US"/>
          </a:p>
          <a:p>
            <a:pPr marL="914400" lvl="1" indent="-457200">
              <a:buAutoNum type="arabicPeriod"/>
            </a:pPr>
            <a:r>
              <a:rPr lang="zh-CN" altLang="en-US"/>
              <a:t>将文本转换为数字索引序列，方便模型操作</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读取数据集</a:t>
            </a:r>
            <a:endParaRPr lang="zh-CN" altLang="en-US"/>
          </a:p>
        </p:txBody>
      </p:sp>
      <p:sp>
        <p:nvSpPr>
          <p:cNvPr id="3" name="内容占位符 2"/>
          <p:cNvSpPr>
            <a:spLocks noGrp="1"/>
          </p:cNvSpPr>
          <p:nvPr>
            <p:ph idx="1"/>
          </p:nvPr>
        </p:nvSpPr>
        <p:spPr/>
        <p:txBody>
          <a:bodyPr/>
          <a:p>
            <a:r>
              <a:rPr lang="zh-CN" altLang="en-US"/>
              <a:t>将数据集读取到由多条文本行组成的列表中</a:t>
            </a:r>
            <a:endParaRPr lang="zh-CN" altLang="en-US"/>
          </a:p>
          <a:p>
            <a:pPr lvl="1"/>
            <a:r>
              <a:rPr lang="zh-CN" altLang="en-US"/>
              <a:t>其中每条文本行都是一个字符串</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词元化</a:t>
            </a:r>
            <a:endParaRPr lang="zh-CN" altLang="en-US"/>
          </a:p>
        </p:txBody>
      </p:sp>
      <p:sp>
        <p:nvSpPr>
          <p:cNvPr id="3" name="内容占位符 2"/>
          <p:cNvSpPr>
            <a:spLocks noGrp="1"/>
          </p:cNvSpPr>
          <p:nvPr>
            <p:ph idx="1"/>
          </p:nvPr>
        </p:nvSpPr>
        <p:spPr/>
        <p:txBody>
          <a:bodyPr/>
          <a:p>
            <a:r>
              <a:rPr lang="zh-CN" altLang="en-US"/>
              <a:t>列表中的每个元素是一个文本序列（如一条文本行）</a:t>
            </a:r>
            <a:endParaRPr lang="zh-CN" altLang="en-US"/>
          </a:p>
          <a:p>
            <a:r>
              <a:rPr lang="zh-CN" altLang="en-US"/>
              <a:t>每个文本序列又被拆分成一个词元列表</a:t>
            </a:r>
            <a:endParaRPr lang="zh-CN" altLang="en-US"/>
          </a:p>
          <a:p>
            <a:pPr lvl="1"/>
            <a:r>
              <a:rPr lang="zh-CN" altLang="en-US"/>
              <a:t>词元（token）是文本的基本单位</a:t>
            </a:r>
            <a:endParaRPr lang="zh-CN" altLang="en-US"/>
          </a:p>
          <a:p>
            <a:pPr lvl="0"/>
            <a:r>
              <a:rPr lang="zh-CN" altLang="en-US"/>
              <a:t>返回一个由词元列表组成的列表</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词表</a:t>
            </a:r>
            <a:endParaRPr lang="zh-CN" altLang="en-US"/>
          </a:p>
        </p:txBody>
      </p:sp>
      <p:sp>
        <p:nvSpPr>
          <p:cNvPr id="3" name="内容占位符 2"/>
          <p:cNvSpPr>
            <a:spLocks noGrp="1"/>
          </p:cNvSpPr>
          <p:nvPr>
            <p:ph idx="1"/>
          </p:nvPr>
        </p:nvSpPr>
        <p:spPr/>
        <p:txBody>
          <a:bodyPr/>
          <a:p>
            <a:r>
              <a:rPr lang="zh-CN" altLang="en-US"/>
              <a:t>词元的类型是字符串，而模型需要的输入是数字</a:t>
            </a:r>
            <a:endParaRPr lang="zh-CN" altLang="en-US"/>
          </a:p>
          <a:p>
            <a:r>
              <a:rPr lang="zh-CN" altLang="en-US"/>
              <a:t>如何</a:t>
            </a:r>
            <a:r>
              <a:rPr lang="zh-CN" altLang="en-US"/>
              <a:t>解决：</a:t>
            </a:r>
            <a:endParaRPr lang="zh-CN" altLang="en-US"/>
          </a:p>
          <a:p>
            <a:pPr lvl="1"/>
            <a:r>
              <a:rPr lang="zh-CN" altLang="en-US"/>
              <a:t>词表（vocabulary）：用来将字符串类型的词元映射到从0开始的数字索引中</a:t>
            </a:r>
            <a:endParaRPr lang="zh-CN" altLang="en-US"/>
          </a:p>
          <a:p>
            <a:pPr marL="1371600" lvl="2" indent="-457200">
              <a:buAutoNum type="arabicPeriod"/>
            </a:pPr>
            <a:r>
              <a:rPr lang="zh-CN" altLang="en-US"/>
              <a:t>先将训练集中的所有文档合并在一起，对它们的唯一词元进行统计，得到的统计结果称之为语料（corpus）</a:t>
            </a:r>
            <a:endParaRPr lang="zh-CN" altLang="en-US"/>
          </a:p>
          <a:p>
            <a:pPr marL="1371600" lvl="2" indent="-457200">
              <a:buAutoNum type="arabicPeriod"/>
            </a:pPr>
            <a:r>
              <a:rPr lang="zh-CN" altLang="en-US"/>
              <a:t>然后根据每个唯一词元的出现频率，为其分配一个数字索引</a:t>
            </a:r>
            <a:endParaRPr lang="zh-CN" altLang="en-US"/>
          </a:p>
          <a:p>
            <a:pPr marL="1371600" lvl="2" indent="-457200">
              <a:buAutoNum type="arabicPeriod"/>
            </a:pPr>
            <a:r>
              <a:rPr lang="zh-CN" altLang="en-US"/>
              <a:t>很少出现的词元通常被移除，这可以降低复杂性</a:t>
            </a:r>
            <a:endParaRPr lang="zh-CN" altLang="en-US"/>
          </a:p>
          <a:p>
            <a:pPr marL="1371600" lvl="2" indent="-457200">
              <a:buAutoNum type="arabicPeriod"/>
            </a:pPr>
            <a:r>
              <a:rPr lang="zh-CN" altLang="en-US"/>
              <a:t>语料库中不存在或已删除的任何词元都将映射到一个特定的未知词元</a:t>
            </a:r>
            <a:r>
              <a:rPr lang="en-US" altLang="zh-CN"/>
              <a:t>&lt;unk&gt;</a:t>
            </a:r>
            <a:endParaRPr lang="en-US" altLang="zh-CN"/>
          </a:p>
          <a:p>
            <a:pPr marL="1371600" lvl="2" indent="-457200">
              <a:buAutoNum type="arabicPeriod"/>
            </a:pPr>
            <a:r>
              <a:rPr lang="en-US" altLang="zh-CN"/>
              <a:t>`reserved_tokens` - 填充词元：&lt;pad&gt; / 序列开始词元</a:t>
            </a:r>
            <a:r>
              <a:rPr lang="zh-CN" altLang="en-US"/>
              <a:t>：&lt;bos&gt;</a:t>
            </a:r>
            <a:r>
              <a:rPr lang="en-US" altLang="zh-CN"/>
              <a:t> / 序列结束词元</a:t>
            </a:r>
            <a:r>
              <a:rPr lang="zh-CN" altLang="en-US"/>
              <a:t>：&lt;eos&gt;</a:t>
            </a: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词表</a:t>
            </a:r>
            <a:endParaRPr lang="zh-CN" altLang="en-US"/>
          </a:p>
        </p:txBody>
      </p:sp>
      <p:sp>
        <p:nvSpPr>
          <p:cNvPr id="3" name="内容占位符 2"/>
          <p:cNvSpPr>
            <a:spLocks noGrp="1"/>
          </p:cNvSpPr>
          <p:nvPr>
            <p:ph idx="1"/>
          </p:nvPr>
        </p:nvSpPr>
        <p:spPr/>
        <p:txBody>
          <a:bodyPr/>
          <a:p>
            <a:r>
              <a:rPr lang="en-US" altLang="zh-CN"/>
              <a:t>`</a:t>
            </a:r>
            <a:r>
              <a:rPr lang="zh-CN" altLang="en-US"/>
              <a:t>idx_to_token</a:t>
            </a:r>
            <a:r>
              <a:rPr lang="en-US" altLang="zh-CN"/>
              <a:t>`</a:t>
            </a:r>
            <a:endParaRPr lang="zh-CN" altLang="en-US"/>
          </a:p>
          <a:p>
            <a:r>
              <a:rPr lang="en-US" altLang="zh-CN"/>
              <a:t>`token_to_idx`</a:t>
            </a:r>
            <a:endParaRPr lang="en-US" altLang="zh-CN"/>
          </a:p>
          <a:p>
            <a:endParaRPr lang="en-US" altLang="zh-CN"/>
          </a:p>
          <a:p>
            <a:r>
              <a:rPr lang="en-US" altLang="zh-CN"/>
              <a:t>将每一条文本行转换成一个数字索引列表</a:t>
            </a:r>
            <a:endParaRPr lang="en-US" altLang="zh-CN"/>
          </a:p>
        </p:txBody>
      </p:sp>
      <p:sp>
        <p:nvSpPr>
          <p:cNvPr id="4" name="文本框 3"/>
          <p:cNvSpPr txBox="1"/>
          <p:nvPr/>
        </p:nvSpPr>
        <p:spPr>
          <a:xfrm>
            <a:off x="1219835" y="4362450"/>
            <a:ext cx="9752965" cy="1198880"/>
          </a:xfrm>
          <a:prstGeom prst="rect">
            <a:avLst/>
          </a:prstGeom>
          <a:noFill/>
        </p:spPr>
        <p:txBody>
          <a:bodyPr wrap="square" rtlCol="0">
            <a:spAutoFit/>
          </a:bodyPr>
          <a:p>
            <a:pPr algn="l"/>
            <a:r>
              <a:rPr lang="zh-CN" altLang="en-US">
                <a:latin typeface="Heiti SC Light" panose="02000000000000000000" charset="-122"/>
                <a:ea typeface="Heiti SC Light" panose="02000000000000000000" charset="-122"/>
                <a:cs typeface="Heiti SC Light" panose="02000000000000000000" charset="-122"/>
              </a:rPr>
              <a:t>文本: ['the', 'time', 'machine', 'by', 'h', 'g', 'wells']</a:t>
            </a:r>
            <a:endParaRPr lang="zh-CN" altLang="en-US">
              <a:latin typeface="Heiti SC Light" panose="02000000000000000000" charset="-122"/>
              <a:ea typeface="Heiti SC Light" panose="02000000000000000000" charset="-122"/>
              <a:cs typeface="Heiti SC Light" panose="02000000000000000000" charset="-122"/>
            </a:endParaRPr>
          </a:p>
          <a:p>
            <a:pPr algn="l"/>
            <a:r>
              <a:rPr lang="zh-CN" altLang="en-US">
                <a:latin typeface="Heiti SC Light" panose="02000000000000000000" charset="-122"/>
                <a:ea typeface="Heiti SC Light" panose="02000000000000000000" charset="-122"/>
                <a:cs typeface="Heiti SC Light" panose="02000000000000000000" charset="-122"/>
              </a:rPr>
              <a:t>索引: [1, 19, 50, 40, 2183, 2184, 400]</a:t>
            </a:r>
            <a:endParaRPr lang="zh-CN" altLang="en-US">
              <a:latin typeface="Heiti SC Light" panose="02000000000000000000" charset="-122"/>
              <a:ea typeface="Heiti SC Light" panose="02000000000000000000" charset="-122"/>
              <a:cs typeface="Heiti SC Light" panose="02000000000000000000" charset="-122"/>
            </a:endParaRPr>
          </a:p>
          <a:p>
            <a:pPr algn="l"/>
            <a:r>
              <a:rPr lang="zh-CN" altLang="en-US">
                <a:latin typeface="Heiti SC Light" panose="02000000000000000000" charset="-122"/>
                <a:ea typeface="Heiti SC Light" panose="02000000000000000000" charset="-122"/>
                <a:cs typeface="Heiti SC Light" panose="02000000000000000000" charset="-122"/>
              </a:rPr>
              <a:t>文本: ['twinkled', 'and', 'his', 'usually', 'pale', 'face', 'was', 'flushed', 'and', 'animated', 'the']</a:t>
            </a:r>
            <a:endParaRPr lang="zh-CN" altLang="en-US">
              <a:latin typeface="Heiti SC Light" panose="02000000000000000000" charset="-122"/>
              <a:ea typeface="Heiti SC Light" panose="02000000000000000000" charset="-122"/>
              <a:cs typeface="Heiti SC Light" panose="02000000000000000000" charset="-122"/>
            </a:endParaRPr>
          </a:p>
          <a:p>
            <a:pPr algn="l"/>
            <a:r>
              <a:rPr lang="zh-CN" altLang="en-US">
                <a:latin typeface="Heiti SC Light" panose="02000000000000000000" charset="-122"/>
                <a:ea typeface="Heiti SC Light" panose="02000000000000000000" charset="-122"/>
                <a:cs typeface="Heiti SC Light" panose="02000000000000000000" charset="-122"/>
              </a:rPr>
              <a:t>索引: [2186, 3, 25, 1044, 362, 113, 7, 1421, 3, 1045, 1]</a:t>
            </a:r>
            <a:endParaRPr lang="zh-CN" altLang="en-US">
              <a:latin typeface="Heiti SC Light" panose="02000000000000000000" charset="-122"/>
              <a:ea typeface="Heiti SC Light" panose="02000000000000000000" charset="-122"/>
              <a:cs typeface="Heiti SC Light" panose="02000000000000000000"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小结</a:t>
            </a:r>
            <a:endParaRPr lang="zh-CN" altLang="en-US"/>
          </a:p>
        </p:txBody>
      </p:sp>
      <p:sp>
        <p:nvSpPr>
          <p:cNvPr id="3" name="内容占位符 2"/>
          <p:cNvSpPr>
            <a:spLocks noGrp="1"/>
          </p:cNvSpPr>
          <p:nvPr>
            <p:ph idx="1"/>
          </p:nvPr>
        </p:nvSpPr>
        <p:spPr/>
        <p:txBody>
          <a:bodyPr/>
          <a:p>
            <a:r>
              <a:rPr lang="zh-CN" altLang="en-US"/>
              <a:t>文本是序列数据的一种最常见的形式之一</a:t>
            </a:r>
            <a:endParaRPr lang="zh-CN" altLang="en-US"/>
          </a:p>
          <a:p>
            <a:r>
              <a:rPr lang="zh-CN" altLang="en-US"/>
              <a:t>为了对文本进行预处理，通常将文本拆分为词元，构建词表将词元字符串映射为数字索引，并将文本数据转换为词元索引以供模型操作</a:t>
            </a: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语言模型和数据集</a:t>
            </a:r>
            <a:endParaRPr lang="zh-CN" altLang="en-US"/>
          </a:p>
        </p:txBody>
      </p:sp>
      <p:sp>
        <p:nvSpPr>
          <p:cNvPr id="3" name="内容占位符 2"/>
          <p:cNvSpPr>
            <a:spLocks noGrp="1"/>
          </p:cNvSpPr>
          <p:nvPr>
            <p:ph idx="1"/>
          </p:nvPr>
        </p:nvSpPr>
        <p:spPr/>
        <p:txBody>
          <a:bodyPr/>
          <a:p>
            <a:r>
              <a:rPr lang="zh-CN" altLang="en-US">
                <a:solidFill>
                  <a:schemeClr val="tx1">
                    <a:lumMod val="75000"/>
                    <a:lumOff val="25000"/>
                  </a:schemeClr>
                </a:solidFill>
                <a:uFillTx/>
                <a:latin typeface="Consolas" panose="020B0609020204030204" charset="0"/>
                <a:cs typeface="Consolas" panose="020B0609020204030204" charset="0"/>
              </a:rPr>
              <a:t>假设长度为T的文本序列中的词元依次为</a:t>
            </a:r>
            <a:endParaRPr lang="zh-CN" altLang="en-US">
              <a:solidFill>
                <a:schemeClr val="tx1">
                  <a:lumMod val="75000"/>
                  <a:lumOff val="25000"/>
                </a:schemeClr>
              </a:solidFill>
              <a:uFillTx/>
              <a:latin typeface="Consolas" panose="020B0609020204030204" charset="0"/>
              <a:cs typeface="Consolas" panose="020B0609020204030204" charset="0"/>
            </a:endParaRPr>
          </a:p>
          <a:p>
            <a:r>
              <a:rPr lang="en-US" altLang="zh-CN">
                <a:solidFill>
                  <a:schemeClr val="tx1">
                    <a:lumMod val="75000"/>
                    <a:lumOff val="25000"/>
                  </a:schemeClr>
                </a:solidFill>
                <a:uFillTx/>
                <a:latin typeface="Consolas" panose="020B0609020204030204" charset="0"/>
                <a:cs typeface="Consolas" panose="020B0609020204030204" charset="0"/>
              </a:rPr>
              <a:t>x</a:t>
            </a:r>
            <a:r>
              <a:rPr lang="en-US" altLang="zh-CN" baseline="-25000">
                <a:solidFill>
                  <a:schemeClr val="tx1">
                    <a:lumMod val="75000"/>
                    <a:lumOff val="25000"/>
                  </a:schemeClr>
                </a:solidFill>
                <a:uFillTx/>
                <a:latin typeface="Consolas" panose="020B0609020204030204" charset="0"/>
                <a:cs typeface="Consolas" panose="020B0609020204030204" charset="0"/>
              </a:rPr>
              <a:t>t</a:t>
            </a:r>
            <a:r>
              <a:rPr lang="zh-CN" altLang="en-US">
                <a:solidFill>
                  <a:schemeClr val="tx1">
                    <a:lumMod val="75000"/>
                    <a:lumOff val="25000"/>
                  </a:schemeClr>
                </a:solidFill>
                <a:uFillTx/>
                <a:latin typeface="Consolas" panose="020B0609020204030204" charset="0"/>
                <a:cs typeface="Consolas" panose="020B0609020204030204" charset="0"/>
              </a:rPr>
              <a:t>可以被认为是文本序列在时间步</a:t>
            </a:r>
            <a:r>
              <a:rPr lang="en-US" altLang="zh-CN">
                <a:solidFill>
                  <a:schemeClr val="tx1">
                    <a:lumMod val="75000"/>
                    <a:lumOff val="25000"/>
                  </a:schemeClr>
                </a:solidFill>
                <a:uFillTx/>
                <a:latin typeface="Consolas" panose="020B0609020204030204" charset="0"/>
                <a:cs typeface="Consolas" panose="020B0609020204030204" charset="0"/>
              </a:rPr>
              <a:t>t</a:t>
            </a:r>
            <a:r>
              <a:rPr lang="zh-CN" altLang="en-US">
                <a:solidFill>
                  <a:schemeClr val="tx1">
                    <a:lumMod val="75000"/>
                    <a:lumOff val="25000"/>
                  </a:schemeClr>
                </a:solidFill>
                <a:uFillTx/>
                <a:latin typeface="Consolas" panose="020B0609020204030204" charset="0"/>
                <a:cs typeface="Consolas" panose="020B0609020204030204" charset="0"/>
              </a:rPr>
              <a:t>处的观测或标签</a:t>
            </a:r>
            <a:endParaRPr lang="zh-CN" altLang="en-US">
              <a:solidFill>
                <a:schemeClr val="tx1">
                  <a:lumMod val="75000"/>
                  <a:lumOff val="25000"/>
                </a:schemeClr>
              </a:solidFill>
              <a:uFillTx/>
              <a:latin typeface="Consolas" panose="020B0609020204030204" charset="0"/>
              <a:cs typeface="Consolas" panose="020B0609020204030204" charset="0"/>
            </a:endParaRPr>
          </a:p>
          <a:p>
            <a:endParaRPr lang="zh-CN" altLang="en-US">
              <a:solidFill>
                <a:schemeClr val="tx1">
                  <a:lumMod val="75000"/>
                  <a:lumOff val="25000"/>
                </a:schemeClr>
              </a:solidFill>
              <a:uFillTx/>
              <a:latin typeface="Consolas" panose="020B0609020204030204" charset="0"/>
              <a:cs typeface="Consolas" panose="020B0609020204030204" charset="0"/>
            </a:endParaRPr>
          </a:p>
          <a:p>
            <a:r>
              <a:rPr lang="zh-CN" altLang="en-US">
                <a:solidFill>
                  <a:schemeClr val="tx1">
                    <a:lumMod val="75000"/>
                    <a:lumOff val="25000"/>
                  </a:schemeClr>
                </a:solidFill>
                <a:uFillTx/>
                <a:latin typeface="Consolas" panose="020B0609020204030204" charset="0"/>
                <a:cs typeface="Consolas" panose="020B0609020204030204" charset="0"/>
              </a:rPr>
              <a:t>语言模型（language model）的目标是估计序列的联合概率</a:t>
            </a:r>
            <a:r>
              <a:rPr lang="en-US" altLang="zh-CN">
                <a:solidFill>
                  <a:schemeClr val="tx1">
                    <a:lumMod val="75000"/>
                    <a:lumOff val="25000"/>
                  </a:schemeClr>
                </a:solidFill>
                <a:uFillTx/>
                <a:latin typeface="Consolas" panose="020B0609020204030204" charset="0"/>
              </a:rPr>
              <a:t>：</a:t>
            </a:r>
            <a:endParaRPr lang="en-US" altLang="zh-CN">
              <a:solidFill>
                <a:schemeClr val="tx1">
                  <a:lumMod val="75000"/>
                  <a:lumOff val="25000"/>
                </a:schemeClr>
              </a:solidFill>
              <a:uFillTx/>
              <a:latin typeface="Consolas" panose="020B0609020204030204" charset="0"/>
            </a:endParaRPr>
          </a:p>
          <a:p>
            <a:endParaRPr lang="en-US" altLang="zh-CN">
              <a:solidFill>
                <a:schemeClr val="tx1">
                  <a:lumMod val="75000"/>
                  <a:lumOff val="25000"/>
                </a:schemeClr>
              </a:solidFill>
              <a:uFillTx/>
              <a:latin typeface="Consolas" panose="020B0609020204030204" charset="0"/>
            </a:endParaRPr>
          </a:p>
        </p:txBody>
      </p:sp>
      <p:pic>
        <p:nvPicPr>
          <p:cNvPr id="4" name="334E55B0-647D-440b-865C-3EC943EB4CBC-15" descr="wpsoffice"/>
          <p:cNvPicPr>
            <a:picLocks noChangeAspect="1"/>
          </p:cNvPicPr>
          <p:nvPr/>
        </p:nvPicPr>
        <p:blipFill>
          <a:blip r:embed="rId1"/>
          <a:stretch>
            <a:fillRect/>
          </a:stretch>
        </p:blipFill>
        <p:spPr>
          <a:xfrm>
            <a:off x="7312025" y="1939925"/>
            <a:ext cx="2295525" cy="252413"/>
          </a:xfrm>
          <a:prstGeom prst="rect">
            <a:avLst/>
          </a:prstGeom>
        </p:spPr>
      </p:pic>
      <p:pic>
        <p:nvPicPr>
          <p:cNvPr id="5" name="334E55B0-647D-440b-865C-3EC943EB4CBC-16" descr="wpsoffice"/>
          <p:cNvPicPr>
            <a:picLocks noChangeAspect="1"/>
          </p:cNvPicPr>
          <p:nvPr/>
        </p:nvPicPr>
        <p:blipFill>
          <a:blip r:embed="rId2"/>
          <a:stretch>
            <a:fillRect/>
          </a:stretch>
        </p:blipFill>
        <p:spPr>
          <a:xfrm>
            <a:off x="4165600" y="4137660"/>
            <a:ext cx="3480435" cy="47434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引言</a:t>
            </a:r>
            <a:endParaRPr lang="zh-CN" altLang="en-US"/>
          </a:p>
        </p:txBody>
      </p:sp>
      <p:sp>
        <p:nvSpPr>
          <p:cNvPr id="3" name="内容占位符 2"/>
          <p:cNvSpPr>
            <a:spLocks noGrp="1"/>
          </p:cNvSpPr>
          <p:nvPr>
            <p:ph idx="1"/>
          </p:nvPr>
        </p:nvSpPr>
        <p:spPr/>
        <p:txBody>
          <a:bodyPr/>
          <a:p>
            <a:r>
              <a:rPr lang="zh-CN" altLang="en-US"/>
              <a:t>到目前为止我们默认数据都来自于某种分布， 并且所有样本都是独立同分布的 （independently and identically distributed，i.i.d.）</a:t>
            </a:r>
            <a:endParaRPr lang="zh-CN" altLang="en-US"/>
          </a:p>
          <a:p>
            <a:r>
              <a:rPr lang="zh-CN" altLang="en-US"/>
              <a:t>然而，大多数的数据并非如此</a:t>
            </a:r>
            <a:endParaRPr lang="zh-CN" altLang="en-US"/>
          </a:p>
          <a:p>
            <a:pPr marL="914400" lvl="1" indent="-457200">
              <a:buAutoNum type="arabicPeriod"/>
            </a:pPr>
            <a:r>
              <a:rPr lang="zh-CN" altLang="en-US"/>
              <a:t>例如，文章中的单词是按顺序写的，如果顺序被随机地重排，就很难理解文章原始的意思</a:t>
            </a:r>
            <a:endParaRPr lang="zh-CN" altLang="en-US"/>
          </a:p>
          <a:p>
            <a:pPr marL="914400" lvl="1" indent="-457200">
              <a:buAutoNum type="arabicPeriod"/>
            </a:pPr>
            <a:r>
              <a:rPr lang="zh-CN" altLang="en-US"/>
              <a:t>同样，视频中的图像帧、对话中的音频信号以及网站上的浏览行为都是有顺序的</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语言模型和数据集</a:t>
            </a:r>
            <a:endParaRPr lang="zh-CN" altLang="en-US"/>
          </a:p>
        </p:txBody>
      </p:sp>
      <p:sp>
        <p:nvSpPr>
          <p:cNvPr id="3" name="内容占位符 2"/>
          <p:cNvSpPr>
            <a:spLocks noGrp="1"/>
          </p:cNvSpPr>
          <p:nvPr>
            <p:ph idx="1"/>
          </p:nvPr>
        </p:nvSpPr>
        <p:spPr/>
        <p:txBody>
          <a:bodyPr/>
          <a:p>
            <a:r>
              <a:rPr lang="zh-CN" altLang="en-US"/>
              <a:t>只需要一次抽取一个词元$x_t \sim P(x_t \mid x_{t-1}, \ldots, x_1)$，一个理想的语言模型就能够基于模型本身生成自然文本</a:t>
            </a:r>
            <a:endParaRPr lang="zh-CN" altLang="en-US"/>
          </a:p>
          <a:p>
            <a:r>
              <a:rPr lang="zh-CN" altLang="en-US"/>
              <a:t>应用：语音识别、文档摘要生成算法</a:t>
            </a:r>
            <a:endParaRPr lang="zh-CN" altLang="en-US"/>
          </a:p>
        </p:txBody>
      </p:sp>
      <p:pic>
        <p:nvPicPr>
          <p:cNvPr id="4" name="334E55B0-647D-440b-865C-3EC943EB4CBC-17" descr="wpsoffice"/>
          <p:cNvPicPr>
            <a:picLocks noChangeAspect="1"/>
          </p:cNvPicPr>
          <p:nvPr/>
        </p:nvPicPr>
        <p:blipFill>
          <a:blip r:embed="rId1"/>
          <a:stretch>
            <a:fillRect/>
          </a:stretch>
        </p:blipFill>
        <p:spPr>
          <a:xfrm>
            <a:off x="6712585" y="961390"/>
            <a:ext cx="5046345" cy="474345"/>
          </a:xfrm>
          <a:prstGeom prst="rect">
            <a:avLst/>
          </a:prstGeom>
        </p:spPr>
      </p:pic>
      <p:cxnSp>
        <p:nvCxnSpPr>
          <p:cNvPr id="5" name="直接箭头连接符 4"/>
          <p:cNvCxnSpPr/>
          <p:nvPr/>
        </p:nvCxnSpPr>
        <p:spPr>
          <a:xfrm flipV="1">
            <a:off x="7113905" y="1483995"/>
            <a:ext cx="441960" cy="356235"/>
          </a:xfrm>
          <a:prstGeom prst="straightConnector1">
            <a:avLst/>
          </a:prstGeom>
          <a:ln w="50800">
            <a:solidFill>
              <a:srgbClr val="20202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学习语言模型</a:t>
            </a:r>
            <a:endParaRPr lang="zh-CN" altLang="en-US"/>
          </a:p>
        </p:txBody>
      </p:sp>
      <p:sp>
        <p:nvSpPr>
          <p:cNvPr id="3" name="内容占位符 2"/>
          <p:cNvSpPr>
            <a:spLocks noGrp="1"/>
          </p:cNvSpPr>
          <p:nvPr>
            <p:ph idx="1"/>
          </p:nvPr>
        </p:nvSpPr>
        <p:spPr/>
        <p:txBody>
          <a:bodyPr/>
          <a:p>
            <a:endParaRPr lang="zh-CN" altLang="en-US"/>
          </a:p>
          <a:p>
            <a:endParaRPr lang="zh-CN" altLang="en-US"/>
          </a:p>
          <a:p>
            <a:endParaRPr lang="zh-CN" altLang="en-US"/>
          </a:p>
          <a:p>
            <a:r>
              <a:rPr lang="zh-CN" altLang="en-US"/>
              <a:t>例如，包含了四个单词的一个文本序列的概率是：</a:t>
            </a:r>
            <a:endParaRPr lang="zh-CN" altLang="en-US"/>
          </a:p>
          <a:p>
            <a:endParaRPr lang="zh-CN" altLang="en-US"/>
          </a:p>
          <a:p>
            <a:endParaRPr lang="zh-CN" altLang="en-US"/>
          </a:p>
        </p:txBody>
      </p:sp>
      <p:pic>
        <p:nvPicPr>
          <p:cNvPr id="4" name="334E55B0-647D-440b-865C-3EC943EB4CBC-18" descr="wpsoffice"/>
          <p:cNvPicPr>
            <a:picLocks noChangeAspect="1"/>
          </p:cNvPicPr>
          <p:nvPr/>
        </p:nvPicPr>
        <p:blipFill>
          <a:blip r:embed="rId1"/>
          <a:stretch>
            <a:fillRect/>
          </a:stretch>
        </p:blipFill>
        <p:spPr>
          <a:xfrm>
            <a:off x="1478915" y="1584325"/>
            <a:ext cx="8853180" cy="1377315"/>
          </a:xfrm>
          <a:prstGeom prst="rect">
            <a:avLst/>
          </a:prstGeom>
        </p:spPr>
      </p:pic>
      <p:pic>
        <p:nvPicPr>
          <p:cNvPr id="5" name="334E55B0-647D-440b-865C-3EC943EB4CBC-19" descr="/private/var/folders/ps/swk8gj2x4sb8ss2k90ytdvb40000gn/T/com.kingsoft.wpsoffice.mac/wpsoffice.lNSTnAwpsoffice"/>
          <p:cNvPicPr>
            <a:picLocks noChangeAspect="1"/>
          </p:cNvPicPr>
          <p:nvPr/>
        </p:nvPicPr>
        <p:blipFill>
          <a:blip r:embed="rId2"/>
          <a:stretch>
            <a:fillRect/>
          </a:stretch>
        </p:blipFill>
        <p:spPr>
          <a:xfrm>
            <a:off x="1851343" y="4373880"/>
            <a:ext cx="8107825" cy="15811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学习语言模型</a:t>
            </a:r>
            <a:endParaRPr lang="zh-CN" altLang="en-US"/>
          </a:p>
        </p:txBody>
      </p:sp>
      <p:sp>
        <p:nvSpPr>
          <p:cNvPr id="3" name="内容占位符 2"/>
          <p:cNvSpPr>
            <a:spLocks noGrp="1"/>
          </p:cNvSpPr>
          <p:nvPr>
            <p:ph idx="1"/>
          </p:nvPr>
        </p:nvSpPr>
        <p:spPr/>
        <p:txBody>
          <a:bodyPr/>
          <a:p>
            <a:r>
              <a:rPr lang="zh-CN" altLang="en-US"/>
              <a:t>统计单词“deep”在数据集中的出现次数，然后将其除以整个语料库中的单词总数</a:t>
            </a:r>
            <a:endParaRPr lang="zh-CN" altLang="en-US"/>
          </a:p>
          <a:p>
            <a:endParaRPr lang="zh-CN" altLang="en-US"/>
          </a:p>
          <a:p>
            <a:endParaRPr lang="zh-CN" altLang="en-US"/>
          </a:p>
          <a:p>
            <a:endParaRPr lang="zh-CN" altLang="en-US"/>
          </a:p>
          <a:p>
            <a:endParaRPr lang="zh-CN" altLang="en-US"/>
          </a:p>
          <a:p>
            <a:r>
              <a:rPr lang="zh-CN" altLang="en-US"/>
              <a:t>连续单词对“deep learning”的出现频率要低得多</a:t>
            </a:r>
            <a:endParaRPr lang="zh-CN" altLang="en-US"/>
          </a:p>
          <a:p>
            <a:r>
              <a:rPr lang="zh-CN" altLang="en-US"/>
              <a:t>许多合理的三个单词组合可能是存在的，但是在数据集中却找不到</a:t>
            </a:r>
            <a:endParaRPr lang="zh-CN" altLang="en-US"/>
          </a:p>
        </p:txBody>
      </p:sp>
      <p:pic>
        <p:nvPicPr>
          <p:cNvPr id="4" name="334E55B0-647D-440b-865C-3EC943EB4CBC-20" descr="wpsoffice"/>
          <p:cNvPicPr>
            <a:picLocks noChangeAspect="1"/>
          </p:cNvPicPr>
          <p:nvPr/>
        </p:nvPicPr>
        <p:blipFill>
          <a:blip r:embed="rId1"/>
          <a:stretch>
            <a:fillRect/>
          </a:stretch>
        </p:blipFill>
        <p:spPr>
          <a:xfrm>
            <a:off x="1915795" y="3082925"/>
            <a:ext cx="7980218" cy="112014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拉普拉斯平滑（Laplace smoothing）</a:t>
            </a:r>
            <a:endParaRPr lang="zh-CN" altLang="en-US"/>
          </a:p>
        </p:txBody>
      </p:sp>
      <p:sp>
        <p:nvSpPr>
          <p:cNvPr id="3" name="内容占位符 2"/>
          <p:cNvSpPr>
            <a:spLocks noGrp="1"/>
          </p:cNvSpPr>
          <p:nvPr>
            <p:ph idx="1"/>
          </p:nvPr>
        </p:nvSpPr>
        <p:spPr/>
        <p:txBody>
          <a:bodyPr/>
          <a:p>
            <a:r>
              <a:rPr lang="zh-CN" altLang="en-US"/>
              <a:t>在所有计数中添加一个小常量</a:t>
            </a:r>
            <a:endParaRPr lang="zh-CN" altLang="en-US"/>
          </a:p>
          <a:p>
            <a:r>
              <a:rPr lang="en-US" altLang="zh-CN"/>
              <a:t>n</a:t>
            </a:r>
            <a:r>
              <a:rPr lang="zh-CN" altLang="en-US"/>
              <a:t>：训练集中的单词总数</a:t>
            </a:r>
            <a:endParaRPr lang="zh-CN" altLang="en-US"/>
          </a:p>
          <a:p>
            <a:r>
              <a:rPr lang="zh-CN" altLang="en-US"/>
              <a:t>m：唯一单词的数量</a:t>
            </a:r>
            <a:endParaRPr lang="zh-CN" altLang="en-US"/>
          </a:p>
        </p:txBody>
      </p:sp>
      <p:pic>
        <p:nvPicPr>
          <p:cNvPr id="4" name="334E55B0-647D-440b-865C-3EC943EB4CBC-21" descr="wpsoffice"/>
          <p:cNvPicPr>
            <a:picLocks noChangeAspect="1"/>
          </p:cNvPicPr>
          <p:nvPr/>
        </p:nvPicPr>
        <p:blipFill>
          <a:blip r:embed="rId1"/>
          <a:stretch>
            <a:fillRect/>
          </a:stretch>
        </p:blipFill>
        <p:spPr>
          <a:xfrm>
            <a:off x="3285490" y="3817620"/>
            <a:ext cx="5239254" cy="252603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马尔可夫模型与n元语法</a:t>
            </a:r>
            <a:endParaRPr lang="zh-CN" altLang="en-US"/>
          </a:p>
        </p:txBody>
      </p:sp>
      <p:sp>
        <p:nvSpPr>
          <p:cNvPr id="3" name="内容占位符 2"/>
          <p:cNvSpPr>
            <a:spLocks noGrp="1"/>
          </p:cNvSpPr>
          <p:nvPr>
            <p:ph idx="1"/>
          </p:nvPr>
        </p:nvSpPr>
        <p:spPr/>
        <p:txBody>
          <a:bodyPr>
            <a:noAutofit/>
          </a:bodyPr>
          <a:p>
            <a:pPr>
              <a:lnSpc>
                <a:spcPct val="100000"/>
              </a:lnSpc>
            </a:pPr>
            <a:r>
              <a:rPr lang="zh-CN" altLang="en-US"/>
              <a:t>如果$P(x_{t+1} \mid x_t, \ldots, x_1) = P(x_{t+1} \mid x_t)$，则序列上的分布满足一阶马尔可夫性质</a:t>
            </a:r>
            <a:endParaRPr lang="zh-CN" altLang="en-US"/>
          </a:p>
          <a:p>
            <a:pPr>
              <a:lnSpc>
                <a:spcPct val="100000"/>
              </a:lnSpc>
            </a:pPr>
            <a:endParaRPr lang="zh-CN" altLang="en-US"/>
          </a:p>
          <a:p>
            <a:pPr marL="0" indent="0">
              <a:lnSpc>
                <a:spcPct val="100000"/>
              </a:lnSpc>
              <a:buNone/>
            </a:pPr>
            <a:endParaRPr lang="zh-CN" altLang="en-US"/>
          </a:p>
          <a:p>
            <a:pPr>
              <a:lnSpc>
                <a:spcPct val="100000"/>
              </a:lnSpc>
            </a:pPr>
            <a:endParaRPr lang="zh-CN" altLang="en-US"/>
          </a:p>
          <a:p>
            <a:pPr>
              <a:lnSpc>
                <a:spcPct val="100000"/>
              </a:lnSpc>
            </a:pPr>
            <a:endParaRPr lang="zh-CN" altLang="en-US"/>
          </a:p>
          <a:p>
            <a:pPr>
              <a:lnSpc>
                <a:spcPct val="100000"/>
              </a:lnSpc>
            </a:pPr>
            <a:r>
              <a:rPr lang="zh-CN" altLang="en-US"/>
              <a:t>阶数越高，对应的依赖关系就越长</a:t>
            </a:r>
            <a:endParaRPr lang="zh-CN" altLang="en-US"/>
          </a:p>
          <a:p>
            <a:endParaRPr lang="zh-CN" altLang="en-US"/>
          </a:p>
        </p:txBody>
      </p:sp>
      <p:pic>
        <p:nvPicPr>
          <p:cNvPr id="4" name="334E55B0-647D-440b-865C-3EC943EB4CBC-22" descr="wpsoffice"/>
          <p:cNvPicPr>
            <a:picLocks noChangeAspect="1"/>
          </p:cNvPicPr>
          <p:nvPr/>
        </p:nvPicPr>
        <p:blipFill>
          <a:blip r:embed="rId1"/>
          <a:stretch>
            <a:fillRect/>
          </a:stretch>
        </p:blipFill>
        <p:spPr>
          <a:xfrm>
            <a:off x="7164705" y="763270"/>
            <a:ext cx="4728210" cy="316230"/>
          </a:xfrm>
          <a:prstGeom prst="rect">
            <a:avLst/>
          </a:prstGeom>
        </p:spPr>
      </p:pic>
      <p:cxnSp>
        <p:nvCxnSpPr>
          <p:cNvPr id="5" name="直接箭头连接符 4"/>
          <p:cNvCxnSpPr/>
          <p:nvPr/>
        </p:nvCxnSpPr>
        <p:spPr>
          <a:xfrm flipV="1">
            <a:off x="8098790" y="1229360"/>
            <a:ext cx="390525" cy="526415"/>
          </a:xfrm>
          <a:prstGeom prst="straightConnector1">
            <a:avLst/>
          </a:prstGeom>
          <a:ln w="50800">
            <a:solidFill>
              <a:srgbClr val="202020"/>
            </a:solidFill>
            <a:tailEnd type="arrow"/>
          </a:ln>
        </p:spPr>
        <p:style>
          <a:lnRef idx="1">
            <a:schemeClr val="accent1"/>
          </a:lnRef>
          <a:fillRef idx="0">
            <a:schemeClr val="accent1"/>
          </a:fillRef>
          <a:effectRef idx="0">
            <a:schemeClr val="accent1"/>
          </a:effectRef>
          <a:fontRef idx="minor">
            <a:schemeClr val="tx1"/>
          </a:fontRef>
        </p:style>
      </p:cxnSp>
      <p:pic>
        <p:nvPicPr>
          <p:cNvPr id="6" name="334E55B0-647D-440b-865C-3EC943EB4CBC-23" descr="wpsoffice"/>
          <p:cNvPicPr>
            <a:picLocks noChangeAspect="1"/>
          </p:cNvPicPr>
          <p:nvPr/>
        </p:nvPicPr>
        <p:blipFill>
          <a:blip r:embed="rId2"/>
          <a:stretch>
            <a:fillRect/>
          </a:stretch>
        </p:blipFill>
        <p:spPr>
          <a:xfrm>
            <a:off x="703580" y="3056255"/>
            <a:ext cx="10784398" cy="158115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马尔可夫模型与n元语法</a:t>
            </a:r>
            <a:endParaRPr lang="zh-CN" altLang="en-US"/>
          </a:p>
        </p:txBody>
      </p:sp>
      <p:sp>
        <p:nvSpPr>
          <p:cNvPr id="3" name="内容占位符 2"/>
          <p:cNvSpPr>
            <a:spLocks noGrp="1"/>
          </p:cNvSpPr>
          <p:nvPr>
            <p:ph idx="1"/>
          </p:nvPr>
        </p:nvSpPr>
        <p:spPr/>
        <p:txBody>
          <a:bodyPr/>
          <a:p>
            <a:r>
              <a:rPr lang="zh-CN" altLang="en-US">
                <a:sym typeface="+mn-ea"/>
              </a:rPr>
              <a:t>通常，涉及一个、两个和三个变量的概率公式分别被称为一元语法（unigram）、二元语法（bigram）和三元语法（trigram）模型</a:t>
            </a:r>
            <a:endParaRPr lang="zh-CN" altLang="en-US"/>
          </a:p>
          <a:p>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自然语言统计</a:t>
            </a:r>
            <a:endParaRPr lang="zh-CN" altLang="en-US"/>
          </a:p>
        </p:txBody>
      </p:sp>
      <p:sp>
        <p:nvSpPr>
          <p:cNvPr id="3" name="内容占位符 2"/>
          <p:cNvSpPr>
            <a:spLocks noGrp="1"/>
          </p:cNvSpPr>
          <p:nvPr>
            <p:ph idx="1"/>
          </p:nvPr>
        </p:nvSpPr>
        <p:spPr/>
        <p:txBody>
          <a:bodyPr/>
          <a:p>
            <a:r>
              <a:rPr lang="zh-CN" altLang="en-US"/>
              <a:t>打印前10个最常用的（频率最高的）单词</a:t>
            </a:r>
            <a:endParaRPr lang="zh-CN" altLang="en-US"/>
          </a:p>
          <a:p>
            <a:endParaRPr lang="zh-CN" altLang="en-US"/>
          </a:p>
          <a:p>
            <a:endParaRPr lang="zh-CN" altLang="en-US"/>
          </a:p>
        </p:txBody>
      </p:sp>
      <p:sp>
        <p:nvSpPr>
          <p:cNvPr id="4" name="文本框 3"/>
          <p:cNvSpPr txBox="1"/>
          <p:nvPr/>
        </p:nvSpPr>
        <p:spPr>
          <a:xfrm>
            <a:off x="8710930" y="1777365"/>
            <a:ext cx="2452370" cy="4399915"/>
          </a:xfrm>
          <a:prstGeom prst="rect">
            <a:avLst/>
          </a:prstGeom>
          <a:noFill/>
        </p:spPr>
        <p:txBody>
          <a:bodyPr wrap="none" rtlCol="0">
            <a:spAutoFit/>
          </a:bodyPr>
          <a:p>
            <a:pPr algn="l"/>
            <a:r>
              <a:rPr lang="zh-CN" altLang="en-US" sz="2800">
                <a:latin typeface="Heiti SC Light" panose="02000000000000000000" charset="-122"/>
                <a:ea typeface="Heiti SC Light" panose="02000000000000000000" charset="-122"/>
                <a:cs typeface="Heiti SC Light" panose="02000000000000000000" charset="-122"/>
              </a:rPr>
              <a:t>[('the', 2261),</a:t>
            </a:r>
            <a:endParaRPr lang="zh-CN" altLang="en-US" sz="2800">
              <a:latin typeface="Heiti SC Light" panose="02000000000000000000" charset="-122"/>
              <a:ea typeface="Heiti SC Light" panose="02000000000000000000" charset="-122"/>
              <a:cs typeface="Heiti SC Light" panose="02000000000000000000" charset="-122"/>
            </a:endParaRPr>
          </a:p>
          <a:p>
            <a:pPr algn="l"/>
            <a:r>
              <a:rPr lang="zh-CN" altLang="en-US" sz="2800">
                <a:latin typeface="Heiti SC Light" panose="02000000000000000000" charset="-122"/>
                <a:ea typeface="Heiti SC Light" panose="02000000000000000000" charset="-122"/>
                <a:cs typeface="Heiti SC Light" panose="02000000000000000000" charset="-122"/>
              </a:rPr>
              <a:t> ('i', 1267),</a:t>
            </a:r>
            <a:endParaRPr lang="zh-CN" altLang="en-US" sz="2800">
              <a:latin typeface="Heiti SC Light" panose="02000000000000000000" charset="-122"/>
              <a:ea typeface="Heiti SC Light" panose="02000000000000000000" charset="-122"/>
              <a:cs typeface="Heiti SC Light" panose="02000000000000000000" charset="-122"/>
            </a:endParaRPr>
          </a:p>
          <a:p>
            <a:pPr algn="l"/>
            <a:r>
              <a:rPr lang="zh-CN" altLang="en-US" sz="2800">
                <a:latin typeface="Heiti SC Light" panose="02000000000000000000" charset="-122"/>
                <a:ea typeface="Heiti SC Light" panose="02000000000000000000" charset="-122"/>
                <a:cs typeface="Heiti SC Light" panose="02000000000000000000" charset="-122"/>
              </a:rPr>
              <a:t> ('and', 1245),</a:t>
            </a:r>
            <a:endParaRPr lang="zh-CN" altLang="en-US" sz="2800">
              <a:latin typeface="Heiti SC Light" panose="02000000000000000000" charset="-122"/>
              <a:ea typeface="Heiti SC Light" panose="02000000000000000000" charset="-122"/>
              <a:cs typeface="Heiti SC Light" panose="02000000000000000000" charset="-122"/>
            </a:endParaRPr>
          </a:p>
          <a:p>
            <a:pPr algn="l"/>
            <a:r>
              <a:rPr lang="zh-CN" altLang="en-US" sz="2800">
                <a:latin typeface="Heiti SC Light" panose="02000000000000000000" charset="-122"/>
                <a:ea typeface="Heiti SC Light" panose="02000000000000000000" charset="-122"/>
                <a:cs typeface="Heiti SC Light" panose="02000000000000000000" charset="-122"/>
              </a:rPr>
              <a:t> ('of', 1155),</a:t>
            </a:r>
            <a:endParaRPr lang="zh-CN" altLang="en-US" sz="2800">
              <a:latin typeface="Heiti SC Light" panose="02000000000000000000" charset="-122"/>
              <a:ea typeface="Heiti SC Light" panose="02000000000000000000" charset="-122"/>
              <a:cs typeface="Heiti SC Light" panose="02000000000000000000" charset="-122"/>
            </a:endParaRPr>
          </a:p>
          <a:p>
            <a:pPr algn="l"/>
            <a:r>
              <a:rPr lang="zh-CN" altLang="en-US" sz="2800">
                <a:latin typeface="Heiti SC Light" panose="02000000000000000000" charset="-122"/>
                <a:ea typeface="Heiti SC Light" panose="02000000000000000000" charset="-122"/>
                <a:cs typeface="Heiti SC Light" panose="02000000000000000000" charset="-122"/>
              </a:rPr>
              <a:t> ('a', 816),</a:t>
            </a:r>
            <a:endParaRPr lang="zh-CN" altLang="en-US" sz="2800">
              <a:latin typeface="Heiti SC Light" panose="02000000000000000000" charset="-122"/>
              <a:ea typeface="Heiti SC Light" panose="02000000000000000000" charset="-122"/>
              <a:cs typeface="Heiti SC Light" panose="02000000000000000000" charset="-122"/>
            </a:endParaRPr>
          </a:p>
          <a:p>
            <a:pPr algn="l"/>
            <a:r>
              <a:rPr lang="zh-CN" altLang="en-US" sz="2800">
                <a:latin typeface="Heiti SC Light" panose="02000000000000000000" charset="-122"/>
                <a:ea typeface="Heiti SC Light" panose="02000000000000000000" charset="-122"/>
                <a:cs typeface="Heiti SC Light" panose="02000000000000000000" charset="-122"/>
              </a:rPr>
              <a:t> ('to', 695),</a:t>
            </a:r>
            <a:endParaRPr lang="zh-CN" altLang="en-US" sz="2800">
              <a:latin typeface="Heiti SC Light" panose="02000000000000000000" charset="-122"/>
              <a:ea typeface="Heiti SC Light" panose="02000000000000000000" charset="-122"/>
              <a:cs typeface="Heiti SC Light" panose="02000000000000000000" charset="-122"/>
            </a:endParaRPr>
          </a:p>
          <a:p>
            <a:pPr algn="l"/>
            <a:r>
              <a:rPr lang="zh-CN" altLang="en-US" sz="2800">
                <a:latin typeface="Heiti SC Light" panose="02000000000000000000" charset="-122"/>
                <a:ea typeface="Heiti SC Light" panose="02000000000000000000" charset="-122"/>
                <a:cs typeface="Heiti SC Light" panose="02000000000000000000" charset="-122"/>
              </a:rPr>
              <a:t> ('was', 552),</a:t>
            </a:r>
            <a:endParaRPr lang="zh-CN" altLang="en-US" sz="2800">
              <a:latin typeface="Heiti SC Light" panose="02000000000000000000" charset="-122"/>
              <a:ea typeface="Heiti SC Light" panose="02000000000000000000" charset="-122"/>
              <a:cs typeface="Heiti SC Light" panose="02000000000000000000" charset="-122"/>
            </a:endParaRPr>
          </a:p>
          <a:p>
            <a:pPr algn="l"/>
            <a:r>
              <a:rPr lang="zh-CN" altLang="en-US" sz="2800">
                <a:latin typeface="Heiti SC Light" panose="02000000000000000000" charset="-122"/>
                <a:ea typeface="Heiti SC Light" panose="02000000000000000000" charset="-122"/>
                <a:cs typeface="Heiti SC Light" panose="02000000000000000000" charset="-122"/>
              </a:rPr>
              <a:t> ('in', 541),</a:t>
            </a:r>
            <a:endParaRPr lang="zh-CN" altLang="en-US" sz="2800">
              <a:latin typeface="Heiti SC Light" panose="02000000000000000000" charset="-122"/>
              <a:ea typeface="Heiti SC Light" panose="02000000000000000000" charset="-122"/>
              <a:cs typeface="Heiti SC Light" panose="02000000000000000000" charset="-122"/>
            </a:endParaRPr>
          </a:p>
          <a:p>
            <a:pPr algn="l"/>
            <a:r>
              <a:rPr lang="zh-CN" altLang="en-US" sz="2800">
                <a:latin typeface="Heiti SC Light" panose="02000000000000000000" charset="-122"/>
                <a:ea typeface="Heiti SC Light" panose="02000000000000000000" charset="-122"/>
                <a:cs typeface="Heiti SC Light" panose="02000000000000000000" charset="-122"/>
              </a:rPr>
              <a:t> ('that', 443),</a:t>
            </a:r>
            <a:endParaRPr lang="zh-CN" altLang="en-US" sz="2800">
              <a:latin typeface="Heiti SC Light" panose="02000000000000000000" charset="-122"/>
              <a:ea typeface="Heiti SC Light" panose="02000000000000000000" charset="-122"/>
              <a:cs typeface="Heiti SC Light" panose="02000000000000000000" charset="-122"/>
            </a:endParaRPr>
          </a:p>
          <a:p>
            <a:pPr algn="l"/>
            <a:r>
              <a:rPr lang="zh-CN" altLang="en-US" sz="2800">
                <a:latin typeface="Heiti SC Light" panose="02000000000000000000" charset="-122"/>
                <a:ea typeface="Heiti SC Light" panose="02000000000000000000" charset="-122"/>
                <a:cs typeface="Heiti SC Light" panose="02000000000000000000" charset="-122"/>
              </a:rPr>
              <a:t> ('my', 440)]</a:t>
            </a:r>
            <a:endParaRPr lang="zh-CN" altLang="en-US" sz="2800">
              <a:latin typeface="Heiti SC Light" panose="02000000000000000000" charset="-122"/>
              <a:ea typeface="Heiti SC Light" panose="02000000000000000000" charset="-122"/>
              <a:cs typeface="Heiti SC Light" panose="02000000000000000000" charset="-122"/>
            </a:endParaRPr>
          </a:p>
        </p:txBody>
      </p:sp>
      <p:cxnSp>
        <p:nvCxnSpPr>
          <p:cNvPr id="5" name="直接箭头连接符 4"/>
          <p:cNvCxnSpPr/>
          <p:nvPr/>
        </p:nvCxnSpPr>
        <p:spPr>
          <a:xfrm>
            <a:off x="7759700" y="2282825"/>
            <a:ext cx="645795" cy="237490"/>
          </a:xfrm>
          <a:prstGeom prst="straightConnector1">
            <a:avLst/>
          </a:prstGeom>
          <a:ln w="50800">
            <a:solidFill>
              <a:srgbClr val="202020"/>
            </a:solidFill>
            <a:tailEnd type="arrow"/>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48335" y="3233420"/>
            <a:ext cx="7887970" cy="1814830"/>
          </a:xfrm>
          <a:prstGeom prst="rect">
            <a:avLst/>
          </a:prstGeom>
          <a:noFill/>
        </p:spPr>
        <p:txBody>
          <a:bodyPr wrap="square" rtlCol="0">
            <a:spAutoFit/>
          </a:bodyPr>
          <a:p>
            <a:pPr marL="457200" indent="-457200" algn="l">
              <a:buFont typeface="Arial" panose="020B0604020202020204" pitchFamily="34" charset="0"/>
              <a:buChar char="•"/>
            </a:pPr>
            <a:r>
              <a:rPr lang="en-US" altLang="zh-CN" sz="2800">
                <a:latin typeface="Heiti SC Light" panose="02000000000000000000" charset="-122"/>
                <a:ea typeface="Heiti SC Light" panose="02000000000000000000" charset="-122"/>
                <a:cs typeface="Heiti SC Light" panose="02000000000000000000" charset="-122"/>
              </a:rPr>
              <a:t>（</a:t>
            </a:r>
            <a:r>
              <a:rPr lang="zh-CN" altLang="en-US" sz="2800">
                <a:latin typeface="Heiti SC Light" panose="02000000000000000000" charset="-122"/>
                <a:ea typeface="Heiti SC Light" panose="02000000000000000000" charset="-122"/>
                <a:cs typeface="Heiti SC Light" panose="02000000000000000000" charset="-122"/>
              </a:rPr>
              <a:t>最流行的词）看起来很无聊，</a:t>
            </a:r>
            <a:endParaRPr lang="zh-CN" altLang="en-US" sz="2800">
              <a:latin typeface="Heiti SC Light" panose="02000000000000000000" charset="-122"/>
              <a:ea typeface="Heiti SC Light" panose="02000000000000000000" charset="-122"/>
              <a:cs typeface="Heiti SC Light" panose="02000000000000000000" charset="-122"/>
            </a:endParaRPr>
          </a:p>
          <a:p>
            <a:pPr algn="l"/>
            <a:r>
              <a:rPr lang="zh-CN" altLang="en-US" sz="2800">
                <a:latin typeface="Heiti SC Light" panose="02000000000000000000" charset="-122"/>
                <a:ea typeface="Heiti SC Light" panose="02000000000000000000" charset="-122"/>
                <a:cs typeface="Heiti SC Light" panose="02000000000000000000" charset="-122"/>
              </a:rPr>
              <a:t>这些词通常（被称为停用词）（stop words），因此可以被过滤掉</a:t>
            </a:r>
            <a:endParaRPr lang="zh-CN" altLang="en-US" sz="2800">
              <a:latin typeface="Heiti SC Light" panose="02000000000000000000" charset="-122"/>
              <a:ea typeface="Heiti SC Light" panose="02000000000000000000" charset="-122"/>
              <a:cs typeface="Heiti SC Light" panose="02000000000000000000" charset="-122"/>
            </a:endParaRPr>
          </a:p>
          <a:p>
            <a:pPr marL="457200" indent="-457200" algn="l">
              <a:buFont typeface="Arial" panose="020B0604020202020204" pitchFamily="34" charset="0"/>
              <a:buChar char="•"/>
            </a:pPr>
            <a:r>
              <a:rPr lang="zh-CN" altLang="en-US" sz="2800">
                <a:latin typeface="Heiti SC Light" panose="02000000000000000000" charset="-122"/>
                <a:ea typeface="Heiti SC Light" panose="02000000000000000000" charset="-122"/>
                <a:cs typeface="Heiti SC Light" panose="02000000000000000000" charset="-122"/>
              </a:rPr>
              <a:t>词频衰减的速度相当地快</a:t>
            </a:r>
            <a:endParaRPr lang="zh-CN" altLang="en-US" sz="2800">
              <a:latin typeface="Heiti SC Light" panose="02000000000000000000" charset="-122"/>
              <a:ea typeface="Heiti SC Light" panose="02000000000000000000" charset="-122"/>
              <a:cs typeface="Heiti SC Light" panose="02000000000000000000"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词频图</a:t>
            </a:r>
            <a:endParaRPr lang="zh-CN" altLang="en-US"/>
          </a:p>
        </p:txBody>
      </p:sp>
      <p:sp>
        <p:nvSpPr>
          <p:cNvPr id="3" name="内容占位符 2"/>
          <p:cNvSpPr>
            <a:spLocks noGrp="1"/>
          </p:cNvSpPr>
          <p:nvPr>
            <p:ph idx="1"/>
          </p:nvPr>
        </p:nvSpPr>
        <p:spPr/>
        <p:txBody>
          <a:bodyPr/>
          <a:p>
            <a:r>
              <a:rPr lang="zh-CN" altLang="en-US"/>
              <a:t>词频以一种明确的方式迅速衰减</a:t>
            </a:r>
            <a:endParaRPr lang="zh-CN" altLang="en-US"/>
          </a:p>
          <a:p>
            <a:r>
              <a:rPr lang="zh-CN" altLang="en-US"/>
              <a:t>将前几个单词作为例外消除后，剩余的所有单词大致遵循双对数坐标图上的一条直线</a:t>
            </a:r>
            <a:endParaRPr lang="zh-CN" altLang="en-US"/>
          </a:p>
          <a:p>
            <a:r>
              <a:rPr lang="zh-CN" altLang="en-US"/>
              <a:t>齐普夫定律（Zipf's law）</a:t>
            </a:r>
            <a:endParaRPr lang="zh-CN" altLang="en-US"/>
          </a:p>
          <a:p>
            <a:pPr lvl="1"/>
            <a:r>
              <a:rPr lang="zh-CN" altLang="en-US"/>
              <a:t>第i个最常用单词的频率n</a:t>
            </a:r>
            <a:r>
              <a:rPr lang="zh-CN" altLang="en-US" baseline="-25000"/>
              <a:t>i</a:t>
            </a:r>
            <a:endParaRPr lang="zh-CN" altLang="en-US" baseline="-25000"/>
          </a:p>
        </p:txBody>
      </p:sp>
      <p:pic>
        <p:nvPicPr>
          <p:cNvPr id="4" name="334E55B0-647D-440b-865C-3EC943EB4CBC-24" descr="wpsoffice"/>
          <p:cNvPicPr>
            <a:picLocks noChangeAspect="1"/>
          </p:cNvPicPr>
          <p:nvPr/>
        </p:nvPicPr>
        <p:blipFill>
          <a:blip r:embed="rId1"/>
          <a:stretch>
            <a:fillRect/>
          </a:stretch>
        </p:blipFill>
        <p:spPr>
          <a:xfrm>
            <a:off x="1945005" y="4486910"/>
            <a:ext cx="1554480" cy="965835"/>
          </a:xfrm>
          <a:prstGeom prst="rect">
            <a:avLst/>
          </a:prstGeom>
        </p:spPr>
      </p:pic>
      <p:cxnSp>
        <p:nvCxnSpPr>
          <p:cNvPr id="5" name="直接箭头连接符 4"/>
          <p:cNvCxnSpPr/>
          <p:nvPr/>
        </p:nvCxnSpPr>
        <p:spPr>
          <a:xfrm flipH="1">
            <a:off x="3599180" y="4249420"/>
            <a:ext cx="271145" cy="240030"/>
          </a:xfrm>
          <a:prstGeom prst="straightConnector1">
            <a:avLst/>
          </a:prstGeom>
          <a:ln w="50800">
            <a:solidFill>
              <a:srgbClr val="202020"/>
            </a:solidFill>
            <a:tailEnd type="arrow"/>
          </a:ln>
        </p:spPr>
        <p:style>
          <a:lnRef idx="1">
            <a:schemeClr val="accent1"/>
          </a:lnRef>
          <a:fillRef idx="0">
            <a:schemeClr val="accent1"/>
          </a:fillRef>
          <a:effectRef idx="0">
            <a:schemeClr val="accent1"/>
          </a:effectRef>
          <a:fontRef idx="minor">
            <a:schemeClr val="tx1"/>
          </a:fontRef>
        </p:style>
      </p:cxnSp>
      <p:pic>
        <p:nvPicPr>
          <p:cNvPr id="6" name="334E55B0-647D-440b-865C-3EC943EB4CBC-25" descr="wpsoffice"/>
          <p:cNvPicPr>
            <a:picLocks noChangeAspect="1"/>
          </p:cNvPicPr>
          <p:nvPr/>
        </p:nvPicPr>
        <p:blipFill>
          <a:blip r:embed="rId2"/>
          <a:stretch>
            <a:fillRect/>
          </a:stretch>
        </p:blipFill>
        <p:spPr>
          <a:xfrm>
            <a:off x="647700" y="5748655"/>
            <a:ext cx="4149090" cy="428625"/>
          </a:xfrm>
          <a:prstGeom prst="rect">
            <a:avLst/>
          </a:prstGeom>
        </p:spPr>
      </p:pic>
      <p:pic>
        <p:nvPicPr>
          <p:cNvPr id="7" name="图片 6" descr="output_language-models-and-dataset_789d14_18_0"/>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34175" y="3333750"/>
            <a:ext cx="4429125" cy="3271838"/>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t>其他的词元组合</a:t>
            </a:r>
            <a:br>
              <a:rPr lang="zh-CN" altLang="en-US"/>
            </a:br>
            <a:r>
              <a:rPr lang="zh-CN" altLang="en-US">
                <a:sym typeface="+mn-ea"/>
              </a:rPr>
              <a:t>二元语法、三元语法</a:t>
            </a:r>
            <a:endParaRPr lang="en-US" altLang="zh-CN"/>
          </a:p>
        </p:txBody>
      </p:sp>
      <p:sp>
        <p:nvSpPr>
          <p:cNvPr id="3" name="内容占位符 2"/>
          <p:cNvSpPr>
            <a:spLocks noGrp="1"/>
          </p:cNvSpPr>
          <p:nvPr>
            <p:ph idx="1"/>
          </p:nvPr>
        </p:nvSpPr>
        <p:spPr/>
        <p:txBody>
          <a:bodyPr/>
          <a:p>
            <a:endParaRPr lang="zh-CN" altLang="en-US"/>
          </a:p>
          <a:p>
            <a:endParaRPr lang="zh-CN" altLang="en-US"/>
          </a:p>
          <a:p>
            <a:endParaRPr lang="zh-CN" altLang="en-US"/>
          </a:p>
          <a:p>
            <a:endParaRPr lang="zh-CN" altLang="en-US"/>
          </a:p>
          <a:p>
            <a:endParaRPr lang="zh-CN" altLang="en-US"/>
          </a:p>
        </p:txBody>
      </p:sp>
      <p:sp>
        <p:nvSpPr>
          <p:cNvPr id="4" name="文本框 3"/>
          <p:cNvSpPr txBox="1"/>
          <p:nvPr/>
        </p:nvSpPr>
        <p:spPr>
          <a:xfrm>
            <a:off x="647700" y="2010410"/>
            <a:ext cx="3468370" cy="4399915"/>
          </a:xfrm>
          <a:prstGeom prst="rect">
            <a:avLst/>
          </a:prstGeom>
          <a:noFill/>
        </p:spPr>
        <p:txBody>
          <a:bodyPr wrap="none" rtlCol="0">
            <a:spAutoFit/>
          </a:bodyPr>
          <a:p>
            <a:pPr algn="l"/>
            <a:r>
              <a:rPr lang="zh-CN" altLang="en-US" sz="2800">
                <a:latin typeface="Heiti SC Light" panose="02000000000000000000" charset="-122"/>
                <a:ea typeface="Heiti SC Light" panose="02000000000000000000" charset="-122"/>
                <a:cs typeface="Heiti SC Light" panose="02000000000000000000" charset="-122"/>
              </a:rPr>
              <a:t>[(('of', 'the'), 309),</a:t>
            </a:r>
            <a:endParaRPr lang="zh-CN" altLang="en-US" sz="2800">
              <a:latin typeface="Heiti SC Light" panose="02000000000000000000" charset="-122"/>
              <a:ea typeface="Heiti SC Light" panose="02000000000000000000" charset="-122"/>
              <a:cs typeface="Heiti SC Light" panose="02000000000000000000" charset="-122"/>
            </a:endParaRPr>
          </a:p>
          <a:p>
            <a:pPr algn="l"/>
            <a:r>
              <a:rPr lang="zh-CN" altLang="en-US" sz="2800">
                <a:latin typeface="Heiti SC Light" panose="02000000000000000000" charset="-122"/>
                <a:ea typeface="Heiti SC Light" panose="02000000000000000000" charset="-122"/>
                <a:cs typeface="Heiti SC Light" panose="02000000000000000000" charset="-122"/>
              </a:rPr>
              <a:t> (('in', 'the'), 169),</a:t>
            </a:r>
            <a:endParaRPr lang="zh-CN" altLang="en-US" sz="2800">
              <a:latin typeface="Heiti SC Light" panose="02000000000000000000" charset="-122"/>
              <a:ea typeface="Heiti SC Light" panose="02000000000000000000" charset="-122"/>
              <a:cs typeface="Heiti SC Light" panose="02000000000000000000" charset="-122"/>
            </a:endParaRPr>
          </a:p>
          <a:p>
            <a:pPr algn="l"/>
            <a:r>
              <a:rPr lang="zh-CN" altLang="en-US" sz="2800">
                <a:latin typeface="Heiti SC Light" panose="02000000000000000000" charset="-122"/>
                <a:ea typeface="Heiti SC Light" panose="02000000000000000000" charset="-122"/>
                <a:cs typeface="Heiti SC Light" panose="02000000000000000000" charset="-122"/>
              </a:rPr>
              <a:t> (('i', 'had'), 130),</a:t>
            </a:r>
            <a:endParaRPr lang="zh-CN" altLang="en-US" sz="2800">
              <a:latin typeface="Heiti SC Light" panose="02000000000000000000" charset="-122"/>
              <a:ea typeface="Heiti SC Light" panose="02000000000000000000" charset="-122"/>
              <a:cs typeface="Heiti SC Light" panose="02000000000000000000" charset="-122"/>
            </a:endParaRPr>
          </a:p>
          <a:p>
            <a:pPr algn="l"/>
            <a:r>
              <a:rPr lang="zh-CN" altLang="en-US" sz="2800">
                <a:latin typeface="Heiti SC Light" panose="02000000000000000000" charset="-122"/>
                <a:ea typeface="Heiti SC Light" panose="02000000000000000000" charset="-122"/>
                <a:cs typeface="Heiti SC Light" panose="02000000000000000000" charset="-122"/>
              </a:rPr>
              <a:t> (('i', 'was'), 112),</a:t>
            </a:r>
            <a:endParaRPr lang="zh-CN" altLang="en-US" sz="2800">
              <a:latin typeface="Heiti SC Light" panose="02000000000000000000" charset="-122"/>
              <a:ea typeface="Heiti SC Light" panose="02000000000000000000" charset="-122"/>
              <a:cs typeface="Heiti SC Light" panose="02000000000000000000" charset="-122"/>
            </a:endParaRPr>
          </a:p>
          <a:p>
            <a:pPr algn="l"/>
            <a:r>
              <a:rPr lang="zh-CN" altLang="en-US" sz="2800">
                <a:latin typeface="Heiti SC Light" panose="02000000000000000000" charset="-122"/>
                <a:ea typeface="Heiti SC Light" panose="02000000000000000000" charset="-122"/>
                <a:cs typeface="Heiti SC Light" panose="02000000000000000000" charset="-122"/>
              </a:rPr>
              <a:t> (('and', 'the'), 109),</a:t>
            </a:r>
            <a:endParaRPr lang="zh-CN" altLang="en-US" sz="2800">
              <a:latin typeface="Heiti SC Light" panose="02000000000000000000" charset="-122"/>
              <a:ea typeface="Heiti SC Light" panose="02000000000000000000" charset="-122"/>
              <a:cs typeface="Heiti SC Light" panose="02000000000000000000" charset="-122"/>
            </a:endParaRPr>
          </a:p>
          <a:p>
            <a:pPr algn="l"/>
            <a:r>
              <a:rPr lang="zh-CN" altLang="en-US" sz="2800">
                <a:latin typeface="Heiti SC Light" panose="02000000000000000000" charset="-122"/>
                <a:ea typeface="Heiti SC Light" panose="02000000000000000000" charset="-122"/>
                <a:cs typeface="Heiti SC Light" panose="02000000000000000000" charset="-122"/>
              </a:rPr>
              <a:t> (('the', 'time'), 102),</a:t>
            </a:r>
            <a:endParaRPr lang="zh-CN" altLang="en-US" sz="2800">
              <a:latin typeface="Heiti SC Light" panose="02000000000000000000" charset="-122"/>
              <a:ea typeface="Heiti SC Light" panose="02000000000000000000" charset="-122"/>
              <a:cs typeface="Heiti SC Light" panose="02000000000000000000" charset="-122"/>
            </a:endParaRPr>
          </a:p>
          <a:p>
            <a:pPr algn="l"/>
            <a:r>
              <a:rPr lang="zh-CN" altLang="en-US" sz="2800">
                <a:latin typeface="Heiti SC Light" panose="02000000000000000000" charset="-122"/>
                <a:ea typeface="Heiti SC Light" panose="02000000000000000000" charset="-122"/>
                <a:cs typeface="Heiti SC Light" panose="02000000000000000000" charset="-122"/>
              </a:rPr>
              <a:t> (('it', 'was'), 99),</a:t>
            </a:r>
            <a:endParaRPr lang="zh-CN" altLang="en-US" sz="2800">
              <a:latin typeface="Heiti SC Light" panose="02000000000000000000" charset="-122"/>
              <a:ea typeface="Heiti SC Light" panose="02000000000000000000" charset="-122"/>
              <a:cs typeface="Heiti SC Light" panose="02000000000000000000" charset="-122"/>
            </a:endParaRPr>
          </a:p>
          <a:p>
            <a:pPr algn="l"/>
            <a:r>
              <a:rPr lang="zh-CN" altLang="en-US" sz="2800">
                <a:latin typeface="Heiti SC Light" panose="02000000000000000000" charset="-122"/>
                <a:ea typeface="Heiti SC Light" panose="02000000000000000000" charset="-122"/>
                <a:cs typeface="Heiti SC Light" panose="02000000000000000000" charset="-122"/>
              </a:rPr>
              <a:t> (('to', 'the'), 85),</a:t>
            </a:r>
            <a:endParaRPr lang="zh-CN" altLang="en-US" sz="2800">
              <a:latin typeface="Heiti SC Light" panose="02000000000000000000" charset="-122"/>
              <a:ea typeface="Heiti SC Light" panose="02000000000000000000" charset="-122"/>
              <a:cs typeface="Heiti SC Light" panose="02000000000000000000" charset="-122"/>
            </a:endParaRPr>
          </a:p>
          <a:p>
            <a:pPr algn="l"/>
            <a:r>
              <a:rPr lang="zh-CN" altLang="en-US" sz="2800">
                <a:latin typeface="Heiti SC Light" panose="02000000000000000000" charset="-122"/>
                <a:ea typeface="Heiti SC Light" panose="02000000000000000000" charset="-122"/>
                <a:cs typeface="Heiti SC Light" panose="02000000000000000000" charset="-122"/>
              </a:rPr>
              <a:t> (('as', 'i'), 78),</a:t>
            </a:r>
            <a:endParaRPr lang="zh-CN" altLang="en-US" sz="2800">
              <a:latin typeface="Heiti SC Light" panose="02000000000000000000" charset="-122"/>
              <a:ea typeface="Heiti SC Light" panose="02000000000000000000" charset="-122"/>
              <a:cs typeface="Heiti SC Light" panose="02000000000000000000" charset="-122"/>
            </a:endParaRPr>
          </a:p>
          <a:p>
            <a:pPr algn="l"/>
            <a:r>
              <a:rPr lang="zh-CN" altLang="en-US" sz="2800">
                <a:latin typeface="Heiti SC Light" panose="02000000000000000000" charset="-122"/>
                <a:ea typeface="Heiti SC Light" panose="02000000000000000000" charset="-122"/>
                <a:cs typeface="Heiti SC Light" panose="02000000000000000000" charset="-122"/>
              </a:rPr>
              <a:t> (('of', 'a'), 73)]</a:t>
            </a:r>
            <a:endParaRPr lang="zh-CN" altLang="en-US" sz="2800">
              <a:latin typeface="Heiti SC Light" panose="02000000000000000000" charset="-122"/>
              <a:ea typeface="Heiti SC Light" panose="02000000000000000000" charset="-122"/>
              <a:cs typeface="Heiti SC Light" panose="02000000000000000000" charset="-122"/>
            </a:endParaRPr>
          </a:p>
        </p:txBody>
      </p:sp>
      <p:sp>
        <p:nvSpPr>
          <p:cNvPr id="5" name="文本框 4"/>
          <p:cNvSpPr txBox="1"/>
          <p:nvPr/>
        </p:nvSpPr>
        <p:spPr>
          <a:xfrm>
            <a:off x="6021070" y="2010410"/>
            <a:ext cx="5142230" cy="4399915"/>
          </a:xfrm>
          <a:prstGeom prst="rect">
            <a:avLst/>
          </a:prstGeom>
          <a:noFill/>
        </p:spPr>
        <p:txBody>
          <a:bodyPr wrap="none" rtlCol="0">
            <a:spAutoFit/>
          </a:bodyPr>
          <a:p>
            <a:pPr algn="l"/>
            <a:r>
              <a:rPr lang="zh-CN" altLang="en-US" sz="2800">
                <a:latin typeface="Heiti SC Light" panose="02000000000000000000" charset="-122"/>
                <a:ea typeface="Heiti SC Light" panose="02000000000000000000" charset="-122"/>
                <a:cs typeface="Heiti SC Light" panose="02000000000000000000" charset="-122"/>
              </a:rPr>
              <a:t>[(('the', 'time', 'traveller'), 59),</a:t>
            </a:r>
            <a:endParaRPr lang="zh-CN" altLang="en-US" sz="2800">
              <a:latin typeface="Heiti SC Light" panose="02000000000000000000" charset="-122"/>
              <a:ea typeface="Heiti SC Light" panose="02000000000000000000" charset="-122"/>
              <a:cs typeface="Heiti SC Light" panose="02000000000000000000" charset="-122"/>
            </a:endParaRPr>
          </a:p>
          <a:p>
            <a:pPr algn="l"/>
            <a:r>
              <a:rPr lang="zh-CN" altLang="en-US" sz="2800">
                <a:latin typeface="Heiti SC Light" panose="02000000000000000000" charset="-122"/>
                <a:ea typeface="Heiti SC Light" panose="02000000000000000000" charset="-122"/>
                <a:cs typeface="Heiti SC Light" panose="02000000000000000000" charset="-122"/>
              </a:rPr>
              <a:t> (('the', 'time', 'machine'), 30),</a:t>
            </a:r>
            <a:endParaRPr lang="zh-CN" altLang="en-US" sz="2800">
              <a:latin typeface="Heiti SC Light" panose="02000000000000000000" charset="-122"/>
              <a:ea typeface="Heiti SC Light" panose="02000000000000000000" charset="-122"/>
              <a:cs typeface="Heiti SC Light" panose="02000000000000000000" charset="-122"/>
            </a:endParaRPr>
          </a:p>
          <a:p>
            <a:pPr algn="l"/>
            <a:r>
              <a:rPr lang="zh-CN" altLang="en-US" sz="2800">
                <a:latin typeface="Heiti SC Light" panose="02000000000000000000" charset="-122"/>
                <a:ea typeface="Heiti SC Light" panose="02000000000000000000" charset="-122"/>
                <a:cs typeface="Heiti SC Light" panose="02000000000000000000" charset="-122"/>
              </a:rPr>
              <a:t> (('the', 'medical', 'man'), 24),</a:t>
            </a:r>
            <a:endParaRPr lang="zh-CN" altLang="en-US" sz="2800">
              <a:latin typeface="Heiti SC Light" panose="02000000000000000000" charset="-122"/>
              <a:ea typeface="Heiti SC Light" panose="02000000000000000000" charset="-122"/>
              <a:cs typeface="Heiti SC Light" panose="02000000000000000000" charset="-122"/>
            </a:endParaRPr>
          </a:p>
          <a:p>
            <a:pPr algn="l"/>
            <a:r>
              <a:rPr lang="zh-CN" altLang="en-US" sz="2800">
                <a:latin typeface="Heiti SC Light" panose="02000000000000000000" charset="-122"/>
                <a:ea typeface="Heiti SC Light" panose="02000000000000000000" charset="-122"/>
                <a:cs typeface="Heiti SC Light" panose="02000000000000000000" charset="-122"/>
              </a:rPr>
              <a:t> (('it', 'seemed', 'to'), 16),</a:t>
            </a:r>
            <a:endParaRPr lang="zh-CN" altLang="en-US" sz="2800">
              <a:latin typeface="Heiti SC Light" panose="02000000000000000000" charset="-122"/>
              <a:ea typeface="Heiti SC Light" panose="02000000000000000000" charset="-122"/>
              <a:cs typeface="Heiti SC Light" panose="02000000000000000000" charset="-122"/>
            </a:endParaRPr>
          </a:p>
          <a:p>
            <a:pPr algn="l"/>
            <a:r>
              <a:rPr lang="zh-CN" altLang="en-US" sz="2800">
                <a:latin typeface="Heiti SC Light" panose="02000000000000000000" charset="-122"/>
                <a:ea typeface="Heiti SC Light" panose="02000000000000000000" charset="-122"/>
                <a:cs typeface="Heiti SC Light" panose="02000000000000000000" charset="-122"/>
              </a:rPr>
              <a:t> (('it', 'was', 'a'), 15),</a:t>
            </a:r>
            <a:endParaRPr lang="zh-CN" altLang="en-US" sz="2800">
              <a:latin typeface="Heiti SC Light" panose="02000000000000000000" charset="-122"/>
              <a:ea typeface="Heiti SC Light" panose="02000000000000000000" charset="-122"/>
              <a:cs typeface="Heiti SC Light" panose="02000000000000000000" charset="-122"/>
            </a:endParaRPr>
          </a:p>
          <a:p>
            <a:pPr algn="l"/>
            <a:r>
              <a:rPr lang="zh-CN" altLang="en-US" sz="2800">
                <a:latin typeface="Heiti SC Light" panose="02000000000000000000" charset="-122"/>
                <a:ea typeface="Heiti SC Light" panose="02000000000000000000" charset="-122"/>
                <a:cs typeface="Heiti SC Light" panose="02000000000000000000" charset="-122"/>
              </a:rPr>
              <a:t> (('here', 'and', 'there'), 15),</a:t>
            </a:r>
            <a:endParaRPr lang="zh-CN" altLang="en-US" sz="2800">
              <a:latin typeface="Heiti SC Light" panose="02000000000000000000" charset="-122"/>
              <a:ea typeface="Heiti SC Light" panose="02000000000000000000" charset="-122"/>
              <a:cs typeface="Heiti SC Light" panose="02000000000000000000" charset="-122"/>
            </a:endParaRPr>
          </a:p>
          <a:p>
            <a:pPr algn="l"/>
            <a:r>
              <a:rPr lang="zh-CN" altLang="en-US" sz="2800">
                <a:latin typeface="Heiti SC Light" panose="02000000000000000000" charset="-122"/>
                <a:ea typeface="Heiti SC Light" panose="02000000000000000000" charset="-122"/>
                <a:cs typeface="Heiti SC Light" panose="02000000000000000000" charset="-122"/>
              </a:rPr>
              <a:t> (('seemed', 'to', 'me'), 14),</a:t>
            </a:r>
            <a:endParaRPr lang="zh-CN" altLang="en-US" sz="2800">
              <a:latin typeface="Heiti SC Light" panose="02000000000000000000" charset="-122"/>
              <a:ea typeface="Heiti SC Light" panose="02000000000000000000" charset="-122"/>
              <a:cs typeface="Heiti SC Light" panose="02000000000000000000" charset="-122"/>
            </a:endParaRPr>
          </a:p>
          <a:p>
            <a:pPr algn="l"/>
            <a:r>
              <a:rPr lang="zh-CN" altLang="en-US" sz="2800">
                <a:latin typeface="Heiti SC Light" panose="02000000000000000000" charset="-122"/>
                <a:ea typeface="Heiti SC Light" panose="02000000000000000000" charset="-122"/>
                <a:cs typeface="Heiti SC Light" panose="02000000000000000000" charset="-122"/>
              </a:rPr>
              <a:t> (('i', 'did', 'not'), 14),</a:t>
            </a:r>
            <a:endParaRPr lang="zh-CN" altLang="en-US" sz="2800">
              <a:latin typeface="Heiti SC Light" panose="02000000000000000000" charset="-122"/>
              <a:ea typeface="Heiti SC Light" panose="02000000000000000000" charset="-122"/>
              <a:cs typeface="Heiti SC Light" panose="02000000000000000000" charset="-122"/>
            </a:endParaRPr>
          </a:p>
          <a:p>
            <a:pPr algn="l"/>
            <a:r>
              <a:rPr lang="zh-CN" altLang="en-US" sz="2800">
                <a:latin typeface="Heiti SC Light" panose="02000000000000000000" charset="-122"/>
                <a:ea typeface="Heiti SC Light" panose="02000000000000000000" charset="-122"/>
                <a:cs typeface="Heiti SC Light" panose="02000000000000000000" charset="-122"/>
              </a:rPr>
              <a:t> (('i', 'saw', 'the'), 13),</a:t>
            </a:r>
            <a:endParaRPr lang="zh-CN" altLang="en-US" sz="2800">
              <a:latin typeface="Heiti SC Light" panose="02000000000000000000" charset="-122"/>
              <a:ea typeface="Heiti SC Light" panose="02000000000000000000" charset="-122"/>
              <a:cs typeface="Heiti SC Light" panose="02000000000000000000" charset="-122"/>
            </a:endParaRPr>
          </a:p>
          <a:p>
            <a:pPr algn="l"/>
            <a:r>
              <a:rPr lang="zh-CN" altLang="en-US" sz="2800">
                <a:latin typeface="Heiti SC Light" panose="02000000000000000000" charset="-122"/>
                <a:ea typeface="Heiti SC Light" panose="02000000000000000000" charset="-122"/>
                <a:cs typeface="Heiti SC Light" panose="02000000000000000000" charset="-122"/>
              </a:rPr>
              <a:t> (('i', 'began', 'to'), 13)]</a:t>
            </a:r>
            <a:endParaRPr lang="zh-CN" altLang="en-US" sz="2800">
              <a:latin typeface="Heiti SC Light" panose="02000000000000000000" charset="-122"/>
              <a:ea typeface="Heiti SC Light" panose="02000000000000000000" charset="-122"/>
              <a:cs typeface="Heiti SC Light" panose="02000000000000000000"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output_language-models-and-dataset_789d14_63_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286500" y="258445"/>
            <a:ext cx="5905500" cy="4362450"/>
          </a:xfrm>
          <a:prstGeom prst="rect">
            <a:avLst/>
          </a:prstGeom>
        </p:spPr>
      </p:pic>
      <p:sp>
        <p:nvSpPr>
          <p:cNvPr id="2" name="标题 1"/>
          <p:cNvSpPr>
            <a:spLocks noGrp="1"/>
          </p:cNvSpPr>
          <p:nvPr>
            <p:ph type="title"/>
          </p:nvPr>
        </p:nvSpPr>
        <p:spPr/>
        <p:txBody>
          <a:bodyPr/>
          <a:p>
            <a:r>
              <a:rPr lang="zh-CN" altLang="en-US"/>
              <a:t>直观地对比</a:t>
            </a:r>
            <a:br>
              <a:rPr lang="zh-CN" altLang="en-US"/>
            </a:br>
            <a:r>
              <a:rPr lang="zh-CN" altLang="en-US"/>
              <a:t>三种模型中的词元频率</a:t>
            </a:r>
            <a:endParaRPr lang="zh-CN" altLang="en-US"/>
          </a:p>
        </p:txBody>
      </p:sp>
      <p:sp>
        <p:nvSpPr>
          <p:cNvPr id="3" name="内容占位符 2"/>
          <p:cNvSpPr>
            <a:spLocks noGrp="1"/>
          </p:cNvSpPr>
          <p:nvPr>
            <p:ph idx="1"/>
          </p:nvPr>
        </p:nvSpPr>
        <p:spPr/>
        <p:txBody>
          <a:bodyPr/>
          <a:p>
            <a:endParaRPr lang="en-US" altLang="zh-CN"/>
          </a:p>
        </p:txBody>
      </p:sp>
      <p:sp>
        <p:nvSpPr>
          <p:cNvPr id="5" name="文本框 4"/>
          <p:cNvSpPr txBox="1"/>
          <p:nvPr/>
        </p:nvSpPr>
        <p:spPr>
          <a:xfrm>
            <a:off x="251460" y="4184015"/>
            <a:ext cx="8674100" cy="2245360"/>
          </a:xfrm>
          <a:prstGeom prst="rect">
            <a:avLst/>
          </a:prstGeom>
          <a:noFill/>
        </p:spPr>
        <p:txBody>
          <a:bodyPr wrap="square" rtlCol="0">
            <a:spAutoFit/>
          </a:bodyPr>
          <a:p>
            <a:pPr marL="514350" indent="-514350" algn="l">
              <a:buFont typeface="Arial" panose="020B0604020202020204" pitchFamily="34" charset="0"/>
              <a:buAutoNum type="arabicPeriod"/>
            </a:pPr>
            <a:r>
              <a:rPr lang="zh-CN" altLang="en-US" sz="2800">
                <a:latin typeface="Heiti SC Light" panose="02000000000000000000" charset="-122"/>
                <a:ea typeface="Heiti SC Light" panose="02000000000000000000" charset="-122"/>
                <a:cs typeface="Heiti SC Light" panose="02000000000000000000" charset="-122"/>
              </a:rPr>
              <a:t>单词序列似乎也遵循齐普夫定律</a:t>
            </a:r>
            <a:endParaRPr lang="zh-CN" altLang="en-US" sz="2800">
              <a:latin typeface="Heiti SC Light" panose="02000000000000000000" charset="-122"/>
              <a:ea typeface="Heiti SC Light" panose="02000000000000000000" charset="-122"/>
              <a:cs typeface="Heiti SC Light" panose="02000000000000000000" charset="-122"/>
            </a:endParaRPr>
          </a:p>
          <a:p>
            <a:pPr marL="514350" indent="-514350" algn="l">
              <a:buFont typeface="Arial" panose="020B0604020202020204" pitchFamily="34" charset="0"/>
              <a:buAutoNum type="arabicPeriod"/>
            </a:pPr>
            <a:r>
              <a:rPr lang="zh-CN" altLang="en-US" sz="2800">
                <a:latin typeface="Heiti SC Light" panose="02000000000000000000" charset="-122"/>
                <a:ea typeface="Heiti SC Light" panose="02000000000000000000" charset="-122"/>
                <a:cs typeface="Heiti SC Light" panose="02000000000000000000" charset="-122"/>
              </a:rPr>
              <a:t>词表中n元组的数量并没有那么大，这说明语言中存在相当多的结构</a:t>
            </a:r>
            <a:endParaRPr lang="zh-CN" altLang="en-US" sz="2800">
              <a:latin typeface="Heiti SC Light" panose="02000000000000000000" charset="-122"/>
              <a:ea typeface="Heiti SC Light" panose="02000000000000000000" charset="-122"/>
              <a:cs typeface="Heiti SC Light" panose="02000000000000000000" charset="-122"/>
            </a:endParaRPr>
          </a:p>
          <a:p>
            <a:pPr marL="514350" indent="-514350" algn="l">
              <a:buFont typeface="Arial" panose="020B0604020202020204" pitchFamily="34" charset="0"/>
              <a:buAutoNum type="arabicPeriod"/>
            </a:pPr>
            <a:r>
              <a:rPr lang="zh-CN" altLang="en-US" sz="2800">
                <a:latin typeface="Heiti SC Light" panose="02000000000000000000" charset="-122"/>
                <a:ea typeface="Heiti SC Light" panose="02000000000000000000" charset="-122"/>
                <a:cs typeface="Heiti SC Light" panose="02000000000000000000" charset="-122"/>
              </a:rPr>
              <a:t>很多n元组很少出现，这使得拉普拉斯平滑非常不适合语言建模</a:t>
            </a:r>
            <a:endParaRPr lang="zh-CN" altLang="en-US" sz="2800">
              <a:latin typeface="Heiti SC Light" panose="02000000000000000000" charset="-122"/>
              <a:ea typeface="Heiti SC Light" panose="02000000000000000000" charset="-122"/>
              <a:cs typeface="Heiti SC Light" panose="02000000000000000000" charset="-122"/>
            </a:endParaRPr>
          </a:p>
        </p:txBody>
      </p:sp>
      <p:sp>
        <p:nvSpPr>
          <p:cNvPr id="6" name="文本框 5"/>
          <p:cNvSpPr txBox="1"/>
          <p:nvPr/>
        </p:nvSpPr>
        <p:spPr>
          <a:xfrm>
            <a:off x="7453630" y="6177280"/>
            <a:ext cx="3738880" cy="521970"/>
          </a:xfrm>
          <a:prstGeom prst="rect">
            <a:avLst/>
          </a:prstGeom>
          <a:noFill/>
        </p:spPr>
        <p:txBody>
          <a:bodyPr wrap="none" rtlCol="0">
            <a:spAutoFit/>
          </a:bodyPr>
          <a:p>
            <a:pPr algn="l"/>
            <a:r>
              <a:rPr lang="zh-CN" altLang="en-US" sz="2800">
                <a:latin typeface="Heiti SC Light" panose="02000000000000000000" charset="-122"/>
                <a:ea typeface="Heiti SC Light" panose="02000000000000000000" charset="-122"/>
                <a:cs typeface="Heiti SC Light" panose="02000000000000000000" charset="-122"/>
              </a:rPr>
              <a:t>会大大高估尾部的频率</a:t>
            </a:r>
            <a:endParaRPr lang="zh-CN" altLang="en-US" sz="2800">
              <a:latin typeface="Heiti SC Light" panose="02000000000000000000" charset="-122"/>
              <a:ea typeface="Heiti SC Light" panose="02000000000000000000" charset="-122"/>
              <a:cs typeface="Heiti SC Light" panose="02000000000000000000" charset="-122"/>
            </a:endParaRPr>
          </a:p>
        </p:txBody>
      </p:sp>
      <p:cxnSp>
        <p:nvCxnSpPr>
          <p:cNvPr id="7" name="直接箭头连接符 6"/>
          <p:cNvCxnSpPr/>
          <p:nvPr/>
        </p:nvCxnSpPr>
        <p:spPr>
          <a:xfrm>
            <a:off x="6723380" y="6034405"/>
            <a:ext cx="458470" cy="254635"/>
          </a:xfrm>
          <a:prstGeom prst="straightConnector1">
            <a:avLst/>
          </a:prstGeom>
          <a:ln w="50800">
            <a:solidFill>
              <a:srgbClr val="20202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引言</a:t>
            </a:r>
            <a:endParaRPr lang="zh-CN" altLang="en-US"/>
          </a:p>
        </p:txBody>
      </p:sp>
      <p:sp>
        <p:nvSpPr>
          <p:cNvPr id="3" name="内容占位符 2"/>
          <p:cNvSpPr>
            <a:spLocks noGrp="1"/>
          </p:cNvSpPr>
          <p:nvPr>
            <p:ph idx="1"/>
          </p:nvPr>
        </p:nvSpPr>
        <p:spPr/>
        <p:txBody>
          <a:bodyPr/>
          <a:p>
            <a:r>
              <a:rPr lang="zh-CN" altLang="en-US"/>
              <a:t>如果说卷积神经网络可以有效地处理空间信息， 那么</a:t>
            </a:r>
            <a:r>
              <a:rPr lang="zh-CN" altLang="en-US" b="1">
                <a:solidFill>
                  <a:srgbClr val="C00000"/>
                </a:solidFill>
                <a:latin typeface="Heiti SC Medium" panose="02000000000000000000" charset="-122"/>
                <a:ea typeface="Heiti SC Medium" panose="02000000000000000000" charset="-122"/>
              </a:rPr>
              <a:t>循环神经网络</a:t>
            </a:r>
            <a:r>
              <a:rPr lang="zh-CN" altLang="en-US"/>
              <a:t>（recurrent neural network，RNN）则可以更好地处理序列信息</a:t>
            </a:r>
            <a:endParaRPr lang="zh-CN" altLang="en-US"/>
          </a:p>
          <a:p>
            <a:r>
              <a:rPr lang="zh-CN" altLang="en-US"/>
              <a:t>循环神经网络通过引入状态变量存储过去的信息和当前的输入，从而可以确定当前的输出</a:t>
            </a: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读取长序列数据</a:t>
            </a:r>
            <a:endParaRPr lang="zh-CN" altLang="en-US"/>
          </a:p>
        </p:txBody>
      </p:sp>
      <p:sp>
        <p:nvSpPr>
          <p:cNvPr id="3" name="内容占位符 2"/>
          <p:cNvSpPr>
            <a:spLocks noGrp="1"/>
          </p:cNvSpPr>
          <p:nvPr>
            <p:ph idx="1"/>
          </p:nvPr>
        </p:nvSpPr>
        <p:spPr/>
        <p:txBody>
          <a:bodyPr/>
          <a:p>
            <a:r>
              <a:rPr lang="zh-CN" altLang="en-US"/>
              <a:t>模型中的网络一次处理具有预定义长度（例如n个时间步）的一个小批量序列</a:t>
            </a:r>
            <a:endParaRPr lang="zh-CN" altLang="en-US"/>
          </a:p>
        </p:txBody>
      </p:sp>
      <p:pic>
        <p:nvPicPr>
          <p:cNvPr id="4" name="图片 3" descr="timemachine-5gram"/>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105400" y="2578100"/>
            <a:ext cx="6057900" cy="3333750"/>
          </a:xfrm>
          <a:prstGeom prst="rect">
            <a:avLst/>
          </a:prstGeom>
        </p:spPr>
      </p:pic>
      <p:sp>
        <p:nvSpPr>
          <p:cNvPr id="5" name="文本框 4"/>
          <p:cNvSpPr txBox="1"/>
          <p:nvPr/>
        </p:nvSpPr>
        <p:spPr>
          <a:xfrm>
            <a:off x="3463290" y="6177280"/>
            <a:ext cx="5516880" cy="521970"/>
          </a:xfrm>
          <a:prstGeom prst="rect">
            <a:avLst/>
          </a:prstGeom>
          <a:noFill/>
        </p:spPr>
        <p:txBody>
          <a:bodyPr wrap="none" rtlCol="0">
            <a:spAutoFit/>
          </a:bodyPr>
          <a:p>
            <a:pPr algn="l"/>
            <a:r>
              <a:rPr lang="zh-CN" altLang="en-US" sz="2800">
                <a:latin typeface="Heiti SC Light" panose="02000000000000000000" charset="-122"/>
                <a:ea typeface="Heiti SC Light" panose="02000000000000000000" charset="-122"/>
                <a:cs typeface="Heiti SC Light" panose="02000000000000000000" charset="-122"/>
              </a:rPr>
              <a:t>每个时间步的词元对应于一个字符</a:t>
            </a:r>
            <a:endParaRPr lang="zh-CN" altLang="en-US" sz="2800">
              <a:latin typeface="Heiti SC Light" panose="02000000000000000000" charset="-122"/>
              <a:ea typeface="Heiti SC Light" panose="02000000000000000000" charset="-122"/>
              <a:cs typeface="Heiti SC Light" panose="02000000000000000000" charset="-122"/>
            </a:endParaRPr>
          </a:p>
        </p:txBody>
      </p:sp>
      <p:cxnSp>
        <p:nvCxnSpPr>
          <p:cNvPr id="6" name="直接箭头连接符 5"/>
          <p:cNvCxnSpPr/>
          <p:nvPr/>
        </p:nvCxnSpPr>
        <p:spPr>
          <a:xfrm flipV="1">
            <a:off x="9083675" y="5949950"/>
            <a:ext cx="306070" cy="458470"/>
          </a:xfrm>
          <a:prstGeom prst="straightConnector1">
            <a:avLst/>
          </a:prstGeom>
          <a:ln w="50800">
            <a:solidFill>
              <a:srgbClr val="20202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读取长序列数据</a:t>
            </a:r>
            <a:endParaRPr lang="zh-CN" altLang="en-US"/>
          </a:p>
        </p:txBody>
      </p:sp>
      <p:sp>
        <p:nvSpPr>
          <p:cNvPr id="3" name="内容占位符 2"/>
          <p:cNvSpPr>
            <a:spLocks noGrp="1"/>
          </p:cNvSpPr>
          <p:nvPr>
            <p:ph idx="1"/>
          </p:nvPr>
        </p:nvSpPr>
        <p:spPr/>
        <p:txBody>
          <a:bodyPr/>
          <a:p>
            <a:r>
              <a:rPr lang="zh-CN" altLang="en-US"/>
              <a:t>随机采样：每个样本都是在原始的长序列上任意捕获的子序列</a:t>
            </a:r>
            <a:endParaRPr lang="zh-CN" altLang="en-US"/>
          </a:p>
          <a:p>
            <a:r>
              <a:rPr lang="zh-CN" altLang="en-US"/>
              <a:t>顺序分区：保证两个相邻的小批量中的子序列在原始序列上也是相邻的</a:t>
            </a:r>
            <a:endParaRPr lang="zh-CN" altLang="en-US"/>
          </a:p>
        </p:txBody>
      </p:sp>
      <p:sp>
        <p:nvSpPr>
          <p:cNvPr id="4" name="文本框 3"/>
          <p:cNvSpPr txBox="1"/>
          <p:nvPr/>
        </p:nvSpPr>
        <p:spPr>
          <a:xfrm>
            <a:off x="949960" y="3470275"/>
            <a:ext cx="9910445" cy="1814830"/>
          </a:xfrm>
          <a:prstGeom prst="rect">
            <a:avLst/>
          </a:prstGeom>
          <a:noFill/>
        </p:spPr>
        <p:txBody>
          <a:bodyPr wrap="none" rtlCol="0">
            <a:spAutoFit/>
          </a:bodyPr>
          <a:p>
            <a:pPr algn="l"/>
            <a:r>
              <a:rPr lang="zh-CN" altLang="en-US" sz="2800">
                <a:latin typeface="Heiti SC Light" panose="02000000000000000000" charset="-122"/>
                <a:ea typeface="Heiti SC Light" panose="02000000000000000000" charset="-122"/>
                <a:cs typeface="Heiti SC Light" panose="02000000000000000000" charset="-122"/>
              </a:rPr>
              <a:t>    for i in range(0, num_steps * num_batches, num_steps):</a:t>
            </a:r>
            <a:endParaRPr lang="zh-CN" altLang="en-US" sz="2800">
              <a:latin typeface="Heiti SC Light" panose="02000000000000000000" charset="-122"/>
              <a:ea typeface="Heiti SC Light" panose="02000000000000000000" charset="-122"/>
              <a:cs typeface="Heiti SC Light" panose="02000000000000000000" charset="-122"/>
            </a:endParaRPr>
          </a:p>
          <a:p>
            <a:pPr algn="l"/>
            <a:r>
              <a:rPr lang="zh-CN" altLang="en-US" sz="2800">
                <a:latin typeface="Heiti SC Light" panose="02000000000000000000" charset="-122"/>
                <a:ea typeface="Heiti SC Light" panose="02000000000000000000" charset="-122"/>
                <a:cs typeface="Heiti SC Light" panose="02000000000000000000" charset="-122"/>
              </a:rPr>
              <a:t>        X = Xs[:, i: i + num_steps]</a:t>
            </a:r>
            <a:endParaRPr lang="zh-CN" altLang="en-US" sz="2800">
              <a:latin typeface="Heiti SC Light" panose="02000000000000000000" charset="-122"/>
              <a:ea typeface="Heiti SC Light" panose="02000000000000000000" charset="-122"/>
              <a:cs typeface="Heiti SC Light" panose="02000000000000000000" charset="-122"/>
            </a:endParaRPr>
          </a:p>
          <a:p>
            <a:pPr algn="l"/>
            <a:r>
              <a:rPr lang="zh-CN" altLang="en-US" sz="2800">
                <a:latin typeface="Heiti SC Light" panose="02000000000000000000" charset="-122"/>
                <a:ea typeface="Heiti SC Light" panose="02000000000000000000" charset="-122"/>
                <a:cs typeface="Heiti SC Light" panose="02000000000000000000" charset="-122"/>
              </a:rPr>
              <a:t>        Y = Ys[:, i: i + num_steps]</a:t>
            </a:r>
            <a:endParaRPr lang="zh-CN" altLang="en-US" sz="2800">
              <a:latin typeface="Heiti SC Light" panose="02000000000000000000" charset="-122"/>
              <a:ea typeface="Heiti SC Light" panose="02000000000000000000" charset="-122"/>
              <a:cs typeface="Heiti SC Light" panose="02000000000000000000" charset="-122"/>
            </a:endParaRPr>
          </a:p>
          <a:p>
            <a:pPr algn="l"/>
            <a:r>
              <a:rPr lang="zh-CN" altLang="en-US" sz="2800">
                <a:latin typeface="Heiti SC Light" panose="02000000000000000000" charset="-122"/>
                <a:ea typeface="Heiti SC Light" panose="02000000000000000000" charset="-122"/>
                <a:cs typeface="Heiti SC Light" panose="02000000000000000000" charset="-122"/>
              </a:rPr>
              <a:t>        yield X, Y</a:t>
            </a:r>
            <a:endParaRPr lang="zh-CN" altLang="en-US" sz="2800">
              <a:latin typeface="Heiti SC Light" panose="02000000000000000000" charset="-122"/>
              <a:ea typeface="Heiti SC Light" panose="02000000000000000000" charset="-122"/>
              <a:cs typeface="Heiti SC Light" panose="02000000000000000000" charset="-122"/>
            </a:endParaRPr>
          </a:p>
        </p:txBody>
      </p:sp>
      <p:cxnSp>
        <p:nvCxnSpPr>
          <p:cNvPr id="5" name="直接箭头连接符 4"/>
          <p:cNvCxnSpPr/>
          <p:nvPr/>
        </p:nvCxnSpPr>
        <p:spPr>
          <a:xfrm>
            <a:off x="2257425" y="2893695"/>
            <a:ext cx="458470" cy="390525"/>
          </a:xfrm>
          <a:prstGeom prst="straightConnector1">
            <a:avLst/>
          </a:prstGeom>
          <a:ln w="50800">
            <a:solidFill>
              <a:srgbClr val="20202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循环神经网络</a:t>
            </a:r>
            <a:endParaRPr lang="zh-CN" altLang="en-US"/>
          </a:p>
        </p:txBody>
      </p:sp>
      <p:sp>
        <p:nvSpPr>
          <p:cNvPr id="3" name="内容占位符 2"/>
          <p:cNvSpPr>
            <a:spLocks noGrp="1"/>
          </p:cNvSpPr>
          <p:nvPr>
            <p:ph idx="1"/>
          </p:nvPr>
        </p:nvSpPr>
        <p:spPr/>
        <p:txBody>
          <a:bodyPr/>
          <a:p>
            <a:r>
              <a:rPr lang="zh-CN" altLang="en-US"/>
              <a:t>与其将$P(x_t \mid x_{t-1}, \ldots, x_{t-n+1})$模型化，不如使用隐变量模型：</a:t>
            </a:r>
            <a:endParaRPr lang="zh-CN" altLang="en-US"/>
          </a:p>
          <a:p>
            <a:endParaRPr lang="zh-CN" altLang="en-US"/>
          </a:p>
          <a:p>
            <a:endParaRPr lang="zh-CN" altLang="en-US"/>
          </a:p>
        </p:txBody>
      </p:sp>
      <p:pic>
        <p:nvPicPr>
          <p:cNvPr id="4" name="334E55B0-647D-440b-865C-3EC943EB4CBC-26" descr="wpsoffice"/>
          <p:cNvPicPr>
            <a:picLocks noChangeAspect="1"/>
          </p:cNvPicPr>
          <p:nvPr/>
        </p:nvPicPr>
        <p:blipFill>
          <a:blip r:embed="rId1"/>
          <a:stretch>
            <a:fillRect/>
          </a:stretch>
        </p:blipFill>
        <p:spPr>
          <a:xfrm>
            <a:off x="5020310" y="842645"/>
            <a:ext cx="4937760" cy="474345"/>
          </a:xfrm>
          <a:prstGeom prst="rect">
            <a:avLst/>
          </a:prstGeom>
        </p:spPr>
      </p:pic>
      <p:cxnSp>
        <p:nvCxnSpPr>
          <p:cNvPr id="5" name="直接箭头连接符 4"/>
          <p:cNvCxnSpPr/>
          <p:nvPr/>
        </p:nvCxnSpPr>
        <p:spPr>
          <a:xfrm flipV="1">
            <a:off x="5433060" y="1433195"/>
            <a:ext cx="492125" cy="305435"/>
          </a:xfrm>
          <a:prstGeom prst="straightConnector1">
            <a:avLst/>
          </a:prstGeom>
          <a:ln w="50800">
            <a:solidFill>
              <a:srgbClr val="202020"/>
            </a:solidFill>
            <a:tailEnd type="arrow"/>
          </a:ln>
        </p:spPr>
        <p:style>
          <a:lnRef idx="1">
            <a:schemeClr val="accent1"/>
          </a:lnRef>
          <a:fillRef idx="0">
            <a:schemeClr val="accent1"/>
          </a:fillRef>
          <a:effectRef idx="0">
            <a:schemeClr val="accent1"/>
          </a:effectRef>
          <a:fontRef idx="minor">
            <a:schemeClr val="tx1"/>
          </a:fontRef>
        </p:style>
      </p:cxnSp>
      <p:pic>
        <p:nvPicPr>
          <p:cNvPr id="6" name="334E55B0-647D-440b-865C-3EC943EB4CBC-27" descr="wpsoffice"/>
          <p:cNvPicPr>
            <a:picLocks noChangeAspect="1"/>
          </p:cNvPicPr>
          <p:nvPr/>
        </p:nvPicPr>
        <p:blipFill>
          <a:blip r:embed="rId2"/>
          <a:stretch>
            <a:fillRect/>
          </a:stretch>
        </p:blipFill>
        <p:spPr>
          <a:xfrm>
            <a:off x="2544445" y="3191510"/>
            <a:ext cx="7103745" cy="474345"/>
          </a:xfrm>
          <a:prstGeom prst="rect">
            <a:avLst/>
          </a:prstGeom>
        </p:spPr>
      </p:pic>
      <p:sp>
        <p:nvSpPr>
          <p:cNvPr id="7" name="文本框 6"/>
          <p:cNvSpPr txBox="1"/>
          <p:nvPr/>
        </p:nvSpPr>
        <p:spPr>
          <a:xfrm>
            <a:off x="7250430" y="4302760"/>
            <a:ext cx="4126865" cy="521970"/>
          </a:xfrm>
          <a:prstGeom prst="rect">
            <a:avLst/>
          </a:prstGeom>
          <a:noFill/>
        </p:spPr>
        <p:txBody>
          <a:bodyPr wrap="none" rtlCol="0">
            <a:spAutoFit/>
          </a:bodyPr>
          <a:p>
            <a:pPr algn="l"/>
            <a:r>
              <a:rPr lang="zh-CN" altLang="en-US" sz="2800">
                <a:latin typeface="Heiti SC Light" panose="02000000000000000000" charset="-122"/>
                <a:ea typeface="Heiti SC Light" panose="02000000000000000000" charset="-122"/>
                <a:cs typeface="Heiti SC Light" panose="02000000000000000000" charset="-122"/>
              </a:rPr>
              <a:t>隐状态（hidden state）</a:t>
            </a:r>
            <a:endParaRPr lang="zh-CN" altLang="en-US" sz="2800">
              <a:latin typeface="Heiti SC Light" panose="02000000000000000000" charset="-122"/>
              <a:ea typeface="Heiti SC Light" panose="02000000000000000000" charset="-122"/>
              <a:cs typeface="Heiti SC Light" panose="02000000000000000000" charset="-122"/>
            </a:endParaRPr>
          </a:p>
        </p:txBody>
      </p:sp>
      <p:cxnSp>
        <p:nvCxnSpPr>
          <p:cNvPr id="8" name="直接箭头连接符 7"/>
          <p:cNvCxnSpPr/>
          <p:nvPr/>
        </p:nvCxnSpPr>
        <p:spPr>
          <a:xfrm flipV="1">
            <a:off x="8574405" y="3810635"/>
            <a:ext cx="288925" cy="390525"/>
          </a:xfrm>
          <a:prstGeom prst="straightConnector1">
            <a:avLst/>
          </a:prstGeom>
          <a:ln w="50800">
            <a:solidFill>
              <a:srgbClr val="202020"/>
            </a:solidFill>
            <a:tailEnd type="arrow"/>
          </a:ln>
        </p:spPr>
        <p:style>
          <a:lnRef idx="1">
            <a:schemeClr val="accent1"/>
          </a:lnRef>
          <a:fillRef idx="0">
            <a:schemeClr val="accent1"/>
          </a:fillRef>
          <a:effectRef idx="0">
            <a:schemeClr val="accent1"/>
          </a:effectRef>
          <a:fontRef idx="minor">
            <a:schemeClr val="tx1"/>
          </a:fontRef>
        </p:style>
      </p:cxnSp>
      <p:pic>
        <p:nvPicPr>
          <p:cNvPr id="9" name="334E55B0-647D-440b-865C-3EC943EB4CBC-28" descr="wpsoffice"/>
          <p:cNvPicPr>
            <a:picLocks noChangeAspect="1"/>
          </p:cNvPicPr>
          <p:nvPr/>
        </p:nvPicPr>
        <p:blipFill>
          <a:blip r:embed="rId3"/>
          <a:stretch>
            <a:fillRect/>
          </a:stretch>
        </p:blipFill>
        <p:spPr>
          <a:xfrm>
            <a:off x="4290695" y="5461635"/>
            <a:ext cx="3228975" cy="474345"/>
          </a:xfrm>
          <a:prstGeom prst="rect">
            <a:avLst/>
          </a:prstGeom>
        </p:spPr>
      </p:pic>
      <p:sp>
        <p:nvSpPr>
          <p:cNvPr id="10" name="文本框 9"/>
          <p:cNvSpPr txBox="1"/>
          <p:nvPr/>
        </p:nvSpPr>
        <p:spPr>
          <a:xfrm>
            <a:off x="5925185" y="204470"/>
            <a:ext cx="5839460" cy="521970"/>
          </a:xfrm>
          <a:prstGeom prst="rect">
            <a:avLst/>
          </a:prstGeom>
          <a:noFill/>
        </p:spPr>
        <p:txBody>
          <a:bodyPr wrap="none" rtlCol="0">
            <a:spAutoFit/>
          </a:bodyPr>
          <a:p>
            <a:pPr algn="l"/>
            <a:r>
              <a:rPr lang="zh-CN" altLang="en-US" sz="2800">
                <a:ln w="12700">
                  <a:solidFill>
                    <a:schemeClr val="tx2">
                      <a:lumMod val="75000"/>
                      <a:lumMod val="75000"/>
                    </a:schemeClr>
                  </a:solidFill>
                  <a:prstDash val="solid"/>
                </a:ln>
                <a:pattFill prst="dkUpDiag">
                  <a:fgClr>
                    <a:schemeClr val="tx2"/>
                  </a:fgClr>
                  <a:bgClr>
                    <a:schemeClr val="tx2">
                      <a:lumMod val="20000"/>
                      <a:lumOff val="80000"/>
                      <a:lumMod val="20000"/>
                      <a:lumOff val="80000"/>
                    </a:schemeClr>
                  </a:bgClr>
                </a:pattFill>
                <a:effectLst>
                  <a:outerShdw dist="38100" dir="2640000" algn="bl" rotWithShape="0">
                    <a:schemeClr val="tx2">
                      <a:lumMod val="75000"/>
                      <a:lumMod val="75000"/>
                    </a:schemeClr>
                  </a:outerShdw>
                </a:effectLst>
                <a:latin typeface="Heiti SC Light" panose="02000000000000000000" charset="-122"/>
                <a:ea typeface="Heiti SC Light" panose="02000000000000000000" charset="-122"/>
                <a:cs typeface="Heiti SC Light" panose="02000000000000000000" charset="-122"/>
                <a:sym typeface="+mn-ea"/>
              </a:rPr>
              <a:t>？？？</a:t>
            </a:r>
            <a:r>
              <a:rPr lang="zh-CN" altLang="en-US" sz="2800">
                <a:ln w="12700">
                  <a:solidFill>
                    <a:schemeClr val="tx2">
                      <a:lumMod val="75000"/>
                      <a:lumMod val="75000"/>
                    </a:schemeClr>
                  </a:solidFill>
                  <a:prstDash val="solid"/>
                </a:ln>
                <a:pattFill prst="dkUpDiag">
                  <a:fgClr>
                    <a:schemeClr val="tx2"/>
                  </a:fgClr>
                  <a:bgClr>
                    <a:schemeClr val="tx2">
                      <a:lumMod val="20000"/>
                      <a:lumOff val="80000"/>
                      <a:lumMod val="20000"/>
                      <a:lumOff val="80000"/>
                    </a:schemeClr>
                  </a:bgClr>
                </a:pattFill>
                <a:effectLst>
                  <a:outerShdw dist="38100" dir="2640000" algn="bl" rotWithShape="0">
                    <a:schemeClr val="tx2">
                      <a:lumMod val="75000"/>
                      <a:lumMod val="75000"/>
                    </a:schemeClr>
                  </a:outerShdw>
                </a:effectLst>
                <a:latin typeface="Heiti SC Light" panose="02000000000000000000" charset="-122"/>
                <a:ea typeface="Heiti SC Light" panose="02000000000000000000" charset="-122"/>
                <a:cs typeface="Heiti SC Light" panose="02000000000000000000" charset="-122"/>
              </a:rPr>
              <a:t>对于时间步t-(n-1)之前的单词</a:t>
            </a:r>
            <a:endParaRPr lang="en-US" altLang="zh-CN" sz="2800">
              <a:ln w="12700">
                <a:solidFill>
                  <a:schemeClr val="tx2">
                    <a:lumMod val="75000"/>
                    <a:lumMod val="75000"/>
                  </a:schemeClr>
                </a:solidFill>
                <a:prstDash val="solid"/>
              </a:ln>
              <a:pattFill prst="dkUpDiag">
                <a:fgClr>
                  <a:schemeClr val="tx2"/>
                </a:fgClr>
                <a:bgClr>
                  <a:schemeClr val="tx2">
                    <a:lumMod val="20000"/>
                    <a:lumOff val="80000"/>
                    <a:lumMod val="20000"/>
                    <a:lumOff val="80000"/>
                  </a:schemeClr>
                </a:bgClr>
              </a:pattFill>
              <a:effectLst>
                <a:outerShdw dist="38100" dir="2640000" algn="bl" rotWithShape="0">
                  <a:schemeClr val="tx2">
                    <a:lumMod val="75000"/>
                    <a:lumMod val="75000"/>
                  </a:schemeClr>
                </a:outerShdw>
              </a:effectLst>
              <a:latin typeface="Heiti SC Light" panose="02000000000000000000" charset="-122"/>
              <a:ea typeface="Heiti SC Light" panose="02000000000000000000" charset="-122"/>
              <a:cs typeface="Heiti SC Light" panose="02000000000000000000"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有隐状态的循环神经网络</a:t>
            </a:r>
            <a:endParaRPr lang="zh-CN" altLang="en-US"/>
          </a:p>
        </p:txBody>
      </p:sp>
      <p:sp>
        <p:nvSpPr>
          <p:cNvPr id="3" name="内容占位符 2"/>
          <p:cNvSpPr>
            <a:spLocks noGrp="1"/>
          </p:cNvSpPr>
          <p:nvPr>
            <p:ph idx="1"/>
          </p:nvPr>
        </p:nvSpPr>
        <p:spPr/>
        <p:txBody>
          <a:bodyPr/>
          <a:p>
            <a:r>
              <a:rPr lang="zh-CN" altLang="en-US"/>
              <a:t>循环神经网络（recurrent neural networks，RNNs）是具有隐状态的神经网络</a:t>
            </a:r>
            <a:endParaRPr lang="zh-CN" altLang="en-US"/>
          </a:p>
          <a:p>
            <a:r>
              <a:rPr lang="zh-CN" altLang="en-US"/>
              <a:t>当前时间步隐藏变量由当前时间步的输入与前一个时间步的隐藏变量一起计算得出：</a:t>
            </a:r>
            <a:endParaRPr lang="zh-CN" altLang="en-US"/>
          </a:p>
        </p:txBody>
      </p:sp>
      <p:pic>
        <p:nvPicPr>
          <p:cNvPr id="4" name="334E55B0-647D-440b-865C-3EC943EB4CBC-29" descr="wpsoffice"/>
          <p:cNvPicPr>
            <a:picLocks noChangeAspect="1"/>
          </p:cNvPicPr>
          <p:nvPr/>
        </p:nvPicPr>
        <p:blipFill>
          <a:blip r:embed="rId1"/>
          <a:stretch>
            <a:fillRect/>
          </a:stretch>
        </p:blipFill>
        <p:spPr>
          <a:xfrm>
            <a:off x="2285365" y="3764280"/>
            <a:ext cx="7240905" cy="474345"/>
          </a:xfrm>
          <a:prstGeom prst="rect">
            <a:avLst/>
          </a:prstGeom>
        </p:spPr>
      </p:pic>
      <p:sp>
        <p:nvSpPr>
          <p:cNvPr id="5" name="文本框 4"/>
          <p:cNvSpPr txBox="1"/>
          <p:nvPr/>
        </p:nvSpPr>
        <p:spPr>
          <a:xfrm>
            <a:off x="647700" y="4880610"/>
            <a:ext cx="4966970" cy="953135"/>
          </a:xfrm>
          <a:prstGeom prst="rect">
            <a:avLst/>
          </a:prstGeom>
          <a:noFill/>
        </p:spPr>
        <p:txBody>
          <a:bodyPr wrap="square" rtlCol="0">
            <a:spAutoFit/>
          </a:bodyPr>
          <a:p>
            <a:pPr algn="ctr"/>
            <a:r>
              <a:rPr lang="zh-CN" altLang="en-US" sz="2800">
                <a:latin typeface="Heiti SC Light" panose="02000000000000000000" charset="-122"/>
                <a:ea typeface="Heiti SC Light" panose="02000000000000000000" charset="-122"/>
                <a:cs typeface="Heiti SC Light" panose="02000000000000000000" charset="-122"/>
              </a:rPr>
              <a:t>捕获并保留了序列直到其当前时间步的历史信息</a:t>
            </a:r>
            <a:endParaRPr lang="zh-CN" altLang="en-US" sz="2800">
              <a:latin typeface="Heiti SC Light" panose="02000000000000000000" charset="-122"/>
              <a:ea typeface="Heiti SC Light" panose="02000000000000000000" charset="-122"/>
              <a:cs typeface="Heiti SC Light" panose="02000000000000000000" charset="-122"/>
            </a:endParaRPr>
          </a:p>
        </p:txBody>
      </p:sp>
      <p:cxnSp>
        <p:nvCxnSpPr>
          <p:cNvPr id="6" name="直接箭头连接符 5"/>
          <p:cNvCxnSpPr/>
          <p:nvPr/>
        </p:nvCxnSpPr>
        <p:spPr>
          <a:xfrm flipV="1">
            <a:off x="2189480" y="4302760"/>
            <a:ext cx="288925" cy="390525"/>
          </a:xfrm>
          <a:prstGeom prst="straightConnector1">
            <a:avLst/>
          </a:prstGeom>
          <a:ln w="50800">
            <a:solidFill>
              <a:srgbClr val="202020"/>
            </a:solidFill>
            <a:tailEnd type="arrow"/>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6718300" y="4880610"/>
            <a:ext cx="4445000" cy="953135"/>
          </a:xfrm>
          <a:prstGeom prst="rect">
            <a:avLst/>
          </a:prstGeom>
          <a:noFill/>
        </p:spPr>
        <p:txBody>
          <a:bodyPr wrap="square" rtlCol="0">
            <a:spAutoFit/>
          </a:bodyPr>
          <a:p>
            <a:pPr algn="ctr"/>
            <a:r>
              <a:rPr lang="zh-CN" altLang="en-US" sz="2800">
                <a:latin typeface="Heiti SC Light" panose="02000000000000000000" charset="-122"/>
                <a:ea typeface="Heiti SC Light" panose="02000000000000000000" charset="-122"/>
                <a:cs typeface="Heiti SC Light" panose="02000000000000000000" charset="-122"/>
              </a:rPr>
              <a:t>就如当前时间步下神经网络的状态或记忆</a:t>
            </a:r>
            <a:endParaRPr lang="zh-CN" altLang="en-US" sz="2800">
              <a:latin typeface="Heiti SC Light" panose="02000000000000000000" charset="-122"/>
              <a:ea typeface="Heiti SC Light" panose="02000000000000000000" charset="-122"/>
              <a:cs typeface="Heiti SC Light" panose="02000000000000000000" charset="-122"/>
            </a:endParaRPr>
          </a:p>
        </p:txBody>
      </p:sp>
      <p:cxnSp>
        <p:nvCxnSpPr>
          <p:cNvPr id="8" name="直接箭头连接符 7"/>
          <p:cNvCxnSpPr/>
          <p:nvPr/>
        </p:nvCxnSpPr>
        <p:spPr>
          <a:xfrm flipH="1" flipV="1">
            <a:off x="2919730" y="4370705"/>
            <a:ext cx="3481070" cy="509270"/>
          </a:xfrm>
          <a:prstGeom prst="straightConnector1">
            <a:avLst/>
          </a:prstGeom>
          <a:ln w="50800">
            <a:solidFill>
              <a:srgbClr val="20202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有隐状态的循环神经网络</a:t>
            </a:r>
            <a:endParaRPr lang="zh-CN" altLang="en-US"/>
          </a:p>
        </p:txBody>
      </p:sp>
      <p:sp>
        <p:nvSpPr>
          <p:cNvPr id="3" name="内容占位符 2"/>
          <p:cNvSpPr>
            <a:spLocks noGrp="1"/>
          </p:cNvSpPr>
          <p:nvPr>
            <p:ph idx="1"/>
          </p:nvPr>
        </p:nvSpPr>
        <p:spPr/>
        <p:txBody>
          <a:bodyPr/>
          <a:p>
            <a:r>
              <a:rPr lang="zh-CN" altLang="en-US"/>
              <a:t>对于时间步t，输出层的输出类似于多层感知机中的计算：</a:t>
            </a:r>
            <a:endParaRPr lang="zh-CN" altLang="en-US"/>
          </a:p>
          <a:p>
            <a:endParaRPr lang="zh-CN" altLang="en-US"/>
          </a:p>
          <a:p>
            <a:endParaRPr lang="zh-CN" altLang="en-US"/>
          </a:p>
          <a:p>
            <a:endParaRPr lang="zh-CN" altLang="en-US"/>
          </a:p>
          <a:p>
            <a:r>
              <a:rPr lang="zh-CN" altLang="en-US"/>
              <a:t>即使在不同的时间步，循环神经网络也总是使用这些模型参数</a:t>
            </a:r>
            <a:endParaRPr lang="zh-CN" altLang="en-US"/>
          </a:p>
          <a:p>
            <a:r>
              <a:rPr lang="zh-CN" altLang="en-US"/>
              <a:t>参数开销不会随着时间步的增加而增加</a:t>
            </a:r>
            <a:endParaRPr lang="zh-CN" altLang="en-US"/>
          </a:p>
          <a:p>
            <a:endParaRPr lang="zh-CN" altLang="en-US"/>
          </a:p>
        </p:txBody>
      </p:sp>
      <p:pic>
        <p:nvPicPr>
          <p:cNvPr id="4" name="334E55B0-647D-440b-865C-3EC943EB4CBC-30" descr="wpsoffice"/>
          <p:cNvPicPr>
            <a:picLocks noChangeAspect="1"/>
          </p:cNvPicPr>
          <p:nvPr/>
        </p:nvPicPr>
        <p:blipFill>
          <a:blip r:embed="rId1"/>
          <a:stretch>
            <a:fillRect/>
          </a:stretch>
        </p:blipFill>
        <p:spPr>
          <a:xfrm>
            <a:off x="4184650" y="2665095"/>
            <a:ext cx="3823335" cy="46863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有隐状态的循环神经网络</a:t>
            </a:r>
            <a:endParaRPr lang="zh-CN" altLang="en-US"/>
          </a:p>
        </p:txBody>
      </p:sp>
      <p:sp>
        <p:nvSpPr>
          <p:cNvPr id="3" name="内容占位符 2"/>
          <p:cNvSpPr>
            <a:spLocks noGrp="1"/>
          </p:cNvSpPr>
          <p:nvPr>
            <p:ph idx="1"/>
          </p:nvPr>
        </p:nvSpPr>
        <p:spPr/>
        <p:txBody>
          <a:bodyPr/>
          <a:p>
            <a:endParaRPr lang="en-US" altLang="zh-CN"/>
          </a:p>
        </p:txBody>
      </p:sp>
      <p:pic>
        <p:nvPicPr>
          <p:cNvPr id="4" name="图片 3" descr="rnn"/>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686175" y="2381250"/>
            <a:ext cx="7229475" cy="3143250"/>
          </a:xfrm>
          <a:prstGeom prst="rect">
            <a:avLst/>
          </a:prstGeom>
        </p:spPr>
      </p:pic>
      <p:sp>
        <p:nvSpPr>
          <p:cNvPr id="5" name="文本框 4"/>
          <p:cNvSpPr txBox="1"/>
          <p:nvPr/>
        </p:nvSpPr>
        <p:spPr>
          <a:xfrm>
            <a:off x="6519545" y="1738630"/>
            <a:ext cx="2316480" cy="521970"/>
          </a:xfrm>
          <a:prstGeom prst="rect">
            <a:avLst/>
          </a:prstGeom>
          <a:noFill/>
        </p:spPr>
        <p:txBody>
          <a:bodyPr wrap="none" rtlCol="0">
            <a:spAutoFit/>
          </a:bodyPr>
          <a:p>
            <a:pPr algn="l"/>
            <a:r>
              <a:rPr lang="zh-CN" altLang="en-US" sz="2800">
                <a:latin typeface="Heiti SC Light" panose="02000000000000000000" charset="-122"/>
                <a:ea typeface="Heiti SC Light" panose="02000000000000000000" charset="-122"/>
                <a:cs typeface="Heiti SC Light" panose="02000000000000000000" charset="-122"/>
              </a:rPr>
              <a:t>全连接输出层</a:t>
            </a:r>
            <a:endParaRPr lang="zh-CN" altLang="en-US" sz="2800">
              <a:latin typeface="Heiti SC Light" panose="02000000000000000000" charset="-122"/>
              <a:ea typeface="Heiti SC Light" panose="02000000000000000000" charset="-122"/>
              <a:cs typeface="Heiti SC Light" panose="02000000000000000000" charset="-122"/>
            </a:endParaRPr>
          </a:p>
        </p:txBody>
      </p:sp>
      <p:cxnSp>
        <p:nvCxnSpPr>
          <p:cNvPr id="6" name="直接箭头连接符 5"/>
          <p:cNvCxnSpPr/>
          <p:nvPr/>
        </p:nvCxnSpPr>
        <p:spPr>
          <a:xfrm flipH="1">
            <a:off x="6621780" y="2350135"/>
            <a:ext cx="645160" cy="169545"/>
          </a:xfrm>
          <a:prstGeom prst="straightConnector1">
            <a:avLst/>
          </a:prstGeom>
          <a:ln w="50800">
            <a:solidFill>
              <a:srgbClr val="202020"/>
            </a:solidFill>
            <a:tailEnd type="arrow"/>
          </a:ln>
        </p:spPr>
        <p:style>
          <a:lnRef idx="1">
            <a:schemeClr val="accent1"/>
          </a:lnRef>
          <a:fillRef idx="0">
            <a:schemeClr val="accent1"/>
          </a:fillRef>
          <a:effectRef idx="0">
            <a:schemeClr val="accent1"/>
          </a:effectRef>
          <a:fontRef idx="minor">
            <a:schemeClr val="tx1"/>
          </a:fontRef>
        </p:style>
      </p:cxnSp>
      <p:sp>
        <p:nvSpPr>
          <p:cNvPr id="7" name="闪电形 6"/>
          <p:cNvSpPr/>
          <p:nvPr/>
        </p:nvSpPr>
        <p:spPr>
          <a:xfrm>
            <a:off x="3686175" y="4846320"/>
            <a:ext cx="577215" cy="44132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基于循环神经网络的字符级语言模型</a:t>
            </a:r>
            <a:endParaRPr lang="zh-CN" altLang="en-US"/>
          </a:p>
        </p:txBody>
      </p:sp>
      <p:sp>
        <p:nvSpPr>
          <p:cNvPr id="3" name="内容占位符 2"/>
          <p:cNvSpPr>
            <a:spLocks noGrp="1"/>
          </p:cNvSpPr>
          <p:nvPr>
            <p:ph idx="1"/>
          </p:nvPr>
        </p:nvSpPr>
        <p:spPr/>
        <p:txBody>
          <a:bodyPr/>
          <a:p>
            <a:r>
              <a:rPr lang="zh-CN" altLang="en-US"/>
              <a:t>字符级语言模型（character-level language model）</a:t>
            </a:r>
            <a:endParaRPr lang="zh-CN" altLang="en-US"/>
          </a:p>
          <a:p>
            <a:r>
              <a:rPr lang="zh-CN" altLang="en-US"/>
              <a:t>使用当前的和先前的字符预测下一个字符</a:t>
            </a:r>
            <a:endParaRPr lang="zh-CN" altLang="en-US"/>
          </a:p>
          <a:p>
            <a:r>
              <a:rPr lang="zh-CN" altLang="en-US"/>
              <a:t>设小批量大小为1，批量中的文本序列为“machine”</a:t>
            </a:r>
            <a:endParaRPr lang="zh-CN" altLang="en-US"/>
          </a:p>
        </p:txBody>
      </p:sp>
      <p:pic>
        <p:nvPicPr>
          <p:cNvPr id="4" name="图片 3" descr="rnn-train"/>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162550" y="3491230"/>
            <a:ext cx="6000750" cy="2686050"/>
          </a:xfrm>
          <a:prstGeom prst="rect">
            <a:avLst/>
          </a:prstGeom>
        </p:spPr>
      </p:pic>
      <p:sp>
        <p:nvSpPr>
          <p:cNvPr id="5" name="文本框 4"/>
          <p:cNvSpPr txBox="1"/>
          <p:nvPr/>
        </p:nvSpPr>
        <p:spPr>
          <a:xfrm>
            <a:off x="222250" y="3926840"/>
            <a:ext cx="4940300" cy="1814830"/>
          </a:xfrm>
          <a:prstGeom prst="rect">
            <a:avLst/>
          </a:prstGeom>
          <a:noFill/>
        </p:spPr>
        <p:txBody>
          <a:bodyPr wrap="square" rtlCol="0">
            <a:spAutoFit/>
          </a:bodyPr>
          <a:p>
            <a:pPr algn="ctr"/>
            <a:r>
              <a:rPr lang="zh-CN" altLang="en-US" sz="2800">
                <a:latin typeface="Heiti SC Light" panose="02000000000000000000" charset="-122"/>
                <a:ea typeface="Heiti SC Light" panose="02000000000000000000" charset="-122"/>
                <a:cs typeface="Heiti SC Light" panose="02000000000000000000" charset="-122"/>
              </a:rPr>
              <a:t>对每个时间步的输出层的输出进行softmax操作，然后利用交叉熵损失计算模型输出和标签之间的误差</a:t>
            </a:r>
            <a:endParaRPr lang="zh-CN" altLang="en-US" sz="2800">
              <a:latin typeface="Heiti SC Light" panose="02000000000000000000" charset="-122"/>
              <a:ea typeface="Heiti SC Light" panose="02000000000000000000" charset="-122"/>
              <a:cs typeface="Heiti SC Light" panose="02000000000000000000" charset="-122"/>
            </a:endParaRPr>
          </a:p>
        </p:txBody>
      </p:sp>
      <p:cxnSp>
        <p:nvCxnSpPr>
          <p:cNvPr id="8" name="曲线连接符 7"/>
          <p:cNvCxnSpPr/>
          <p:nvPr/>
        </p:nvCxnSpPr>
        <p:spPr>
          <a:xfrm flipV="1">
            <a:off x="2767330" y="4727575"/>
            <a:ext cx="5721985" cy="1137285"/>
          </a:xfrm>
          <a:prstGeom prst="curvedConnector3">
            <a:avLst>
              <a:gd name="adj1" fmla="val 102829"/>
            </a:avLst>
          </a:prstGeom>
          <a:ln w="50800">
            <a:solidFill>
              <a:srgbClr val="20202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困惑度（Perplexity）</a:t>
            </a:r>
            <a:endParaRPr lang="zh-CN" altLang="en-US"/>
          </a:p>
        </p:txBody>
      </p:sp>
      <p:sp>
        <p:nvSpPr>
          <p:cNvPr id="3" name="内容占位符 2"/>
          <p:cNvSpPr>
            <a:spLocks noGrp="1"/>
          </p:cNvSpPr>
          <p:nvPr>
            <p:ph idx="1"/>
          </p:nvPr>
        </p:nvSpPr>
        <p:spPr/>
        <p:txBody>
          <a:bodyPr/>
          <a:p>
            <a:r>
              <a:rPr lang="zh-CN" altLang="en-US"/>
              <a:t>考虑一下由不同的语言模型给出的对“It is raining ...”（“...下雨了”）的续写：</a:t>
            </a:r>
            <a:endParaRPr lang="zh-CN" altLang="en-US"/>
          </a:p>
          <a:p>
            <a:pPr marL="914400" lvl="1" indent="-457200">
              <a:buAutoNum type="arabicPeriod"/>
            </a:pPr>
            <a:r>
              <a:rPr lang="zh-CN" altLang="en-US"/>
              <a:t>"It is raining outside"（外面下雨了）</a:t>
            </a:r>
            <a:endParaRPr lang="zh-CN" altLang="en-US"/>
          </a:p>
          <a:p>
            <a:pPr marL="914400" lvl="1" indent="-457200">
              <a:buAutoNum type="arabicPeriod"/>
            </a:pPr>
            <a:r>
              <a:rPr lang="zh-CN" altLang="en-US"/>
              <a:t>"It is raining banana tree"（香蕉树下雨了）</a:t>
            </a:r>
            <a:endParaRPr lang="zh-CN" altLang="en-US"/>
          </a:p>
          <a:p>
            <a:pPr marL="914400" lvl="1" indent="-457200">
              <a:buAutoNum type="arabicPeriod"/>
            </a:pPr>
            <a:r>
              <a:rPr lang="zh-CN" altLang="en-US"/>
              <a:t>"It is raining piouw;kcj pwepoiut"（piouw;kcj pwepoiut下雨了）</a:t>
            </a:r>
            <a:endParaRPr lang="zh-CN" altLang="en-US"/>
          </a:p>
          <a:p>
            <a:pPr lvl="0"/>
            <a:endParaRPr lang="zh-CN" altLang="en-US"/>
          </a:p>
          <a:p>
            <a:pPr lvl="0"/>
            <a:r>
              <a:rPr lang="zh-CN" altLang="en-US"/>
              <a:t>如何度量语言模型的质量</a:t>
            </a:r>
            <a:endParaRPr lang="zh-CN" altLang="en-US"/>
          </a:p>
          <a:p>
            <a:pPr marL="914400" lvl="1" indent="-457200">
              <a:buAutoNum type="arabicPeriod"/>
            </a:pPr>
            <a:r>
              <a:rPr lang="zh-CN" altLang="en-US"/>
              <a:t>计算序列的似然概率</a:t>
            </a:r>
            <a:endParaRPr lang="zh-CN" altLang="en-US"/>
          </a:p>
          <a:p>
            <a:pPr marL="914400" lvl="1" indent="-457200">
              <a:buAutoNum type="arabicPeriod"/>
            </a:pPr>
            <a:r>
              <a:rPr lang="zh-CN" altLang="en-US"/>
              <a:t>一个序列中所有的n个词元的交叉熵损失的平均值</a:t>
            </a:r>
            <a:endParaRPr lang="zh-CN" altLang="en-US"/>
          </a:p>
        </p:txBody>
      </p:sp>
      <p:sp>
        <p:nvSpPr>
          <p:cNvPr id="4" name="文本框 3"/>
          <p:cNvSpPr txBox="1"/>
          <p:nvPr/>
        </p:nvSpPr>
        <p:spPr>
          <a:xfrm>
            <a:off x="5840730" y="3844290"/>
            <a:ext cx="6228080" cy="1383665"/>
          </a:xfrm>
          <a:prstGeom prst="rect">
            <a:avLst/>
          </a:prstGeom>
          <a:noFill/>
          <a:ln>
            <a:solidFill>
              <a:schemeClr val="tx1"/>
            </a:solidFill>
          </a:ln>
        </p:spPr>
        <p:txBody>
          <a:bodyPr wrap="none" rtlCol="0">
            <a:spAutoFit/>
          </a:bodyPr>
          <a:p>
            <a:pPr algn="ctr"/>
            <a:r>
              <a:rPr lang="zh-CN" altLang="en-US" sz="2800">
                <a:latin typeface="Heiti SC Light" panose="02000000000000000000" charset="-122"/>
                <a:ea typeface="Heiti SC Light" panose="02000000000000000000" charset="-122"/>
                <a:cs typeface="Heiti SC Light" panose="02000000000000000000" charset="-122"/>
              </a:rPr>
              <a:t>《战争与和平》</a:t>
            </a:r>
            <a:endParaRPr lang="zh-CN" altLang="en-US" sz="2800">
              <a:latin typeface="Heiti SC Light" panose="02000000000000000000" charset="-122"/>
              <a:ea typeface="Heiti SC Light" panose="02000000000000000000" charset="-122"/>
              <a:cs typeface="Heiti SC Light" panose="02000000000000000000" charset="-122"/>
            </a:endParaRPr>
          </a:p>
          <a:p>
            <a:pPr algn="ctr"/>
            <a:r>
              <a:rPr lang="zh-CN" altLang="en-US" sz="2800">
                <a:latin typeface="Heiti SC Light" panose="02000000000000000000" charset="-122"/>
                <a:ea typeface="Heiti SC Light" panose="02000000000000000000" charset="-122"/>
                <a:cs typeface="Heiti SC Light" panose="02000000000000000000" charset="-122"/>
              </a:rPr>
              <a:t>《小王子》</a:t>
            </a:r>
            <a:endParaRPr lang="zh-CN" altLang="en-US" sz="2800">
              <a:latin typeface="Heiti SC Light" panose="02000000000000000000" charset="-122"/>
              <a:ea typeface="Heiti SC Light" panose="02000000000000000000" charset="-122"/>
              <a:cs typeface="Heiti SC Light" panose="02000000000000000000" charset="-122"/>
            </a:endParaRPr>
          </a:p>
          <a:p>
            <a:pPr algn="ctr"/>
            <a:r>
              <a:rPr lang="zh-CN" altLang="en-US" sz="2800">
                <a:latin typeface="Heiti SC Light" panose="02000000000000000000" charset="-122"/>
                <a:ea typeface="Heiti SC Light" panose="02000000000000000000" charset="-122"/>
                <a:cs typeface="Heiti SC Light" panose="02000000000000000000" charset="-122"/>
              </a:rPr>
              <a:t>较短的序列比较长的序列更有可能出现</a:t>
            </a:r>
            <a:endParaRPr lang="zh-CN" altLang="en-US" sz="2800">
              <a:latin typeface="Heiti SC Light" panose="02000000000000000000" charset="-122"/>
              <a:ea typeface="Heiti SC Light" panose="02000000000000000000" charset="-122"/>
              <a:cs typeface="Heiti SC Light" panose="02000000000000000000" charset="-122"/>
            </a:endParaRPr>
          </a:p>
        </p:txBody>
      </p:sp>
      <p:cxnSp>
        <p:nvCxnSpPr>
          <p:cNvPr id="5" name="直接箭头连接符 4"/>
          <p:cNvCxnSpPr/>
          <p:nvPr/>
        </p:nvCxnSpPr>
        <p:spPr>
          <a:xfrm flipH="1">
            <a:off x="4533265" y="4965065"/>
            <a:ext cx="1137285" cy="118745"/>
          </a:xfrm>
          <a:prstGeom prst="straightConnector1">
            <a:avLst/>
          </a:prstGeom>
          <a:ln w="50800">
            <a:solidFill>
              <a:srgbClr val="20202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困惑度（Perplexity）</a:t>
            </a:r>
            <a:endParaRPr lang="zh-CN" altLang="en-US"/>
          </a:p>
        </p:txBody>
      </p:sp>
      <p:sp>
        <p:nvSpPr>
          <p:cNvPr id="3" name="内容占位符 2"/>
          <p:cNvSpPr>
            <a:spLocks noGrp="1"/>
          </p:cNvSpPr>
          <p:nvPr>
            <p:ph idx="1"/>
          </p:nvPr>
        </p:nvSpPr>
        <p:spPr/>
        <p:txBody>
          <a:bodyPr/>
          <a:p>
            <a:r>
              <a:rPr lang="zh-CN" altLang="en-US"/>
              <a:t>一个更好的语言模型应该能让我们更准确地预测下一个词元</a:t>
            </a:r>
            <a:endParaRPr lang="zh-CN" altLang="en-US"/>
          </a:p>
          <a:p>
            <a:endParaRPr lang="zh-CN" altLang="en-US"/>
          </a:p>
          <a:p>
            <a:endParaRPr lang="zh-CN" altLang="en-US"/>
          </a:p>
          <a:p>
            <a:endParaRPr lang="zh-CN" altLang="en-US"/>
          </a:p>
          <a:p>
            <a:r>
              <a:rPr lang="zh-CN" altLang="en-US"/>
              <a:t>困惑度（perplexity）</a:t>
            </a:r>
            <a:endParaRPr lang="zh-CN" altLang="en-US"/>
          </a:p>
        </p:txBody>
      </p:sp>
      <p:pic>
        <p:nvPicPr>
          <p:cNvPr id="4" name="334E55B0-647D-440b-865C-3EC943EB4CBC-31" descr="wpsoffice"/>
          <p:cNvPicPr>
            <a:picLocks noChangeAspect="1"/>
          </p:cNvPicPr>
          <p:nvPr/>
        </p:nvPicPr>
        <p:blipFill>
          <a:blip r:embed="rId1"/>
          <a:stretch>
            <a:fillRect/>
          </a:stretch>
        </p:blipFill>
        <p:spPr>
          <a:xfrm>
            <a:off x="3990975" y="2768600"/>
            <a:ext cx="4210050" cy="868680"/>
          </a:xfrm>
          <a:prstGeom prst="rect">
            <a:avLst/>
          </a:prstGeom>
        </p:spPr>
      </p:pic>
      <p:pic>
        <p:nvPicPr>
          <p:cNvPr id="5" name="334E55B0-647D-440b-865C-3EC943EB4CBC-32" descr="wpsoffice"/>
          <p:cNvPicPr>
            <a:picLocks noChangeAspect="1"/>
          </p:cNvPicPr>
          <p:nvPr/>
        </p:nvPicPr>
        <p:blipFill>
          <a:blip r:embed="rId2"/>
          <a:stretch>
            <a:fillRect/>
          </a:stretch>
        </p:blipFill>
        <p:spPr>
          <a:xfrm>
            <a:off x="3312160" y="4821555"/>
            <a:ext cx="5186460" cy="94869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困惑度（Perplexity）</a:t>
            </a:r>
            <a:endParaRPr lang="zh-CN" altLang="en-US"/>
          </a:p>
        </p:txBody>
      </p:sp>
      <p:sp>
        <p:nvSpPr>
          <p:cNvPr id="3" name="内容占位符 2"/>
          <p:cNvSpPr>
            <a:spLocks noGrp="1"/>
          </p:cNvSpPr>
          <p:nvPr>
            <p:ph idx="1"/>
          </p:nvPr>
        </p:nvSpPr>
        <p:spPr/>
        <p:txBody>
          <a:bodyPr/>
          <a:p>
            <a:pPr marL="514350" indent="-514350">
              <a:buAutoNum type="arabicPeriod"/>
            </a:pPr>
            <a:r>
              <a:rPr lang="zh-CN" altLang="en-US"/>
              <a:t>总是完美地估计标签词元的</a:t>
            </a:r>
            <a:r>
              <a:rPr lang="zh-CN" altLang="en-US" b="1">
                <a:solidFill>
                  <a:srgbClr val="C00000"/>
                </a:solidFill>
                <a:latin typeface="Heiti SC Medium" panose="02000000000000000000" charset="-122"/>
                <a:ea typeface="Heiti SC Medium" panose="02000000000000000000" charset="-122"/>
                <a:cs typeface="Heiti SC Medium" panose="02000000000000000000" charset="-122"/>
              </a:rPr>
              <a:t>概率为1</a:t>
            </a:r>
            <a:r>
              <a:rPr lang="zh-CN" altLang="en-US"/>
              <a:t>：困惑度为1</a:t>
            </a:r>
            <a:endParaRPr lang="zh-CN" altLang="en-US"/>
          </a:p>
          <a:p>
            <a:pPr marL="514350" indent="-514350">
              <a:buAutoNum type="arabicPeriod"/>
            </a:pPr>
            <a:r>
              <a:rPr lang="zh-CN" altLang="en-US"/>
              <a:t>总是预测标签词元的</a:t>
            </a:r>
            <a:r>
              <a:rPr lang="zh-CN" altLang="en-US" b="1">
                <a:solidFill>
                  <a:srgbClr val="C00000"/>
                </a:solidFill>
                <a:latin typeface="Heiti SC Medium" panose="02000000000000000000" charset="-122"/>
                <a:ea typeface="Heiti SC Medium" panose="02000000000000000000" charset="-122"/>
                <a:cs typeface="Heiti SC Medium" panose="02000000000000000000" charset="-122"/>
              </a:rPr>
              <a:t>概率为0</a:t>
            </a:r>
            <a:r>
              <a:rPr lang="zh-CN" altLang="en-US"/>
              <a:t>：困惑度是正无穷大</a:t>
            </a:r>
            <a:endParaRPr lang="zh-CN" altLang="en-US"/>
          </a:p>
          <a:p>
            <a:pPr marL="514350" indent="-514350">
              <a:buAutoNum type="arabicPeriod"/>
            </a:pPr>
            <a:r>
              <a:rPr lang="zh-CN" altLang="en-US"/>
              <a:t>在基线上，该模型的预测是词表的所有可用词元上的</a:t>
            </a:r>
            <a:r>
              <a:rPr lang="zh-CN" altLang="en-US" b="1" u="sng">
                <a:solidFill>
                  <a:srgbClr val="C00000"/>
                </a:solidFill>
                <a:latin typeface="Heiti SC Medium" panose="02000000000000000000" charset="-122"/>
                <a:ea typeface="Heiti SC Medium" panose="02000000000000000000" charset="-122"/>
              </a:rPr>
              <a:t>均匀分布</a:t>
            </a:r>
            <a:r>
              <a:rPr lang="zh-CN" altLang="en-US"/>
              <a:t>：困惑度等于词表中唯一词元的数量</a:t>
            </a:r>
            <a:endParaRPr lang="zh-CN" altLang="en-US"/>
          </a:p>
        </p:txBody>
      </p:sp>
      <p:sp>
        <p:nvSpPr>
          <p:cNvPr id="4" name="文本框 3"/>
          <p:cNvSpPr txBox="1"/>
          <p:nvPr/>
        </p:nvSpPr>
        <p:spPr>
          <a:xfrm>
            <a:off x="4142740" y="4133215"/>
            <a:ext cx="6050280" cy="953135"/>
          </a:xfrm>
          <a:prstGeom prst="rect">
            <a:avLst/>
          </a:prstGeom>
          <a:noFill/>
        </p:spPr>
        <p:txBody>
          <a:bodyPr wrap="none" rtlCol="0">
            <a:spAutoFit/>
          </a:bodyPr>
          <a:p>
            <a:pPr algn="ctr"/>
            <a:r>
              <a:rPr lang="zh-CN" altLang="en-US" sz="2800">
                <a:latin typeface="Heiti SC Light" panose="02000000000000000000" charset="-122"/>
                <a:ea typeface="Heiti SC Light" panose="02000000000000000000" charset="-122"/>
                <a:cs typeface="Heiti SC Light" panose="02000000000000000000" charset="-122"/>
              </a:rPr>
              <a:t>一个重要的上限，</a:t>
            </a:r>
            <a:endParaRPr lang="zh-CN" altLang="en-US" sz="2800">
              <a:latin typeface="Heiti SC Light" panose="02000000000000000000" charset="-122"/>
              <a:ea typeface="Heiti SC Light" panose="02000000000000000000" charset="-122"/>
              <a:cs typeface="Heiti SC Light" panose="02000000000000000000" charset="-122"/>
            </a:endParaRPr>
          </a:p>
          <a:p>
            <a:pPr algn="ctr"/>
            <a:r>
              <a:rPr lang="zh-CN" altLang="en-US" sz="2800">
                <a:latin typeface="Heiti SC Light" panose="02000000000000000000" charset="-122"/>
                <a:ea typeface="Heiti SC Light" panose="02000000000000000000" charset="-122"/>
                <a:cs typeface="Heiti SC Light" panose="02000000000000000000" charset="-122"/>
              </a:rPr>
              <a:t>  而任何实际模型都必须超越这个上限</a:t>
            </a:r>
            <a:endParaRPr lang="zh-CN" altLang="en-US" sz="2800">
              <a:latin typeface="Heiti SC Light" panose="02000000000000000000" charset="-122"/>
              <a:ea typeface="Heiti SC Light" panose="02000000000000000000" charset="-122"/>
              <a:cs typeface="Heiti SC Light" panose="02000000000000000000" charset="-122"/>
            </a:endParaRPr>
          </a:p>
        </p:txBody>
      </p:sp>
      <p:cxnSp>
        <p:nvCxnSpPr>
          <p:cNvPr id="5" name="直接箭头连接符 4"/>
          <p:cNvCxnSpPr/>
          <p:nvPr/>
        </p:nvCxnSpPr>
        <p:spPr>
          <a:xfrm flipH="1" flipV="1">
            <a:off x="6570980" y="3708400"/>
            <a:ext cx="322580" cy="356870"/>
          </a:xfrm>
          <a:prstGeom prst="straightConnector1">
            <a:avLst/>
          </a:prstGeom>
          <a:ln w="50800">
            <a:solidFill>
              <a:srgbClr val="20202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序列模型</a:t>
            </a:r>
            <a:endParaRPr lang="zh-CN" altLang="en-US"/>
          </a:p>
        </p:txBody>
      </p:sp>
      <p:sp>
        <p:nvSpPr>
          <p:cNvPr id="3" name="内容占位符 2"/>
          <p:cNvSpPr>
            <a:spLocks noGrp="1"/>
          </p:cNvSpPr>
          <p:nvPr>
            <p:ph idx="1"/>
          </p:nvPr>
        </p:nvSpPr>
        <p:spPr/>
        <p:txBody>
          <a:bodyPr/>
          <a:p>
            <a:r>
              <a:rPr lang="zh-CN" altLang="en-US">
                <a:hlinkClick r:id="rId1" action="ppaction://hlinkfile"/>
              </a:rPr>
              <a:t>序列模型</a:t>
            </a:r>
            <a:endParaRPr lang="zh-CN" altLang="en-US"/>
          </a:p>
        </p:txBody>
      </p:sp>
      <p:pic>
        <p:nvPicPr>
          <p:cNvPr id="4" name="334E55B0-647D-440b-865C-3EC943EB4CBC-1" descr="wpsoffice"/>
          <p:cNvPicPr>
            <a:picLocks noChangeAspect="1"/>
          </p:cNvPicPr>
          <p:nvPr/>
        </p:nvPicPr>
        <p:blipFill>
          <a:blip r:embed="rId2"/>
          <a:stretch>
            <a:fillRect/>
          </a:stretch>
        </p:blipFill>
        <p:spPr>
          <a:xfrm>
            <a:off x="3992880" y="2583815"/>
            <a:ext cx="4205288" cy="395288"/>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通过时间反向传播</a:t>
            </a:r>
            <a:endParaRPr lang="zh-CN" altLang="en-US"/>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p>
                <a:r>
                  <a:rPr lang="zh-CN" altLang="en-US"/>
                  <a:t>通过时间反向传播（backpropagation through time，BPTT）</a:t>
                </a:r>
                <a:endParaRPr lang="zh-CN" altLang="en-US"/>
              </a:p>
              <a:p>
                <a:endParaRPr lang="en-US" altLang="zh-CN"/>
              </a:p>
              <a:p>
                <a:endParaRPr lang="en-US" altLang="zh-CN"/>
              </a:p>
              <a:p>
                <a:endParaRPr lang="en-US" altLang="zh-CN"/>
              </a:p>
              <a:p>
                <a:pPr marL="0" indent="0">
                  <a:buNone/>
                </a:pPr>
                <a:r>
                  <a:rPr lang="en-US" altLang="zh-CN"/>
                  <a:t>其中</a:t>
                </a:r>
                <a14:m>
                  <m:oMath xmlns:m="http://schemas.openxmlformats.org/officeDocument/2006/math">
                    <m:r>
                      <a:rPr lang="en-US" altLang="zh-CN" i="1">
                        <a:latin typeface="DejaVu Math TeX Gyre" panose="02000503000000000000" charset="0"/>
                        <a:cs typeface="DejaVu Math TeX Gyre" panose="02000503000000000000" charset="0"/>
                      </a:rPr>
                      <m:t>𝑓</m:t>
                    </m:r>
                  </m:oMath>
                </a14:m>
                <a:r>
                  <a:rPr lang="en-US" altLang="zh-CN"/>
                  <a:t>和</a:t>
                </a:r>
                <a14:m>
                  <m:oMath xmlns:m="http://schemas.openxmlformats.org/officeDocument/2006/math">
                    <m:r>
                      <a:rPr lang="en-US" altLang="zh-CN" i="1">
                        <a:latin typeface="DejaVu Math TeX Gyre" panose="02000503000000000000" charset="0"/>
                        <a:cs typeface="DejaVu Math TeX Gyre" panose="02000503000000000000" charset="0"/>
                      </a:rPr>
                      <m:t>𝑔</m:t>
                    </m:r>
                  </m:oMath>
                </a14:m>
                <a:r>
                  <a:rPr lang="en-US" altLang="zh-CN"/>
                  <a:t>分别是隐藏层和输出层的变换</a:t>
                </a:r>
                <a:endParaRPr lang="en-US" altLang="zh-CN"/>
              </a:p>
              <a:p>
                <a:endParaRPr lang="en-US" altLang="zh-CN"/>
              </a:p>
              <a:p>
                <a:endParaRPr lang="en-US" altLang="zh-CN"/>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b="7"/>
                </a:stretch>
              </a:blipFill>
            </p:spPr>
            <p:txBody>
              <a:bodyPr/>
              <a:lstStyle/>
              <a:p>
                <a:r>
                  <a:rPr lang="zh-CN" altLang="en-US">
                    <a:noFill/>
                  </a:rPr>
                  <a:t> </a:t>
                </a:r>
              </a:p>
            </p:txBody>
          </p:sp>
        </mc:Fallback>
      </mc:AlternateContent>
      <p:pic>
        <p:nvPicPr>
          <p:cNvPr id="4" name="334E55B0-647D-440b-865C-3EC943EB4CBC-33" descr="wpsoffice"/>
          <p:cNvPicPr>
            <a:picLocks noChangeAspect="1"/>
          </p:cNvPicPr>
          <p:nvPr/>
        </p:nvPicPr>
        <p:blipFill>
          <a:blip r:embed="rId2"/>
          <a:stretch>
            <a:fillRect/>
          </a:stretch>
        </p:blipFill>
        <p:spPr>
          <a:xfrm>
            <a:off x="3819525" y="2489200"/>
            <a:ext cx="4171950" cy="1188720"/>
          </a:xfrm>
          <a:prstGeom prst="rect">
            <a:avLst/>
          </a:prstGeom>
        </p:spPr>
      </p:pic>
      <p:pic>
        <p:nvPicPr>
          <p:cNvPr id="5" name="334E55B0-647D-440b-865C-3EC943EB4CBC-34" descr="wpsoffice"/>
          <p:cNvPicPr>
            <a:picLocks noChangeAspect="1"/>
          </p:cNvPicPr>
          <p:nvPr/>
        </p:nvPicPr>
        <p:blipFill>
          <a:blip r:embed="rId3"/>
          <a:stretch>
            <a:fillRect/>
          </a:stretch>
        </p:blipFill>
        <p:spPr>
          <a:xfrm>
            <a:off x="2183765" y="4582795"/>
            <a:ext cx="7824247" cy="47434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黑体" charset="0"/>
                <a:ea typeface="黑体" charset="0"/>
                <a:sym typeface="+mn-ea"/>
              </a:rPr>
              <a:t>BPTT</a:t>
            </a:r>
            <a:endParaRPr lang="zh-CN" altLang="en-US">
              <a:latin typeface="黑体" charset="0"/>
              <a:ea typeface="黑体" charset="0"/>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p>
                <a:r>
                  <a:rPr lang="zh-CN" altLang="en-US"/>
                  <a:t>评估输出</a:t>
                </a:r>
                <a14:m>
                  <m:oMath xmlns:m="http://schemas.openxmlformats.org/officeDocument/2006/math">
                    <m:sSub>
                      <m:sSubPr>
                        <m:ctrlPr>
                          <a:rPr lang="en-US" altLang="zh-CN" i="1">
                            <a:latin typeface="DejaVu Math TeX Gyre" panose="02000503000000000000" charset="0"/>
                            <a:cs typeface="DejaVu Math TeX Gyre" panose="02000503000000000000" charset="0"/>
                          </a:rPr>
                        </m:ctrlPr>
                      </m:sSubPr>
                      <m:e>
                        <m:r>
                          <a:rPr lang="en-US" altLang="zh-CN" i="1">
                            <a:latin typeface="DejaVu Math TeX Gyre" panose="02000503000000000000" charset="0"/>
                            <a:cs typeface="DejaVu Math TeX Gyre" panose="02000503000000000000" charset="0"/>
                          </a:rPr>
                          <m:t>𝑜</m:t>
                        </m:r>
                      </m:e>
                      <m:sub>
                        <m:r>
                          <a:rPr lang="en-US" altLang="zh-CN" i="1">
                            <a:latin typeface="DejaVu Math TeX Gyre" panose="02000503000000000000" charset="0"/>
                            <a:cs typeface="DejaVu Math TeX Gyre" panose="02000503000000000000" charset="0"/>
                          </a:rPr>
                          <m:t>𝑡</m:t>
                        </m:r>
                      </m:sub>
                    </m:sSub>
                  </m:oMath>
                </a14:m>
                <a:r>
                  <a:rPr lang="zh-CN" altLang="en-US"/>
                  <a:t>和对应的标签</a:t>
                </a:r>
                <a14:m>
                  <m:oMath xmlns:m="http://schemas.openxmlformats.org/officeDocument/2006/math">
                    <m:sSub>
                      <m:sSubPr>
                        <m:ctrlPr>
                          <a:rPr lang="en-US" altLang="zh-CN" i="1">
                            <a:latin typeface="DejaVu Math TeX Gyre" panose="02000503000000000000" charset="0"/>
                            <a:cs typeface="DejaVu Math TeX Gyre" panose="02000503000000000000" charset="0"/>
                          </a:rPr>
                        </m:ctrlPr>
                      </m:sSubPr>
                      <m:e>
                        <m:r>
                          <a:rPr lang="en-US" altLang="zh-CN" i="1">
                            <a:latin typeface="DejaVu Math TeX Gyre" panose="02000503000000000000" charset="0"/>
                            <a:cs typeface="DejaVu Math TeX Gyre" panose="02000503000000000000" charset="0"/>
                          </a:rPr>
                          <m:t>𝑦</m:t>
                        </m:r>
                      </m:e>
                      <m:sub>
                        <m:r>
                          <a:rPr lang="en-US" altLang="zh-CN" i="1">
                            <a:latin typeface="DejaVu Math TeX Gyre" panose="02000503000000000000" charset="0"/>
                            <a:cs typeface="DejaVu Math TeX Gyre" panose="02000503000000000000" charset="0"/>
                          </a:rPr>
                          <m:t>𝑡</m:t>
                        </m:r>
                      </m:sub>
                    </m:sSub>
                  </m:oMath>
                </a14:m>
                <a:r>
                  <a:rPr lang="zh-CN" altLang="en-US"/>
                  <a:t>之间的差异：</a:t>
                </a:r>
                <a:endParaRPr lang="zh-CN" altLang="en-US"/>
              </a:p>
              <a:p>
                <a:endParaRPr lang="zh-CN" altLang="en-US"/>
              </a:p>
              <a:p>
                <a:endParaRPr lang="zh-CN" altLang="en-US"/>
              </a:p>
              <a:p>
                <a:endParaRPr lang="zh-CN" altLang="en-US"/>
              </a:p>
              <a:p>
                <a:r>
                  <a:rPr lang="zh-CN" altLang="en-US"/>
                  <a:t>计算目标函数</a:t>
                </a:r>
                <a14:m>
                  <m:oMath xmlns:m="http://schemas.openxmlformats.org/officeDocument/2006/math">
                    <m:r>
                      <a:rPr lang="en-US" altLang="zh-CN" i="1">
                        <a:latin typeface="DejaVu Math TeX Gyre" panose="02000503000000000000" charset="0"/>
                        <a:cs typeface="DejaVu Math TeX Gyre" panose="02000503000000000000" charset="0"/>
                      </a:rPr>
                      <m:t>𝐿</m:t>
                    </m:r>
                  </m:oMath>
                </a14:m>
                <a:r>
                  <a:rPr lang="zh-CN" altLang="en-US"/>
                  <a:t>关于参数</a:t>
                </a:r>
                <a14:m>
                  <m:oMath xmlns:m="http://schemas.openxmlformats.org/officeDocument/2006/math">
                    <m:sSub>
                      <m:sSubPr>
                        <m:ctrlPr>
                          <a:rPr lang="en-US" altLang="zh-CN" i="1">
                            <a:latin typeface="DejaVu Math TeX Gyre" panose="02000503000000000000" charset="0"/>
                            <a:cs typeface="DejaVu Math TeX Gyre" panose="02000503000000000000" charset="0"/>
                          </a:rPr>
                        </m:ctrlPr>
                      </m:sSubPr>
                      <m:e>
                        <m:r>
                          <a:rPr lang="en-US" altLang="zh-CN" i="1">
                            <a:latin typeface="DejaVu Math TeX Gyre" panose="02000503000000000000" charset="0"/>
                            <a:cs typeface="DejaVu Math TeX Gyre" panose="02000503000000000000" charset="0"/>
                          </a:rPr>
                          <m:t>𝑤</m:t>
                        </m:r>
                      </m:e>
                      <m:sub>
                        <m:r>
                          <a:rPr lang="en-US" altLang="zh-CN" i="1">
                            <a:latin typeface="DejaVu Math TeX Gyre" panose="02000503000000000000" charset="0"/>
                            <a:cs typeface="DejaVu Math TeX Gyre" panose="02000503000000000000" charset="0"/>
                          </a:rPr>
                          <m:t>ℎ</m:t>
                        </m:r>
                      </m:sub>
                    </m:sSub>
                  </m:oMath>
                </a14:m>
                <a:r>
                  <a:rPr lang="zh-CN" altLang="en-US"/>
                  <a:t>的梯度</a:t>
                </a:r>
                <a:r>
                  <a:rPr lang="en-US" altLang="zh-CN"/>
                  <a:t>：</a:t>
                </a:r>
                <a:endParaRPr lang="en-US" altLang="zh-CN"/>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b="7"/>
                </a:stretch>
              </a:blipFill>
            </p:spPr>
            <p:txBody>
              <a:bodyPr/>
              <a:lstStyle/>
              <a:p>
                <a:r>
                  <a:rPr lang="zh-CN" altLang="en-US">
                    <a:noFill/>
                  </a:rPr>
                  <a:t> </a:t>
                </a:r>
              </a:p>
            </p:txBody>
          </p:sp>
        </mc:Fallback>
      </mc:AlternateContent>
      <p:pic>
        <p:nvPicPr>
          <p:cNvPr id="4" name="334E55B0-647D-440b-865C-3EC943EB4CBC-35" descr="wpsoffice"/>
          <p:cNvPicPr>
            <a:picLocks noChangeAspect="1"/>
          </p:cNvPicPr>
          <p:nvPr/>
        </p:nvPicPr>
        <p:blipFill>
          <a:blip r:embed="rId2"/>
          <a:stretch>
            <a:fillRect/>
          </a:stretch>
        </p:blipFill>
        <p:spPr>
          <a:xfrm>
            <a:off x="1928495" y="2487295"/>
            <a:ext cx="8334735" cy="1147763"/>
          </a:xfrm>
          <a:prstGeom prst="rect">
            <a:avLst/>
          </a:prstGeom>
        </p:spPr>
      </p:pic>
      <p:pic>
        <p:nvPicPr>
          <p:cNvPr id="5" name="334E55B0-647D-440b-865C-3EC943EB4CBC-36" descr="wpsoffice"/>
          <p:cNvPicPr>
            <a:picLocks noChangeAspect="1"/>
          </p:cNvPicPr>
          <p:nvPr/>
        </p:nvPicPr>
        <p:blipFill>
          <a:blip r:embed="rId3"/>
          <a:stretch>
            <a:fillRect/>
          </a:stretch>
        </p:blipFill>
        <p:spPr>
          <a:xfrm>
            <a:off x="3411855" y="4538345"/>
            <a:ext cx="5368578" cy="199644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黑体" charset="0"/>
                <a:ea typeface="黑体" charset="0"/>
                <a:sym typeface="+mn-ea"/>
              </a:rPr>
              <a:t>BPTT</a:t>
            </a:r>
            <a:endParaRPr lang="zh-CN" altLang="en-US"/>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p>
                <a14:m>
                  <m:oMath xmlns:m="http://schemas.openxmlformats.org/officeDocument/2006/math">
                    <m:sSub>
                      <m:sSubPr>
                        <m:ctrlPr>
                          <a:rPr lang="en-US" altLang="zh-CN" i="1">
                            <a:latin typeface="DejaVu Math TeX Gyre" panose="02000503000000000000" charset="0"/>
                            <a:cs typeface="DejaVu Math TeX Gyre" panose="02000503000000000000" charset="0"/>
                          </a:rPr>
                        </m:ctrlPr>
                      </m:sSubPr>
                      <m:e>
                        <m:r>
                          <a:rPr lang="en-US" altLang="zh-CN" i="1">
                            <a:latin typeface="DejaVu Math TeX Gyre" panose="02000503000000000000" charset="0"/>
                            <a:cs typeface="DejaVu Math TeX Gyre" panose="02000503000000000000" charset="0"/>
                          </a:rPr>
                          <m:t>ℎ</m:t>
                        </m:r>
                      </m:e>
                      <m:sub>
                        <m:r>
                          <a:rPr lang="en-US" altLang="zh-CN" i="1">
                            <a:latin typeface="DejaVu Math TeX Gyre" panose="02000503000000000000" charset="0"/>
                            <a:cs typeface="DejaVu Math TeX Gyre" panose="02000503000000000000" charset="0"/>
                          </a:rPr>
                          <m:t>𝑡</m:t>
                        </m:r>
                      </m:sub>
                    </m:sSub>
                  </m:oMath>
                </a14:m>
                <a:r>
                  <a:rPr lang="zh-CN" altLang="en-US"/>
                  <a:t>既依赖于</a:t>
                </a:r>
                <a14:m>
                  <m:oMath xmlns:m="http://schemas.openxmlformats.org/officeDocument/2006/math">
                    <m:sSub>
                      <m:sSubPr>
                        <m:ctrlPr>
                          <a:rPr lang="en-US" altLang="zh-CN" i="1">
                            <a:latin typeface="DejaVu Math TeX Gyre" panose="02000503000000000000" charset="0"/>
                            <a:cs typeface="DejaVu Math TeX Gyre" panose="02000503000000000000" charset="0"/>
                          </a:rPr>
                        </m:ctrlPr>
                      </m:sSubPr>
                      <m:e>
                        <m:r>
                          <a:rPr lang="en-US" altLang="zh-CN" i="1">
                            <a:latin typeface="DejaVu Math TeX Gyre" panose="02000503000000000000" charset="0"/>
                            <a:cs typeface="DejaVu Math TeX Gyre" panose="02000503000000000000" charset="0"/>
                          </a:rPr>
                          <m:t>ℎ</m:t>
                        </m:r>
                      </m:e>
                      <m:sub>
                        <m:r>
                          <a:rPr lang="en-US" altLang="zh-CN" i="1">
                            <a:latin typeface="DejaVu Math TeX Gyre" panose="02000503000000000000" charset="0"/>
                            <a:cs typeface="DejaVu Math TeX Gyre" panose="02000503000000000000" charset="0"/>
                          </a:rPr>
                          <m:t>𝑡</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1</m:t>
                        </m:r>
                      </m:sub>
                    </m:sSub>
                  </m:oMath>
                </a14:m>
                <a:r>
                  <a:rPr lang="zh-CN" altLang="en-US"/>
                  <a:t>又依赖于</a:t>
                </a:r>
                <a14:m>
                  <m:oMath xmlns:m="http://schemas.openxmlformats.org/officeDocument/2006/math">
                    <m:sSub>
                      <m:sSubPr>
                        <m:ctrlPr>
                          <a:rPr lang="en-US" altLang="zh-CN" i="1">
                            <a:latin typeface="DejaVu Math TeX Gyre" panose="02000503000000000000" charset="0"/>
                            <a:cs typeface="DejaVu Math TeX Gyre" panose="02000503000000000000" charset="0"/>
                          </a:rPr>
                        </m:ctrlPr>
                      </m:sSubPr>
                      <m:e>
                        <m:r>
                          <a:rPr lang="en-US" altLang="zh-CN" i="1">
                            <a:latin typeface="DejaVu Math TeX Gyre" panose="02000503000000000000" charset="0"/>
                            <a:cs typeface="DejaVu Math TeX Gyre" panose="02000503000000000000" charset="0"/>
                          </a:rPr>
                          <m:t>𝑤</m:t>
                        </m:r>
                      </m:e>
                      <m:sub>
                        <m:r>
                          <a:rPr lang="en-US" altLang="zh-CN" i="1">
                            <a:latin typeface="DejaVu Math TeX Gyre" panose="02000503000000000000" charset="0"/>
                            <a:cs typeface="DejaVu Math TeX Gyre" panose="02000503000000000000" charset="0"/>
                          </a:rPr>
                          <m:t>ℎ</m:t>
                        </m:r>
                      </m:sub>
                    </m:sSub>
                  </m:oMath>
                </a14:m>
                <a:r>
                  <a:rPr lang="zh-CN" altLang="en-US"/>
                  <a:t>，其中</a:t>
                </a:r>
                <a14:m>
                  <m:oMath xmlns:m="http://schemas.openxmlformats.org/officeDocument/2006/math">
                    <m:sSub>
                      <m:sSubPr>
                        <m:ctrlPr>
                          <a:rPr lang="en-US" altLang="zh-CN" i="1">
                            <a:latin typeface="DejaVu Math TeX Gyre" panose="02000503000000000000" charset="0"/>
                            <a:cs typeface="DejaVu Math TeX Gyre" panose="02000503000000000000" charset="0"/>
                          </a:rPr>
                        </m:ctrlPr>
                      </m:sSubPr>
                      <m:e>
                        <m:r>
                          <a:rPr lang="en-US" altLang="zh-CN" i="1">
                            <a:latin typeface="DejaVu Math TeX Gyre" panose="02000503000000000000" charset="0"/>
                            <a:cs typeface="DejaVu Math TeX Gyre" panose="02000503000000000000" charset="0"/>
                          </a:rPr>
                          <m:t>ℎ</m:t>
                        </m:r>
                      </m:e>
                      <m:sub>
                        <m:r>
                          <a:rPr lang="en-US" altLang="zh-CN" i="1">
                            <a:latin typeface="DejaVu Math TeX Gyre" panose="02000503000000000000" charset="0"/>
                            <a:cs typeface="DejaVu Math TeX Gyre" panose="02000503000000000000" charset="0"/>
                          </a:rPr>
                          <m:t>𝑡</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1</m:t>
                        </m:r>
                      </m:sub>
                    </m:sSub>
                  </m:oMath>
                </a14:m>
                <a:r>
                  <a:rPr lang="zh-CN" altLang="en-US"/>
                  <a:t>的计算也依赖于</a:t>
                </a:r>
                <a14:m>
                  <m:oMath xmlns:m="http://schemas.openxmlformats.org/officeDocument/2006/math">
                    <m:sSub>
                      <m:sSubPr>
                        <m:ctrlPr>
                          <a:rPr lang="en-US" altLang="zh-CN" i="1">
                            <a:latin typeface="DejaVu Math TeX Gyre" panose="02000503000000000000" charset="0"/>
                            <a:cs typeface="DejaVu Math TeX Gyre" panose="02000503000000000000" charset="0"/>
                          </a:rPr>
                        </m:ctrlPr>
                      </m:sSubPr>
                      <m:e>
                        <m:r>
                          <a:rPr lang="en-US" altLang="zh-CN" i="1">
                            <a:latin typeface="DejaVu Math TeX Gyre" panose="02000503000000000000" charset="0"/>
                            <a:cs typeface="DejaVu Math TeX Gyre" panose="02000503000000000000" charset="0"/>
                          </a:rPr>
                          <m:t>𝑤</m:t>
                        </m:r>
                      </m:e>
                      <m:sub>
                        <m:r>
                          <a:rPr lang="en-US" altLang="zh-CN" i="1">
                            <a:latin typeface="DejaVu Math TeX Gyre" panose="02000503000000000000" charset="0"/>
                            <a:cs typeface="DejaVu Math TeX Gyre" panose="02000503000000000000" charset="0"/>
                          </a:rPr>
                          <m:t>ℎ</m:t>
                        </m:r>
                      </m:sub>
                    </m:sSub>
                  </m:oMath>
                </a14:m>
                <a:r>
                  <a:rPr lang="zh-CN" altLang="en-US">
                    <a:latin typeface="DejaVu Math TeX Gyre" panose="02000503000000000000" charset="0"/>
                    <a:cs typeface="DejaVu Math TeX Gyre" panose="02000503000000000000" charset="0"/>
                  </a:rPr>
                  <a:t>：</a:t>
                </a:r>
                <a:endParaRPr lang="zh-CN" altLang="en-US">
                  <a:latin typeface="DejaVu Math TeX Gyre" panose="02000503000000000000" charset="0"/>
                  <a:cs typeface="DejaVu Math TeX Gyre" panose="02000503000000000000" charset="0"/>
                </a:endParaRPr>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b="7"/>
                </a:stretch>
              </a:blipFill>
            </p:spPr>
            <p:txBody>
              <a:bodyPr/>
              <a:lstStyle/>
              <a:p>
                <a:r>
                  <a:rPr lang="zh-CN" altLang="en-US">
                    <a:noFill/>
                  </a:rPr>
                  <a:t> </a:t>
                </a:r>
              </a:p>
            </p:txBody>
          </p:sp>
        </mc:Fallback>
      </mc:AlternateContent>
      <p:pic>
        <p:nvPicPr>
          <p:cNvPr id="4" name="334E55B0-647D-440b-865C-3EC943EB4CBC-37" descr="wpsoffice"/>
          <p:cNvPicPr>
            <a:picLocks noChangeAspect="1"/>
          </p:cNvPicPr>
          <p:nvPr/>
        </p:nvPicPr>
        <p:blipFill>
          <a:blip r:embed="rId2"/>
          <a:stretch>
            <a:fillRect/>
          </a:stretch>
        </p:blipFill>
        <p:spPr>
          <a:xfrm>
            <a:off x="2495550" y="2887345"/>
            <a:ext cx="6820784" cy="720090"/>
          </a:xfrm>
          <a:prstGeom prst="rect">
            <a:avLst/>
          </a:prstGeom>
        </p:spPr>
      </p:pic>
      <p:pic>
        <p:nvPicPr>
          <p:cNvPr id="5" name="334E55B0-647D-440b-865C-3EC943EB4CBC-38" descr="wpsoffice"/>
          <p:cNvPicPr>
            <a:picLocks noChangeAspect="1"/>
          </p:cNvPicPr>
          <p:nvPr/>
        </p:nvPicPr>
        <p:blipFill>
          <a:blip r:embed="rId3"/>
          <a:stretch>
            <a:fillRect/>
          </a:stretch>
        </p:blipFill>
        <p:spPr>
          <a:xfrm>
            <a:off x="1597025" y="4204970"/>
            <a:ext cx="609600" cy="485775"/>
          </a:xfrm>
          <a:prstGeom prst="rect">
            <a:avLst/>
          </a:prstGeom>
        </p:spPr>
      </p:pic>
      <p:pic>
        <p:nvPicPr>
          <p:cNvPr id="6" name="334E55B0-647D-440b-865C-3EC943EB4CBC-39" descr="wpsoffice"/>
          <p:cNvPicPr>
            <a:picLocks noChangeAspect="1"/>
          </p:cNvPicPr>
          <p:nvPr/>
        </p:nvPicPr>
        <p:blipFill>
          <a:blip r:embed="rId4"/>
          <a:stretch>
            <a:fillRect/>
          </a:stretch>
        </p:blipFill>
        <p:spPr>
          <a:xfrm>
            <a:off x="3520440" y="4247515"/>
            <a:ext cx="533400" cy="685800"/>
          </a:xfrm>
          <a:prstGeom prst="rect">
            <a:avLst/>
          </a:prstGeom>
        </p:spPr>
      </p:pic>
      <p:pic>
        <p:nvPicPr>
          <p:cNvPr id="7" name="334E55B0-647D-440b-865C-3EC943EB4CBC-40" descr="wpsoffice"/>
          <p:cNvPicPr>
            <a:picLocks noChangeAspect="1"/>
          </p:cNvPicPr>
          <p:nvPr/>
        </p:nvPicPr>
        <p:blipFill>
          <a:blip r:embed="rId5"/>
          <a:stretch>
            <a:fillRect/>
          </a:stretch>
        </p:blipFill>
        <p:spPr>
          <a:xfrm>
            <a:off x="7402830" y="4347845"/>
            <a:ext cx="533400" cy="485775"/>
          </a:xfrm>
          <a:prstGeom prst="rect">
            <a:avLst/>
          </a:prstGeom>
        </p:spPr>
      </p:pic>
      <p:cxnSp>
        <p:nvCxnSpPr>
          <p:cNvPr id="8" name="直接箭头连接符 7"/>
          <p:cNvCxnSpPr/>
          <p:nvPr/>
        </p:nvCxnSpPr>
        <p:spPr>
          <a:xfrm flipV="1">
            <a:off x="2138680" y="3725545"/>
            <a:ext cx="390525" cy="356870"/>
          </a:xfrm>
          <a:prstGeom prst="straightConnector1">
            <a:avLst/>
          </a:prstGeom>
          <a:ln w="50800">
            <a:solidFill>
              <a:srgbClr val="202020"/>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V="1">
            <a:off x="4053840" y="3742690"/>
            <a:ext cx="445770" cy="571500"/>
          </a:xfrm>
          <a:prstGeom prst="straightConnector1">
            <a:avLst/>
          </a:prstGeom>
          <a:ln w="50800">
            <a:solidFill>
              <a:srgbClr val="202020"/>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flipH="1" flipV="1">
            <a:off x="7164705" y="3742690"/>
            <a:ext cx="238125" cy="407670"/>
          </a:xfrm>
          <a:prstGeom prst="straightConnector1">
            <a:avLst/>
          </a:prstGeom>
          <a:ln w="50800">
            <a:solidFill>
              <a:srgbClr val="202020"/>
            </a:solidFill>
            <a:tailEnd type="arrow"/>
          </a:ln>
        </p:spPr>
        <p:style>
          <a:lnRef idx="1">
            <a:schemeClr val="accent1"/>
          </a:lnRef>
          <a:fillRef idx="0">
            <a:schemeClr val="accent1"/>
          </a:fillRef>
          <a:effectRef idx="0">
            <a:schemeClr val="accent1"/>
          </a:effectRef>
          <a:fontRef idx="minor">
            <a:schemeClr val="tx1"/>
          </a:fontRef>
        </p:style>
      </p:cxnSp>
      <p:pic>
        <p:nvPicPr>
          <p:cNvPr id="11" name="334E55B0-647D-440b-865C-3EC943EB4CBC-41" descr="wpsoffice"/>
          <p:cNvPicPr>
            <a:picLocks noChangeAspect="1"/>
          </p:cNvPicPr>
          <p:nvPr/>
        </p:nvPicPr>
        <p:blipFill>
          <a:blip r:embed="rId6"/>
          <a:stretch>
            <a:fillRect/>
          </a:stretch>
        </p:blipFill>
        <p:spPr>
          <a:xfrm>
            <a:off x="4053840" y="5031105"/>
            <a:ext cx="3740467" cy="480060"/>
          </a:xfrm>
          <a:prstGeom prst="rect">
            <a:avLst/>
          </a:prstGeom>
        </p:spPr>
      </p:pic>
      <p:pic>
        <p:nvPicPr>
          <p:cNvPr id="12" name="334E55B0-647D-440b-865C-3EC943EB4CBC-42" descr="wpsoffice"/>
          <p:cNvPicPr>
            <a:picLocks noChangeAspect="1"/>
          </p:cNvPicPr>
          <p:nvPr/>
        </p:nvPicPr>
        <p:blipFill>
          <a:blip r:embed="rId7"/>
          <a:stretch>
            <a:fillRect/>
          </a:stretch>
        </p:blipFill>
        <p:spPr>
          <a:xfrm>
            <a:off x="7402830" y="5219065"/>
            <a:ext cx="4624388" cy="1419225"/>
          </a:xfrm>
          <a:prstGeom prst="rect">
            <a:avLst/>
          </a:prstGeom>
        </p:spPr>
      </p:pic>
      <p:cxnSp>
        <p:nvCxnSpPr>
          <p:cNvPr id="13" name="直接箭头连接符 12"/>
          <p:cNvCxnSpPr/>
          <p:nvPr/>
        </p:nvCxnSpPr>
        <p:spPr>
          <a:xfrm>
            <a:off x="8540115" y="4472305"/>
            <a:ext cx="306070" cy="679450"/>
          </a:xfrm>
          <a:prstGeom prst="straightConnector1">
            <a:avLst/>
          </a:prstGeom>
          <a:ln w="50800">
            <a:solidFill>
              <a:srgbClr val="202020"/>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7878445" y="5270500"/>
            <a:ext cx="713105" cy="135890"/>
          </a:xfrm>
          <a:prstGeom prst="straightConnector1">
            <a:avLst/>
          </a:prstGeom>
          <a:ln w="50800">
            <a:solidFill>
              <a:srgbClr val="202020"/>
            </a:solidFill>
            <a:tailEnd type="arrow"/>
          </a:ln>
        </p:spPr>
        <p:style>
          <a:lnRef idx="1">
            <a:schemeClr val="accent1"/>
          </a:lnRef>
          <a:fillRef idx="0">
            <a:schemeClr val="accent1"/>
          </a:fillRef>
          <a:effectRef idx="0">
            <a:schemeClr val="accent1"/>
          </a:effectRef>
          <a:fontRef idx="minor">
            <a:schemeClr val="tx1"/>
          </a:fontRef>
        </p:style>
      </p:cxnSp>
      <p:pic>
        <p:nvPicPr>
          <p:cNvPr id="15" name="334E55B0-647D-440b-865C-3EC943EB4CBC-74" descr="wpsoffice"/>
          <p:cNvPicPr>
            <a:picLocks noChangeAspect="1"/>
          </p:cNvPicPr>
          <p:nvPr/>
        </p:nvPicPr>
        <p:blipFill>
          <a:blip r:embed="rId8"/>
          <a:stretch>
            <a:fillRect/>
          </a:stretch>
        </p:blipFill>
        <p:spPr>
          <a:xfrm>
            <a:off x="5553075" y="5848350"/>
            <a:ext cx="1085850" cy="328613"/>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latin typeface="黑体" charset="0"/>
                <a:ea typeface="黑体" charset="0"/>
                <a:sym typeface="+mn-ea"/>
              </a:rPr>
              <a:t>BPTT</a:t>
            </a:r>
            <a:endParaRPr lang="zh-CN" altLang="en-US"/>
          </a:p>
        </p:txBody>
      </p:sp>
      <p:sp>
        <p:nvSpPr>
          <p:cNvPr id="3" name="内容占位符 2"/>
          <p:cNvSpPr>
            <a:spLocks noGrp="1"/>
          </p:cNvSpPr>
          <p:nvPr>
            <p:ph idx="1"/>
          </p:nvPr>
        </p:nvSpPr>
        <p:spPr/>
        <p:txBody>
          <a:bodyPr/>
          <a:p>
            <a:r>
              <a:rPr lang="zh-CN" altLang="en-US"/>
              <a:t>当</a:t>
            </a:r>
            <a:r>
              <a:rPr lang="en-US" altLang="zh-CN" i="1">
                <a:latin typeface="DejaVu Math TeX Gyre" panose="02000503000000000000" charset="0"/>
                <a:cs typeface="DejaVu Math TeX Gyre" panose="02000503000000000000" charset="0"/>
              </a:rPr>
              <a:t>t</a:t>
            </a:r>
            <a:r>
              <a:rPr lang="zh-CN" altLang="en-US"/>
              <a:t>很大时这个链就会变得很长：</a:t>
            </a:r>
            <a:endParaRPr lang="zh-CN" altLang="en-US"/>
          </a:p>
          <a:p>
            <a:endParaRPr lang="en-US" altLang="zh-CN"/>
          </a:p>
          <a:p>
            <a:endParaRPr lang="en-US" altLang="zh-CN"/>
          </a:p>
          <a:p>
            <a:endParaRPr lang="en-US" altLang="zh-CN"/>
          </a:p>
          <a:p>
            <a:endParaRPr lang="en-US" altLang="zh-CN"/>
          </a:p>
          <a:p>
            <a:r>
              <a:rPr lang="en-US" altLang="zh-CN"/>
              <a:t>截断的通过时间反向传播</a:t>
            </a:r>
            <a:r>
              <a:rPr lang="zh-CN" altLang="en-US"/>
              <a:t>：</a:t>
            </a:r>
            <a:endParaRPr lang="zh-CN" altLang="en-US"/>
          </a:p>
          <a:p>
            <a:pPr lvl="1"/>
            <a:r>
              <a:rPr lang="zh-CN" altLang="en-US"/>
              <a:t>这样做导致该模型主要侧重于短期影响，而不是长期影响</a:t>
            </a:r>
            <a:endParaRPr lang="zh-CN" altLang="en-US"/>
          </a:p>
          <a:p>
            <a:pPr lvl="1"/>
            <a:r>
              <a:rPr lang="zh-CN" altLang="en-US"/>
              <a:t>这在现实中是可取的，因为它会将估计值偏向更简单和更稳定的模型</a:t>
            </a:r>
            <a:endParaRPr lang="zh-CN" altLang="en-US"/>
          </a:p>
        </p:txBody>
      </p:sp>
      <p:pic>
        <p:nvPicPr>
          <p:cNvPr id="5" name="334E55B0-647D-440b-865C-3EC943EB4CBC-43" descr="wpsoffice"/>
          <p:cNvPicPr>
            <a:picLocks noChangeAspect="1"/>
          </p:cNvPicPr>
          <p:nvPr/>
        </p:nvPicPr>
        <p:blipFill>
          <a:blip r:embed="rId1"/>
          <a:stretch>
            <a:fillRect/>
          </a:stretch>
        </p:blipFill>
        <p:spPr>
          <a:xfrm>
            <a:off x="833755" y="2712720"/>
            <a:ext cx="10143927" cy="113538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通过时间反向传播的细节</a:t>
            </a:r>
            <a:endParaRPr lang="zh-CN" altLang="en-US"/>
          </a:p>
        </p:txBody>
      </p:sp>
      <p:sp>
        <p:nvSpPr>
          <p:cNvPr id="3" name="内容占位符 2"/>
          <p:cNvSpPr>
            <a:spLocks noGrp="1"/>
          </p:cNvSpPr>
          <p:nvPr>
            <p:ph idx="1"/>
          </p:nvPr>
        </p:nvSpPr>
        <p:spPr/>
        <p:txBody>
          <a:bodyPr/>
          <a:p>
            <a:r>
              <a:rPr lang="zh-CN" altLang="en-US"/>
              <a:t>没有偏置参数</a:t>
            </a:r>
            <a:endParaRPr lang="zh-CN" altLang="en-US"/>
          </a:p>
          <a:p>
            <a:r>
              <a:rPr lang="zh-CN" altLang="en-US"/>
              <a:t>激活函数使用恒等映射</a:t>
            </a:r>
            <a:endParaRPr lang="zh-CN" altLang="en-US"/>
          </a:p>
        </p:txBody>
      </p:sp>
      <p:pic>
        <p:nvPicPr>
          <p:cNvPr id="4" name="334E55B0-647D-440b-865C-3EC943EB4CBC-44" descr="wpsoffice"/>
          <p:cNvPicPr>
            <a:picLocks noChangeAspect="1"/>
          </p:cNvPicPr>
          <p:nvPr/>
        </p:nvPicPr>
        <p:blipFill>
          <a:blip r:embed="rId1"/>
          <a:stretch>
            <a:fillRect/>
          </a:stretch>
        </p:blipFill>
        <p:spPr>
          <a:xfrm>
            <a:off x="3726815" y="2938780"/>
            <a:ext cx="4357688" cy="981075"/>
          </a:xfrm>
          <a:prstGeom prst="rect">
            <a:avLst/>
          </a:prstGeom>
        </p:spPr>
      </p:pic>
      <p:pic>
        <p:nvPicPr>
          <p:cNvPr id="5" name="334E55B0-647D-440b-865C-3EC943EB4CBC-45" descr="wpsoffice"/>
          <p:cNvPicPr>
            <a:picLocks noChangeAspect="1"/>
          </p:cNvPicPr>
          <p:nvPr/>
        </p:nvPicPr>
        <p:blipFill>
          <a:blip r:embed="rId2"/>
          <a:stretch>
            <a:fillRect/>
          </a:stretch>
        </p:blipFill>
        <p:spPr>
          <a:xfrm>
            <a:off x="4338320" y="4301490"/>
            <a:ext cx="3133725" cy="1147763"/>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通过时间反向传播的细节</a:t>
            </a:r>
            <a:endParaRPr lang="zh-CN" altLang="en-US"/>
          </a:p>
        </p:txBody>
      </p:sp>
      <p:sp>
        <p:nvSpPr>
          <p:cNvPr id="3" name="内容占位符 2"/>
          <p:cNvSpPr>
            <a:spLocks noGrp="1"/>
          </p:cNvSpPr>
          <p:nvPr>
            <p:ph idx="1"/>
          </p:nvPr>
        </p:nvSpPr>
        <p:spPr/>
        <p:txBody>
          <a:bodyPr/>
          <a:p>
            <a:endParaRPr lang="en-US" altLang="zh-CN"/>
          </a:p>
        </p:txBody>
      </p:sp>
      <p:pic>
        <p:nvPicPr>
          <p:cNvPr id="4" name="图片 3" descr="rnn-bptt"/>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748020" y="1980565"/>
            <a:ext cx="5414963" cy="2357438"/>
          </a:xfrm>
          <a:prstGeom prst="rect">
            <a:avLst/>
          </a:prstGeom>
        </p:spPr>
      </p:pic>
      <p:pic>
        <p:nvPicPr>
          <p:cNvPr id="5" name="334E55B0-647D-440b-865C-3EC943EB4CBC-46" descr="/private/var/folders/ps/swk8gj2x4sb8ss2k90ytdvb40000gn/T/com.kingsoft.wpsoffice.mac/wpsoffice.LSkbqVwpsoffice"/>
          <p:cNvPicPr>
            <a:picLocks noChangeAspect="1"/>
          </p:cNvPicPr>
          <p:nvPr/>
        </p:nvPicPr>
        <p:blipFill>
          <a:blip r:embed="rId3"/>
          <a:stretch>
            <a:fillRect/>
          </a:stretch>
        </p:blipFill>
        <p:spPr>
          <a:xfrm>
            <a:off x="647700" y="2763679"/>
            <a:ext cx="2762250" cy="790575"/>
          </a:xfrm>
          <a:prstGeom prst="rect">
            <a:avLst/>
          </a:prstGeom>
        </p:spPr>
      </p:pic>
      <p:pic>
        <p:nvPicPr>
          <p:cNvPr id="6" name="334E55B0-647D-440b-865C-3EC943EB4CBC-47" descr="/private/var/folders/ps/swk8gj2x4sb8ss2k90ytdvb40000gn/T/com.kingsoft.wpsoffice.mac/wpsoffice.kESAuXwpsoffice"/>
          <p:cNvPicPr>
            <a:picLocks noChangeAspect="1"/>
          </p:cNvPicPr>
          <p:nvPr/>
        </p:nvPicPr>
        <p:blipFill>
          <a:blip r:embed="rId4"/>
          <a:stretch>
            <a:fillRect/>
          </a:stretch>
        </p:blipFill>
        <p:spPr>
          <a:xfrm>
            <a:off x="719138" y="4013200"/>
            <a:ext cx="4137660" cy="1377315"/>
          </a:xfrm>
          <a:prstGeom prst="rect">
            <a:avLst/>
          </a:prstGeom>
        </p:spPr>
      </p:pic>
      <p:pic>
        <p:nvPicPr>
          <p:cNvPr id="7" name="334E55B0-647D-440b-865C-3EC943EB4CBC-48" descr="wpsoffice"/>
          <p:cNvPicPr>
            <a:picLocks noChangeAspect="1"/>
          </p:cNvPicPr>
          <p:nvPr/>
        </p:nvPicPr>
        <p:blipFill>
          <a:blip r:embed="rId5"/>
          <a:stretch>
            <a:fillRect/>
          </a:stretch>
        </p:blipFill>
        <p:spPr>
          <a:xfrm>
            <a:off x="7853045" y="5114290"/>
            <a:ext cx="3474720" cy="106299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通过时间反向传播的细节</a:t>
            </a:r>
            <a:endParaRPr lang="zh-CN" altLang="en-US"/>
          </a:p>
        </p:txBody>
      </p:sp>
      <p:sp>
        <p:nvSpPr>
          <p:cNvPr id="3" name="内容占位符 2"/>
          <p:cNvSpPr>
            <a:spLocks noGrp="1"/>
          </p:cNvSpPr>
          <p:nvPr>
            <p:ph idx="1"/>
          </p:nvPr>
        </p:nvSpPr>
        <p:spPr/>
        <p:txBody>
          <a:bodyPr/>
          <a:p>
            <a:endParaRPr lang="zh-CN" altLang="en-US"/>
          </a:p>
        </p:txBody>
      </p:sp>
      <p:pic>
        <p:nvPicPr>
          <p:cNvPr id="4" name="334E55B0-647D-440b-865C-3EC943EB4CBC-49" descr="wpsoffice"/>
          <p:cNvPicPr>
            <a:picLocks noChangeAspect="1"/>
          </p:cNvPicPr>
          <p:nvPr/>
        </p:nvPicPr>
        <p:blipFill>
          <a:blip r:embed="rId1"/>
          <a:stretch>
            <a:fillRect/>
          </a:stretch>
        </p:blipFill>
        <p:spPr>
          <a:xfrm>
            <a:off x="3012440" y="1584325"/>
            <a:ext cx="6166485" cy="1102995"/>
          </a:xfrm>
          <a:prstGeom prst="rect">
            <a:avLst/>
          </a:prstGeom>
        </p:spPr>
      </p:pic>
      <p:pic>
        <p:nvPicPr>
          <p:cNvPr id="5" name="334E55B0-647D-440b-865C-3EC943EB4CBC-50" descr="wpsoffice"/>
          <p:cNvPicPr>
            <a:picLocks noChangeAspect="1"/>
          </p:cNvPicPr>
          <p:nvPr/>
        </p:nvPicPr>
        <p:blipFill>
          <a:blip r:embed="rId2"/>
          <a:stretch>
            <a:fillRect/>
          </a:stretch>
        </p:blipFill>
        <p:spPr>
          <a:xfrm>
            <a:off x="2509520" y="3323590"/>
            <a:ext cx="7172325" cy="1383030"/>
          </a:xfrm>
          <a:prstGeom prst="rect">
            <a:avLst/>
          </a:prstGeom>
        </p:spPr>
      </p:pic>
      <p:cxnSp>
        <p:nvCxnSpPr>
          <p:cNvPr id="6" name="直接箭头连接符 5"/>
          <p:cNvCxnSpPr/>
          <p:nvPr/>
        </p:nvCxnSpPr>
        <p:spPr>
          <a:xfrm>
            <a:off x="7131050" y="2814320"/>
            <a:ext cx="0" cy="509270"/>
          </a:xfrm>
          <a:prstGeom prst="straightConnector1">
            <a:avLst/>
          </a:prstGeom>
          <a:ln w="50800">
            <a:solidFill>
              <a:srgbClr val="202020"/>
            </a:solidFill>
            <a:tailEnd type="arrow"/>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647700" y="5128895"/>
            <a:ext cx="10561955" cy="1383665"/>
          </a:xfrm>
          <a:prstGeom prst="rect">
            <a:avLst/>
          </a:prstGeom>
          <a:noFill/>
        </p:spPr>
        <p:txBody>
          <a:bodyPr wrap="none" rtlCol="0">
            <a:spAutoFit/>
          </a:bodyPr>
          <a:p>
            <a:pPr algn="l"/>
            <a:r>
              <a:rPr lang="en-US" altLang="zh-CN" sz="2800">
                <a:latin typeface="Heiti SC Light" panose="02000000000000000000" charset="-122"/>
                <a:ea typeface="Heiti SC Light" panose="02000000000000000000" charset="-122"/>
                <a:cs typeface="Heiti SC Light" panose="02000000000000000000" charset="-122"/>
              </a:rPr>
              <a:t>1. </a:t>
            </a:r>
            <a:r>
              <a:rPr lang="zh-CN" altLang="en-US" sz="2800">
                <a:latin typeface="Heiti SC Light" panose="02000000000000000000" charset="-122"/>
                <a:ea typeface="Heiti SC Light" panose="02000000000000000000" charset="-122"/>
                <a:cs typeface="Heiti SC Light" panose="02000000000000000000" charset="-122"/>
              </a:rPr>
              <a:t>它陷入到$\mathbf{W}_{hh}^\top$的潜在的非常大的幂</a:t>
            </a:r>
            <a:endParaRPr lang="zh-CN" altLang="en-US" sz="2800">
              <a:latin typeface="Heiti SC Light" panose="02000000000000000000" charset="-122"/>
              <a:ea typeface="Heiti SC Light" panose="02000000000000000000" charset="-122"/>
              <a:cs typeface="Heiti SC Light" panose="02000000000000000000" charset="-122"/>
            </a:endParaRPr>
          </a:p>
          <a:p>
            <a:pPr algn="l"/>
            <a:r>
              <a:rPr lang="en-US" altLang="zh-CN" sz="2800">
                <a:latin typeface="Heiti SC Light" panose="02000000000000000000" charset="-122"/>
                <a:ea typeface="Heiti SC Light" panose="02000000000000000000" charset="-122"/>
                <a:cs typeface="Heiti SC Light" panose="02000000000000000000" charset="-122"/>
              </a:rPr>
              <a:t>2. </a:t>
            </a:r>
            <a:r>
              <a:rPr lang="zh-CN" altLang="en-US" sz="2800">
                <a:latin typeface="Heiti SC Light" panose="02000000000000000000" charset="-122"/>
                <a:ea typeface="Heiti SC Light" panose="02000000000000000000" charset="-122"/>
                <a:cs typeface="Heiti SC Light" panose="02000000000000000000" charset="-122"/>
              </a:rPr>
              <a:t>在这个幂中，小于1的特征值将会消失，大于1的特征值将会发散</a:t>
            </a:r>
            <a:endParaRPr lang="zh-CN" altLang="en-US" sz="2800">
              <a:latin typeface="Heiti SC Light" panose="02000000000000000000" charset="-122"/>
              <a:ea typeface="Heiti SC Light" panose="02000000000000000000" charset="-122"/>
              <a:cs typeface="Heiti SC Light" panose="02000000000000000000" charset="-122"/>
            </a:endParaRPr>
          </a:p>
          <a:p>
            <a:pPr algn="l"/>
            <a:r>
              <a:rPr lang="en-US" altLang="zh-CN" sz="2800">
                <a:latin typeface="Heiti SC Light" panose="02000000000000000000" charset="-122"/>
                <a:ea typeface="Heiti SC Light" panose="02000000000000000000" charset="-122"/>
                <a:cs typeface="Heiti SC Light" panose="02000000000000000000" charset="-122"/>
              </a:rPr>
              <a:t>3. </a:t>
            </a:r>
            <a:r>
              <a:rPr lang="zh-CN" altLang="en-US" sz="2800">
                <a:latin typeface="Heiti SC Light" panose="02000000000000000000" charset="-122"/>
                <a:ea typeface="Heiti SC Light" panose="02000000000000000000" charset="-122"/>
                <a:cs typeface="Heiti SC Light" panose="02000000000000000000" charset="-122"/>
              </a:rPr>
              <a:t>这在数值上是不稳定的，表现形式为梯度消失或梯度爆炸</a:t>
            </a:r>
            <a:endParaRPr lang="zh-CN" altLang="en-US" sz="2800">
              <a:latin typeface="Heiti SC Light" panose="02000000000000000000" charset="-122"/>
              <a:ea typeface="Heiti SC Light" panose="02000000000000000000" charset="-122"/>
              <a:cs typeface="Heiti SC Light" panose="02000000000000000000" charset="-122"/>
            </a:endParaRPr>
          </a:p>
        </p:txBody>
      </p:sp>
      <p:pic>
        <p:nvPicPr>
          <p:cNvPr id="8" name="334E55B0-647D-440b-865C-3EC943EB4CBC-51" descr="wpsoffice"/>
          <p:cNvPicPr>
            <a:picLocks noChangeAspect="1"/>
          </p:cNvPicPr>
          <p:nvPr/>
        </p:nvPicPr>
        <p:blipFill>
          <a:blip r:embed="rId3"/>
          <a:stretch>
            <a:fillRect/>
          </a:stretch>
        </p:blipFill>
        <p:spPr>
          <a:xfrm>
            <a:off x="1247140" y="4410075"/>
            <a:ext cx="823913" cy="461963"/>
          </a:xfrm>
          <a:prstGeom prst="rect">
            <a:avLst/>
          </a:prstGeom>
        </p:spPr>
      </p:pic>
      <p:cxnSp>
        <p:nvCxnSpPr>
          <p:cNvPr id="9" name="直接箭头连接符 8"/>
          <p:cNvCxnSpPr/>
          <p:nvPr/>
        </p:nvCxnSpPr>
        <p:spPr>
          <a:xfrm>
            <a:off x="2206625" y="4761230"/>
            <a:ext cx="848995" cy="238125"/>
          </a:xfrm>
          <a:prstGeom prst="straightConnector1">
            <a:avLst/>
          </a:prstGeom>
          <a:ln w="50800">
            <a:solidFill>
              <a:srgbClr val="20202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循环神经网络的从零开始实现</a:t>
            </a:r>
            <a:endParaRPr lang="zh-CN" altLang="en-US"/>
          </a:p>
        </p:txBody>
      </p:sp>
      <p:sp>
        <p:nvSpPr>
          <p:cNvPr id="3" name="内容占位符 2"/>
          <p:cNvSpPr>
            <a:spLocks noGrp="1"/>
          </p:cNvSpPr>
          <p:nvPr>
            <p:ph idx="1"/>
          </p:nvPr>
        </p:nvSpPr>
        <p:spPr/>
        <p:txBody>
          <a:bodyPr/>
          <a:p>
            <a:r>
              <a:rPr lang="zh-CN" altLang="en-US"/>
              <a:t>独热编码：通常将每个词元表示为更具表现力的特征向量</a:t>
            </a:r>
            <a:endParaRPr lang="zh-CN" altLang="en-US"/>
          </a:p>
          <a:p>
            <a:r>
              <a:rPr lang="zh-CN" altLang="en-US"/>
              <a:t>（批量大小，时间步数）</a:t>
            </a:r>
            <a:endParaRPr lang="zh-CN" altLang="en-US"/>
          </a:p>
          <a:p>
            <a:r>
              <a:rPr lang="zh-CN" altLang="en-US"/>
              <a:t>（时间步数，批量大小，词表大小）</a:t>
            </a:r>
            <a:endParaRPr lang="zh-CN" altLang="en-US"/>
          </a:p>
        </p:txBody>
      </p:sp>
      <p:sp>
        <p:nvSpPr>
          <p:cNvPr id="4" name="文本框 3"/>
          <p:cNvSpPr txBox="1"/>
          <p:nvPr/>
        </p:nvSpPr>
        <p:spPr>
          <a:xfrm>
            <a:off x="7051040" y="2700020"/>
            <a:ext cx="1605280" cy="521970"/>
          </a:xfrm>
          <a:prstGeom prst="rect">
            <a:avLst/>
          </a:prstGeom>
          <a:noFill/>
        </p:spPr>
        <p:txBody>
          <a:bodyPr wrap="none" rtlCol="0">
            <a:spAutoFit/>
          </a:bodyPr>
          <a:p>
            <a:pPr algn="l"/>
            <a:r>
              <a:rPr lang="zh-CN" altLang="en-US" sz="2800">
                <a:latin typeface="Heiti SC Light" panose="02000000000000000000" charset="-122"/>
                <a:ea typeface="Heiti SC Light" panose="02000000000000000000" charset="-122"/>
                <a:cs typeface="Heiti SC Light" panose="02000000000000000000" charset="-122"/>
              </a:rPr>
              <a:t>数字索引</a:t>
            </a:r>
            <a:endParaRPr lang="zh-CN" altLang="en-US" sz="2800">
              <a:latin typeface="Heiti SC Light" panose="02000000000000000000" charset="-122"/>
              <a:ea typeface="Heiti SC Light" panose="02000000000000000000" charset="-122"/>
              <a:cs typeface="Heiti SC Light" panose="02000000000000000000" charset="-122"/>
            </a:endParaRPr>
          </a:p>
        </p:txBody>
      </p:sp>
      <p:sp>
        <p:nvSpPr>
          <p:cNvPr id="5" name="文本框 4"/>
          <p:cNvSpPr txBox="1"/>
          <p:nvPr/>
        </p:nvSpPr>
        <p:spPr>
          <a:xfrm>
            <a:off x="7051040" y="3830320"/>
            <a:ext cx="1605280" cy="521970"/>
          </a:xfrm>
          <a:prstGeom prst="rect">
            <a:avLst/>
          </a:prstGeom>
          <a:noFill/>
        </p:spPr>
        <p:txBody>
          <a:bodyPr wrap="none" rtlCol="0">
            <a:spAutoFit/>
          </a:bodyPr>
          <a:p>
            <a:pPr algn="l"/>
            <a:r>
              <a:rPr lang="zh-CN" altLang="en-US" sz="2800">
                <a:latin typeface="Heiti SC Light" panose="02000000000000000000" charset="-122"/>
                <a:ea typeface="Heiti SC Light" panose="02000000000000000000" charset="-122"/>
                <a:cs typeface="Heiti SC Light" panose="02000000000000000000" charset="-122"/>
              </a:rPr>
              <a:t>特征向量</a:t>
            </a:r>
            <a:endParaRPr lang="zh-CN" altLang="en-US" sz="2800">
              <a:latin typeface="Heiti SC Light" panose="02000000000000000000" charset="-122"/>
              <a:ea typeface="Heiti SC Light" panose="02000000000000000000" charset="-122"/>
              <a:cs typeface="Heiti SC Light" panose="02000000000000000000" charset="-122"/>
            </a:endParaRPr>
          </a:p>
        </p:txBody>
      </p:sp>
      <p:cxnSp>
        <p:nvCxnSpPr>
          <p:cNvPr id="6" name="直接箭头连接符 5"/>
          <p:cNvCxnSpPr>
            <a:stCxn id="4" idx="2"/>
          </p:cNvCxnSpPr>
          <p:nvPr/>
        </p:nvCxnSpPr>
        <p:spPr>
          <a:xfrm>
            <a:off x="7853680" y="3221990"/>
            <a:ext cx="0" cy="456565"/>
          </a:xfrm>
          <a:prstGeom prst="straightConnector1">
            <a:avLst/>
          </a:prstGeom>
          <a:ln w="50800">
            <a:solidFill>
              <a:srgbClr val="202020"/>
            </a:solidFill>
            <a:tailEnd type="arrow"/>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647700" y="3830320"/>
            <a:ext cx="5323205" cy="1383665"/>
          </a:xfrm>
          <a:prstGeom prst="rect">
            <a:avLst/>
          </a:prstGeom>
          <a:noFill/>
        </p:spPr>
        <p:txBody>
          <a:bodyPr wrap="square" rtlCol="0">
            <a:spAutoFit/>
          </a:bodyPr>
          <a:p>
            <a:pPr algn="ctr"/>
            <a:r>
              <a:rPr lang="zh-CN" altLang="en-US" sz="2800">
                <a:latin typeface="Heiti SC Light" panose="02000000000000000000" charset="-122"/>
                <a:ea typeface="Heiti SC Light" panose="02000000000000000000" charset="-122"/>
                <a:cs typeface="Heiti SC Light" panose="02000000000000000000" charset="-122"/>
              </a:rPr>
              <a:t>这将使我们能够更方便地通过最外层的维度， 一步一步地更新小批量数据的隐状态</a:t>
            </a:r>
            <a:endParaRPr lang="zh-CN" altLang="en-US" sz="2800">
              <a:latin typeface="Heiti SC Light" panose="02000000000000000000" charset="-122"/>
              <a:ea typeface="Heiti SC Light" panose="02000000000000000000" charset="-122"/>
              <a:cs typeface="Heiti SC Light" panose="02000000000000000000" charset="-122"/>
            </a:endParaRPr>
          </a:p>
        </p:txBody>
      </p:sp>
      <p:cxnSp>
        <p:nvCxnSpPr>
          <p:cNvPr id="8" name="直接箭头连接符 7"/>
          <p:cNvCxnSpPr/>
          <p:nvPr/>
        </p:nvCxnSpPr>
        <p:spPr>
          <a:xfrm flipH="1" flipV="1">
            <a:off x="2342515" y="3329305"/>
            <a:ext cx="256540" cy="372745"/>
          </a:xfrm>
          <a:prstGeom prst="straightConnector1">
            <a:avLst/>
          </a:prstGeom>
          <a:ln w="50800">
            <a:solidFill>
              <a:srgbClr val="20202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循环神经网络模型</a:t>
            </a:r>
            <a:endParaRPr lang="zh-CN" altLang="en-US"/>
          </a:p>
        </p:txBody>
      </p:sp>
      <p:sp>
        <p:nvSpPr>
          <p:cNvPr id="3" name="内容占位符 2"/>
          <p:cNvSpPr>
            <a:spLocks noGrp="1"/>
          </p:cNvSpPr>
          <p:nvPr>
            <p:ph idx="1"/>
          </p:nvPr>
        </p:nvSpPr>
        <p:spPr/>
        <p:txBody>
          <a:bodyPr/>
          <a:p>
            <a:r>
              <a:rPr lang="zh-CN" altLang="en-US"/>
              <a:t>`init_rnn_state`函数</a:t>
            </a:r>
            <a:endParaRPr lang="zh-CN" altLang="en-US"/>
          </a:p>
          <a:p>
            <a:endParaRPr lang="zh-CN" altLang="en-US"/>
          </a:p>
          <a:p>
            <a:endParaRPr lang="zh-CN" altLang="en-US"/>
          </a:p>
          <a:p>
            <a:endParaRPr lang="zh-CN" altLang="en-US"/>
          </a:p>
          <a:p>
            <a:endParaRPr lang="zh-CN" altLang="en-US"/>
          </a:p>
          <a:p>
            <a:endParaRPr lang="zh-CN" altLang="en-US"/>
          </a:p>
          <a:p>
            <a:r>
              <a:rPr lang="zh-CN" altLang="en-US"/>
              <a:t>为什么使用元组：在后面的章节中我们将会遇到隐状态包含多个变量的情况， 而使用元组可以更容易地处理些</a:t>
            </a:r>
            <a:endParaRPr lang="zh-CN" altLang="en-US"/>
          </a:p>
          <a:p>
            <a:endParaRPr lang="zh-CN" altLang="en-US"/>
          </a:p>
          <a:p>
            <a:endParaRPr lang="zh-CN" altLang="en-US"/>
          </a:p>
        </p:txBody>
      </p:sp>
      <p:sp>
        <p:nvSpPr>
          <p:cNvPr id="4" name="文本框 3"/>
          <p:cNvSpPr txBox="1"/>
          <p:nvPr/>
        </p:nvSpPr>
        <p:spPr>
          <a:xfrm>
            <a:off x="919480" y="2921000"/>
            <a:ext cx="10353040" cy="1383665"/>
          </a:xfrm>
          <a:prstGeom prst="rect">
            <a:avLst/>
          </a:prstGeom>
          <a:noFill/>
        </p:spPr>
        <p:txBody>
          <a:bodyPr wrap="none" rtlCol="0">
            <a:spAutoFit/>
          </a:bodyPr>
          <a:p>
            <a:pPr algn="l"/>
            <a:r>
              <a:rPr lang="zh-CN" altLang="en-US" sz="2800">
                <a:latin typeface="Consolas" panose="020B0609020204030204" charset="0"/>
                <a:cs typeface="Consolas" panose="020B0609020204030204" charset="0"/>
                <a:sym typeface="+mn-ea"/>
              </a:rPr>
              <a:t>def init_rnn_state(batch_size, num_hiddens, device):</a:t>
            </a:r>
            <a:endParaRPr lang="zh-CN" altLang="en-US" sz="2800">
              <a:latin typeface="Consolas" panose="020B0609020204030204" charset="0"/>
              <a:cs typeface="Consolas" panose="020B0609020204030204" charset="0"/>
            </a:endParaRPr>
          </a:p>
          <a:p>
            <a:pPr algn="l"/>
            <a:r>
              <a:rPr lang="zh-CN" altLang="en-US" sz="2800">
                <a:latin typeface="Consolas" panose="020B0609020204030204" charset="0"/>
                <a:cs typeface="Consolas" panose="020B0609020204030204" charset="0"/>
                <a:sym typeface="+mn-ea"/>
              </a:rPr>
              <a:t>    return (torch.zeros((batch_size, num_hiddens), </a:t>
            </a:r>
            <a:endParaRPr lang="zh-CN" altLang="en-US" sz="2800">
              <a:latin typeface="Consolas" panose="020B0609020204030204" charset="0"/>
              <a:cs typeface="Consolas" panose="020B0609020204030204" charset="0"/>
            </a:endParaRPr>
          </a:p>
          <a:p>
            <a:pPr algn="l"/>
            <a:r>
              <a:rPr lang="zh-CN" altLang="en-US" sz="2800">
                <a:latin typeface="Consolas" panose="020B0609020204030204" charset="0"/>
                <a:cs typeface="Consolas" panose="020B0609020204030204" charset="0"/>
                <a:sym typeface="+mn-ea"/>
              </a:rPr>
              <a:t>            device=device), )</a:t>
            </a:r>
            <a:endParaRPr lang="zh-CN" altLang="en-US" sz="2800">
              <a:latin typeface="Consolas" panose="020B0609020204030204" charset="0"/>
              <a:ea typeface="Heiti SC Light" panose="02000000000000000000" charset="-122"/>
              <a:cs typeface="Consolas" panose="020B0609020204030204"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循环神经网络模型</a:t>
            </a:r>
            <a:endParaRPr lang="zh-CN" altLang="en-US"/>
          </a:p>
        </p:txBody>
      </p:sp>
      <p:sp>
        <p:nvSpPr>
          <p:cNvPr id="3" name="内容占位符 2"/>
          <p:cNvSpPr>
            <a:spLocks noGrp="1"/>
          </p:cNvSpPr>
          <p:nvPr>
            <p:ph idx="1"/>
          </p:nvPr>
        </p:nvSpPr>
        <p:spPr/>
        <p:txBody>
          <a:bodyPr/>
          <a:p>
            <a:endParaRPr lang="zh-CN" altLang="en-US"/>
          </a:p>
        </p:txBody>
      </p:sp>
      <p:sp>
        <p:nvSpPr>
          <p:cNvPr id="4" name="文本框 3"/>
          <p:cNvSpPr txBox="1"/>
          <p:nvPr/>
        </p:nvSpPr>
        <p:spPr>
          <a:xfrm>
            <a:off x="1120140" y="2232025"/>
            <a:ext cx="9570720" cy="3538220"/>
          </a:xfrm>
          <a:prstGeom prst="rect">
            <a:avLst/>
          </a:prstGeom>
          <a:noFill/>
        </p:spPr>
        <p:txBody>
          <a:bodyPr wrap="none" rtlCol="0">
            <a:spAutoFit/>
          </a:bodyPr>
          <a:p>
            <a:pPr algn="l"/>
            <a:r>
              <a:rPr lang="zh-CN" altLang="en-US" sz="2800">
                <a:latin typeface="Consolas" panose="020B0609020204030204" charset="0"/>
                <a:ea typeface="Heiti SC Light" panose="02000000000000000000" charset="-122"/>
                <a:cs typeface="Consolas" panose="020B0609020204030204" charset="0"/>
              </a:rPr>
              <a:t># `inputs` shape: </a:t>
            </a:r>
            <a:endParaRPr lang="zh-CN" altLang="en-US" sz="2800">
              <a:latin typeface="Consolas" panose="020B0609020204030204" charset="0"/>
              <a:ea typeface="Heiti SC Light" panose="02000000000000000000" charset="-122"/>
              <a:cs typeface="Consolas" panose="020B0609020204030204" charset="0"/>
            </a:endParaRPr>
          </a:p>
          <a:p>
            <a:pPr algn="l"/>
            <a:r>
              <a:rPr lang="zh-CN" altLang="en-US" sz="2800">
                <a:latin typeface="Consolas" panose="020B0609020204030204" charset="0"/>
                <a:ea typeface="Heiti SC Light" panose="02000000000000000000" charset="-122"/>
                <a:cs typeface="Consolas" panose="020B0609020204030204" charset="0"/>
              </a:rPr>
              <a:t># (`num_steps`, `batch_size`, `vocab_size`)</a:t>
            </a:r>
            <a:endParaRPr lang="zh-CN" altLang="en-US" sz="2800">
              <a:latin typeface="Consolas" panose="020B0609020204030204" charset="0"/>
              <a:ea typeface="Heiti SC Light" panose="02000000000000000000" charset="-122"/>
              <a:cs typeface="Consolas" panose="020B0609020204030204" charset="0"/>
            </a:endParaRPr>
          </a:p>
          <a:p>
            <a:pPr algn="l"/>
            <a:r>
              <a:rPr lang="zh-CN" altLang="en-US" sz="2800">
                <a:latin typeface="Consolas" panose="020B0609020204030204" charset="0"/>
                <a:ea typeface="Heiti SC Light" panose="02000000000000000000" charset="-122"/>
                <a:cs typeface="Consolas" panose="020B0609020204030204" charset="0"/>
              </a:rPr>
              <a:t># Shape of `X`: (`batch_size`, `vocab_size`)</a:t>
            </a:r>
            <a:endParaRPr lang="zh-CN" altLang="en-US" sz="2800">
              <a:latin typeface="Consolas" panose="020B0609020204030204" charset="0"/>
              <a:ea typeface="Heiti SC Light" panose="02000000000000000000" charset="-122"/>
              <a:cs typeface="Consolas" panose="020B0609020204030204" charset="0"/>
            </a:endParaRPr>
          </a:p>
          <a:p>
            <a:pPr algn="l"/>
            <a:r>
              <a:rPr lang="zh-CN" altLang="en-US" sz="2800">
                <a:latin typeface="Consolas" panose="020B0609020204030204" charset="0"/>
                <a:ea typeface="Heiti SC Light" panose="02000000000000000000" charset="-122"/>
                <a:cs typeface="Consolas" panose="020B0609020204030204" charset="0"/>
              </a:rPr>
              <a:t>for X in inputs:</a:t>
            </a:r>
            <a:endParaRPr lang="zh-CN" altLang="en-US" sz="2800">
              <a:latin typeface="Consolas" panose="020B0609020204030204" charset="0"/>
              <a:ea typeface="Heiti SC Light" panose="02000000000000000000" charset="-122"/>
              <a:cs typeface="Consolas" panose="020B0609020204030204" charset="0"/>
            </a:endParaRPr>
          </a:p>
          <a:p>
            <a:pPr algn="l"/>
            <a:r>
              <a:rPr lang="zh-CN" altLang="en-US" sz="2800">
                <a:latin typeface="Consolas" panose="020B0609020204030204" charset="0"/>
                <a:ea typeface="Heiti SC Light" panose="02000000000000000000" charset="-122"/>
                <a:cs typeface="Consolas" panose="020B0609020204030204" charset="0"/>
              </a:rPr>
              <a:t>    H = torch.tanh(torch.mm(X, W_xh) + torch.mm(</a:t>
            </a:r>
            <a:endParaRPr lang="zh-CN" altLang="en-US" sz="2800">
              <a:latin typeface="Consolas" panose="020B0609020204030204" charset="0"/>
              <a:ea typeface="Heiti SC Light" panose="02000000000000000000" charset="-122"/>
              <a:cs typeface="Consolas" panose="020B0609020204030204" charset="0"/>
            </a:endParaRPr>
          </a:p>
          <a:p>
            <a:pPr algn="l"/>
            <a:r>
              <a:rPr lang="zh-CN" altLang="en-US" sz="2800">
                <a:latin typeface="Consolas" panose="020B0609020204030204" charset="0"/>
                <a:ea typeface="Heiti SC Light" panose="02000000000000000000" charset="-122"/>
                <a:cs typeface="Consolas" panose="020B0609020204030204" charset="0"/>
              </a:rPr>
              <a:t>                    H, W_hh) + b_h)</a:t>
            </a:r>
            <a:endParaRPr lang="zh-CN" altLang="en-US" sz="2800">
              <a:latin typeface="Consolas" panose="020B0609020204030204" charset="0"/>
              <a:ea typeface="Heiti SC Light" panose="02000000000000000000" charset="-122"/>
              <a:cs typeface="Consolas" panose="020B0609020204030204" charset="0"/>
            </a:endParaRPr>
          </a:p>
          <a:p>
            <a:pPr algn="l"/>
            <a:r>
              <a:rPr lang="zh-CN" altLang="en-US" sz="2800">
                <a:latin typeface="Consolas" panose="020B0609020204030204" charset="0"/>
                <a:ea typeface="Heiti SC Light" panose="02000000000000000000" charset="-122"/>
                <a:cs typeface="Consolas" panose="020B0609020204030204" charset="0"/>
              </a:rPr>
              <a:t>    Y = torch.mm(H, W_hq) + b_q</a:t>
            </a:r>
            <a:endParaRPr lang="zh-CN" altLang="en-US" sz="2800">
              <a:latin typeface="Consolas" panose="020B0609020204030204" charset="0"/>
              <a:ea typeface="Heiti SC Light" panose="02000000000000000000" charset="-122"/>
              <a:cs typeface="Consolas" panose="020B0609020204030204" charset="0"/>
            </a:endParaRPr>
          </a:p>
          <a:p>
            <a:pPr algn="l"/>
            <a:r>
              <a:rPr lang="zh-CN" altLang="en-US" sz="2800">
                <a:latin typeface="Consolas" panose="020B0609020204030204" charset="0"/>
                <a:ea typeface="Heiti SC Light" panose="02000000000000000000" charset="-122"/>
                <a:cs typeface="Consolas" panose="020B0609020204030204" charset="0"/>
              </a:rPr>
              <a:t>    outputs.append(Y)</a:t>
            </a:r>
            <a:endParaRPr lang="zh-CN" altLang="en-US" sz="2800">
              <a:latin typeface="Consolas" panose="020B0609020204030204" charset="0"/>
              <a:ea typeface="Heiti SC Light" panose="02000000000000000000" charset="-122"/>
              <a:cs typeface="Consolas" panose="020B060902020403020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自回归模型（Autoregressive Models）</a:t>
            </a:r>
            <a:endParaRPr lang="en-US" altLang="zh-CN"/>
          </a:p>
        </p:txBody>
      </p:sp>
      <p:sp>
        <p:nvSpPr>
          <p:cNvPr id="3" name="内容占位符 2"/>
          <p:cNvSpPr>
            <a:spLocks noGrp="1"/>
          </p:cNvSpPr>
          <p:nvPr>
            <p:ph idx="1"/>
          </p:nvPr>
        </p:nvSpPr>
        <p:spPr/>
        <p:txBody>
          <a:bodyPr/>
          <a:p>
            <a:r>
              <a:rPr lang="zh-CN" altLang="en-US"/>
              <a:t>问题：输入$x_{t-1}, \ldots, x_1$本身因$t$而异</a:t>
            </a:r>
            <a:endParaRPr lang="zh-CN" altLang="en-US"/>
          </a:p>
          <a:p>
            <a:r>
              <a:rPr lang="zh-CN" altLang="en-US"/>
              <a:t>两种策略：</a:t>
            </a:r>
            <a:endParaRPr lang="zh-CN" altLang="en-US"/>
          </a:p>
          <a:p>
            <a:pPr marL="914400" lvl="1" indent="-457200">
              <a:buAutoNum type="arabicPeriod"/>
            </a:pPr>
            <a:r>
              <a:rPr lang="zh-CN" altLang="en-US"/>
              <a:t>自回归模型（autoregressive models）：使用观测序列$x_{t-1}, \ldots, x_{t-\tau}$</a:t>
            </a:r>
            <a:endParaRPr lang="zh-CN" altLang="en-US"/>
          </a:p>
          <a:p>
            <a:pPr marL="914400" lvl="1" indent="-457200">
              <a:buAutoNum type="arabicPeriod"/>
            </a:pPr>
            <a:r>
              <a:rPr lang="zh-CN" altLang="en-US"/>
              <a:t>隐变量自回归模型（latent autoregressive models）：</a:t>
            </a:r>
            <a:endParaRPr lang="zh-CN" altLang="en-US"/>
          </a:p>
          <a:p>
            <a:pPr lvl="2"/>
            <a:r>
              <a:rPr lang="zh-CN" altLang="en-US"/>
              <a:t>保留一些对过去观测的总结$h_t$</a:t>
            </a:r>
            <a:endParaRPr lang="zh-CN" altLang="en-US"/>
          </a:p>
          <a:p>
            <a:pPr lvl="2"/>
            <a:r>
              <a:rPr lang="zh-CN" altLang="en-US"/>
              <a:t>$\hat{x}_t = P(x_t \mid h_{t})$</a:t>
            </a:r>
            <a:endParaRPr lang="zh-CN" altLang="en-US"/>
          </a:p>
          <a:p>
            <a:pPr lvl="2"/>
            <a:r>
              <a:rPr lang="zh-CN" altLang="en-US"/>
              <a:t>$h_t = g(h_{t-1}, x_{t-1})$</a:t>
            </a:r>
            <a:endParaRPr lang="zh-CN" altLang="en-US"/>
          </a:p>
          <a:p>
            <a:pPr lvl="2"/>
            <a:r>
              <a:rPr lang="zh-CN" altLang="en-US"/>
              <a:t>$h_t$从未被观测到</a:t>
            </a:r>
            <a:endParaRPr lang="zh-CN" altLang="en-US"/>
          </a:p>
        </p:txBody>
      </p:sp>
      <p:pic>
        <p:nvPicPr>
          <p:cNvPr id="4" name="334E55B0-647D-440b-865C-3EC943EB4CBC-2" descr="wpsoffice"/>
          <p:cNvPicPr>
            <a:picLocks noChangeAspect="1"/>
          </p:cNvPicPr>
          <p:nvPr/>
        </p:nvPicPr>
        <p:blipFill>
          <a:blip r:embed="rId1"/>
          <a:stretch>
            <a:fillRect/>
          </a:stretch>
        </p:blipFill>
        <p:spPr>
          <a:xfrm>
            <a:off x="4083050" y="1331595"/>
            <a:ext cx="1995488" cy="252413"/>
          </a:xfrm>
          <a:prstGeom prst="rect">
            <a:avLst/>
          </a:prstGeom>
        </p:spPr>
      </p:pic>
      <p:cxnSp>
        <p:nvCxnSpPr>
          <p:cNvPr id="5" name="直接箭头连接符 4"/>
          <p:cNvCxnSpPr/>
          <p:nvPr/>
        </p:nvCxnSpPr>
        <p:spPr>
          <a:xfrm flipV="1">
            <a:off x="3700780" y="1594485"/>
            <a:ext cx="186690" cy="169545"/>
          </a:xfrm>
          <a:prstGeom prst="straightConnector1">
            <a:avLst/>
          </a:prstGeom>
          <a:ln w="50800">
            <a:solidFill>
              <a:srgbClr val="202020"/>
            </a:solidFill>
            <a:tailEnd type="arrow"/>
          </a:ln>
        </p:spPr>
        <p:style>
          <a:lnRef idx="1">
            <a:schemeClr val="accent1"/>
          </a:lnRef>
          <a:fillRef idx="0">
            <a:schemeClr val="accent1"/>
          </a:fillRef>
          <a:effectRef idx="0">
            <a:schemeClr val="accent1"/>
          </a:effectRef>
          <a:fontRef idx="minor">
            <a:schemeClr val="tx1"/>
          </a:fontRef>
        </p:style>
      </p:cxnSp>
      <p:pic>
        <p:nvPicPr>
          <p:cNvPr id="6" name="334E55B0-647D-440b-865C-3EC943EB4CBC-3" descr="wpsoffice"/>
          <p:cNvPicPr>
            <a:picLocks noChangeAspect="1"/>
          </p:cNvPicPr>
          <p:nvPr/>
        </p:nvPicPr>
        <p:blipFill>
          <a:blip r:embed="rId2"/>
          <a:stretch>
            <a:fillRect/>
          </a:stretch>
        </p:blipFill>
        <p:spPr>
          <a:xfrm>
            <a:off x="8985885" y="2106295"/>
            <a:ext cx="2390775" cy="252413"/>
          </a:xfrm>
          <a:prstGeom prst="rect">
            <a:avLst/>
          </a:prstGeom>
        </p:spPr>
      </p:pic>
      <p:cxnSp>
        <p:nvCxnSpPr>
          <p:cNvPr id="7" name="直接箭头连接符 6"/>
          <p:cNvCxnSpPr/>
          <p:nvPr/>
        </p:nvCxnSpPr>
        <p:spPr>
          <a:xfrm flipV="1">
            <a:off x="10323195" y="2477135"/>
            <a:ext cx="271780" cy="220980"/>
          </a:xfrm>
          <a:prstGeom prst="straightConnector1">
            <a:avLst/>
          </a:prstGeom>
          <a:ln w="50800">
            <a:solidFill>
              <a:srgbClr val="202020"/>
            </a:solidFill>
            <a:tailEnd type="arrow"/>
          </a:ln>
        </p:spPr>
        <p:style>
          <a:lnRef idx="1">
            <a:schemeClr val="accent1"/>
          </a:lnRef>
          <a:fillRef idx="0">
            <a:schemeClr val="accent1"/>
          </a:fillRef>
          <a:effectRef idx="0">
            <a:schemeClr val="accent1"/>
          </a:effectRef>
          <a:fontRef idx="minor">
            <a:schemeClr val="tx1"/>
          </a:fontRef>
        </p:style>
      </p:cxnSp>
      <p:pic>
        <p:nvPicPr>
          <p:cNvPr id="8" name="334E55B0-647D-440b-865C-3EC943EB4CBC-4" descr="wpsoffice"/>
          <p:cNvPicPr>
            <a:picLocks noChangeAspect="1"/>
          </p:cNvPicPr>
          <p:nvPr/>
        </p:nvPicPr>
        <p:blipFill>
          <a:blip r:embed="rId3"/>
          <a:stretch>
            <a:fillRect/>
          </a:stretch>
        </p:blipFill>
        <p:spPr>
          <a:xfrm>
            <a:off x="6078855" y="3984625"/>
            <a:ext cx="2524125" cy="395288"/>
          </a:xfrm>
          <a:prstGeom prst="rect">
            <a:avLst/>
          </a:prstGeom>
        </p:spPr>
      </p:pic>
      <p:cxnSp>
        <p:nvCxnSpPr>
          <p:cNvPr id="9" name="直接箭头连接符 8"/>
          <p:cNvCxnSpPr/>
          <p:nvPr/>
        </p:nvCxnSpPr>
        <p:spPr>
          <a:xfrm flipV="1">
            <a:off x="5687695" y="4260215"/>
            <a:ext cx="254635" cy="186690"/>
          </a:xfrm>
          <a:prstGeom prst="straightConnector1">
            <a:avLst/>
          </a:prstGeom>
          <a:ln w="50800">
            <a:solidFill>
              <a:srgbClr val="202020"/>
            </a:solidFill>
            <a:tailEnd type="arrow"/>
          </a:ln>
        </p:spPr>
        <p:style>
          <a:lnRef idx="1">
            <a:schemeClr val="accent1"/>
          </a:lnRef>
          <a:fillRef idx="0">
            <a:schemeClr val="accent1"/>
          </a:fillRef>
          <a:effectRef idx="0">
            <a:schemeClr val="accent1"/>
          </a:effectRef>
          <a:fontRef idx="minor">
            <a:schemeClr val="tx1"/>
          </a:fontRef>
        </p:style>
      </p:cxnSp>
      <p:pic>
        <p:nvPicPr>
          <p:cNvPr id="10" name="334E55B0-647D-440b-865C-3EC943EB4CBC-5" descr="wpsoffice"/>
          <p:cNvPicPr>
            <a:picLocks noChangeAspect="1"/>
          </p:cNvPicPr>
          <p:nvPr/>
        </p:nvPicPr>
        <p:blipFill>
          <a:blip r:embed="rId4"/>
          <a:stretch>
            <a:fillRect/>
          </a:stretch>
        </p:blipFill>
        <p:spPr>
          <a:xfrm>
            <a:off x="5189855" y="4986020"/>
            <a:ext cx="3062288" cy="395288"/>
          </a:xfrm>
          <a:prstGeom prst="rect">
            <a:avLst/>
          </a:prstGeom>
        </p:spPr>
      </p:pic>
      <p:cxnSp>
        <p:nvCxnSpPr>
          <p:cNvPr id="11" name="直接箭头连接符 10"/>
          <p:cNvCxnSpPr/>
          <p:nvPr/>
        </p:nvCxnSpPr>
        <p:spPr>
          <a:xfrm>
            <a:off x="4804410" y="4922520"/>
            <a:ext cx="255270" cy="203835"/>
          </a:xfrm>
          <a:prstGeom prst="straightConnector1">
            <a:avLst/>
          </a:prstGeom>
          <a:ln w="50800">
            <a:solidFill>
              <a:srgbClr val="202020"/>
            </a:solidFill>
            <a:tailEnd type="arrow"/>
          </a:ln>
        </p:spPr>
        <p:style>
          <a:lnRef idx="1">
            <a:schemeClr val="accent1"/>
          </a:lnRef>
          <a:fillRef idx="0">
            <a:schemeClr val="accent1"/>
          </a:fillRef>
          <a:effectRef idx="0">
            <a:schemeClr val="accent1"/>
          </a:effectRef>
          <a:fontRef idx="minor">
            <a:schemeClr val="tx1"/>
          </a:fontRef>
        </p:style>
      </p:cxnSp>
      <p:pic>
        <p:nvPicPr>
          <p:cNvPr id="12" name="334E55B0-647D-440b-865C-3EC943EB4CBC-13" descr="wpsoffice"/>
          <p:cNvPicPr>
            <a:picLocks noChangeAspect="1"/>
          </p:cNvPicPr>
          <p:nvPr/>
        </p:nvPicPr>
        <p:blipFill>
          <a:blip r:embed="rId5"/>
          <a:stretch>
            <a:fillRect/>
          </a:stretch>
        </p:blipFill>
        <p:spPr>
          <a:xfrm>
            <a:off x="5189855" y="3195955"/>
            <a:ext cx="319088" cy="342900"/>
          </a:xfrm>
          <a:prstGeom prst="rect">
            <a:avLst/>
          </a:prstGeom>
        </p:spPr>
      </p:pic>
      <p:cxnSp>
        <p:nvCxnSpPr>
          <p:cNvPr id="13" name="直接箭头连接符 12"/>
          <p:cNvCxnSpPr>
            <a:endCxn id="12" idx="2"/>
          </p:cNvCxnSpPr>
          <p:nvPr/>
        </p:nvCxnSpPr>
        <p:spPr>
          <a:xfrm flipV="1">
            <a:off x="5280025" y="3538855"/>
            <a:ext cx="69850" cy="398780"/>
          </a:xfrm>
          <a:prstGeom prst="straightConnector1">
            <a:avLst/>
          </a:prstGeom>
          <a:ln w="50800">
            <a:solidFill>
              <a:srgbClr val="202020"/>
            </a:solidFill>
            <a:tailEnd type="arrow"/>
          </a:ln>
        </p:spPr>
        <p:style>
          <a:lnRef idx="1">
            <a:schemeClr val="accent1"/>
          </a:lnRef>
          <a:fillRef idx="0">
            <a:schemeClr val="accent1"/>
          </a:fillRef>
          <a:effectRef idx="0">
            <a:schemeClr val="accent1"/>
          </a:effectRef>
          <a:fontRef idx="minor">
            <a:schemeClr val="tx1"/>
          </a:fontRef>
        </p:style>
      </p:cxnSp>
      <p:pic>
        <p:nvPicPr>
          <p:cNvPr id="14" name="334E55B0-647D-440b-865C-3EC943EB4CBC-14" descr="wpsoffice"/>
          <p:cNvPicPr>
            <a:picLocks noChangeAspect="1"/>
          </p:cNvPicPr>
          <p:nvPr/>
        </p:nvPicPr>
        <p:blipFill>
          <a:blip r:embed="rId5"/>
          <a:stretch>
            <a:fillRect/>
          </a:stretch>
        </p:blipFill>
        <p:spPr>
          <a:xfrm>
            <a:off x="2583180" y="5547360"/>
            <a:ext cx="319088" cy="342900"/>
          </a:xfrm>
          <a:prstGeom prst="rect">
            <a:avLst/>
          </a:prstGeom>
        </p:spPr>
      </p:pic>
      <p:cxnSp>
        <p:nvCxnSpPr>
          <p:cNvPr id="15" name="直接箭头连接符 14"/>
          <p:cNvCxnSpPr/>
          <p:nvPr/>
        </p:nvCxnSpPr>
        <p:spPr>
          <a:xfrm>
            <a:off x="2240915" y="5313045"/>
            <a:ext cx="220345" cy="237490"/>
          </a:xfrm>
          <a:prstGeom prst="straightConnector1">
            <a:avLst/>
          </a:prstGeom>
          <a:ln w="50800">
            <a:solidFill>
              <a:srgbClr val="202020"/>
            </a:solidFill>
            <a:tailEnd type="arrow"/>
          </a:ln>
        </p:spPr>
        <p:style>
          <a:lnRef idx="1">
            <a:schemeClr val="accent1"/>
          </a:lnRef>
          <a:fillRef idx="0">
            <a:schemeClr val="accent1"/>
          </a:fillRef>
          <a:effectRef idx="0">
            <a:schemeClr val="accent1"/>
          </a:effectRef>
          <a:fontRef idx="minor">
            <a:schemeClr val="tx1"/>
          </a:fontRef>
        </p:style>
      </p:cxnSp>
      <p:pic>
        <p:nvPicPr>
          <p:cNvPr id="17" name="图片 16" descr="sequence-model"/>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31225" y="4789805"/>
            <a:ext cx="3300413" cy="185737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梯度裁剪</a:t>
            </a:r>
            <a:endParaRPr lang="zh-CN" altLang="en-US"/>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p>
                <a:r>
                  <a:rPr lang="zh-CN" altLang="en-US"/>
                  <a:t>对于长度为</a:t>
                </a:r>
                <a14:m>
                  <m:oMath xmlns:m="http://schemas.openxmlformats.org/officeDocument/2006/math">
                    <m:r>
                      <a:rPr lang="en-US" altLang="zh-CN" i="1">
                        <a:latin typeface="DejaVu Math TeX Gyre" panose="02000503000000000000" charset="0"/>
                        <a:cs typeface="DejaVu Math TeX Gyre" panose="02000503000000000000" charset="0"/>
                      </a:rPr>
                      <m:t>𝑇</m:t>
                    </m:r>
                  </m:oMath>
                </a14:m>
                <a:r>
                  <a:rPr lang="zh-CN" altLang="en-US"/>
                  <a:t>的序列，在迭代中计算这</a:t>
                </a:r>
                <a14:m>
                  <m:oMath xmlns:m="http://schemas.openxmlformats.org/officeDocument/2006/math">
                    <m:r>
                      <a:rPr lang="en-US" altLang="zh-CN" i="1">
                        <a:latin typeface="DejaVu Math TeX Gyre" panose="02000503000000000000" charset="0"/>
                        <a:cs typeface="DejaVu Math TeX Gyre" panose="02000503000000000000" charset="0"/>
                      </a:rPr>
                      <m:t>𝑇</m:t>
                    </m:r>
                  </m:oMath>
                </a14:m>
                <a:r>
                  <a:rPr lang="zh-CN" altLang="en-US"/>
                  <a:t>个时间步上的梯度，将会在反向传播过程中产生长度为</a:t>
                </a:r>
                <a14:m>
                  <m:oMath xmlns:m="http://schemas.openxmlformats.org/officeDocument/2006/math">
                    <m:r>
                      <a:rPr lang="en-US" altLang="zh-CN" i="1">
                        <a:latin typeface="DejaVu Math TeX Gyre" panose="02000503000000000000" charset="0"/>
                        <a:cs typeface="DejaVu Math TeX Gyre" panose="02000503000000000000" charset="0"/>
                      </a:rPr>
                      <m:t>𝑂</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𝑇</m:t>
                    </m:r>
                    <m:r>
                      <a:rPr lang="en-US" altLang="zh-CN" i="1">
                        <a:latin typeface="DejaVu Math TeX Gyre" panose="02000503000000000000" charset="0"/>
                        <a:cs typeface="DejaVu Math TeX Gyre" panose="02000503000000000000" charset="0"/>
                      </a:rPr>
                      <m:t>)</m:t>
                    </m:r>
                  </m:oMath>
                </a14:m>
                <a:r>
                  <a:rPr lang="zh-CN" altLang="en-US"/>
                  <a:t>的矩阵乘法链</a:t>
                </a:r>
                <a:endParaRPr lang="zh-CN" altLang="en-US"/>
              </a:p>
              <a:p>
                <a:r>
                  <a:rPr lang="zh-CN" altLang="en-US"/>
                  <a:t>当</a:t>
                </a:r>
                <a14:m>
                  <m:oMath xmlns:m="http://schemas.openxmlformats.org/officeDocument/2006/math">
                    <m:r>
                      <a:rPr lang="en-US" altLang="zh-CN" i="1">
                        <a:latin typeface="DejaVu Math TeX Gyre" panose="02000503000000000000" charset="0"/>
                        <a:cs typeface="DejaVu Math TeX Gyre" panose="02000503000000000000" charset="0"/>
                      </a:rPr>
                      <m:t>𝑇</m:t>
                    </m:r>
                  </m:oMath>
                </a14:m>
                <a:r>
                  <a:rPr lang="zh-CN" altLang="en-US"/>
                  <a:t>较大时，它可能导致数值不稳定，例如可能导致梯度爆炸或梯度消失</a:t>
                </a:r>
                <a:endParaRPr lang="zh-CN" altLang="en-US"/>
              </a:p>
              <a:p>
                <a:r>
                  <a:rPr lang="zh-CN" altLang="en-US" i="1"/>
                  <a:t>利普希茨连续的</a:t>
                </a:r>
                <a:r>
                  <a:rPr lang="zh-CN" altLang="en-US"/>
                  <a:t>（Lipschitz continuous）</a:t>
                </a:r>
                <a:endParaRPr lang="zh-CN" altLang="en-US"/>
              </a:p>
              <a:p>
                <a:endParaRPr lang="zh-CN" altLang="en-US"/>
              </a:p>
              <a:p>
                <a:endParaRPr lang="zh-CN" altLang="en-US"/>
              </a:p>
              <a:p>
                <a:r>
                  <a:rPr lang="zh-CN" altLang="en-US"/>
                  <a:t>通过$\eta \mathbf{g}$更新参数向量</a:t>
                </a:r>
                <a:endParaRPr lang="zh-CN" altLang="en-US"/>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b="7"/>
                </a:stretch>
              </a:blipFill>
            </p:spPr>
            <p:txBody>
              <a:bodyPr/>
              <a:lstStyle/>
              <a:p>
                <a:r>
                  <a:rPr lang="zh-CN" altLang="en-US">
                    <a:noFill/>
                  </a:rPr>
                  <a:t> </a:t>
                </a:r>
              </a:p>
            </p:txBody>
          </p:sp>
        </mc:Fallback>
      </mc:AlternateContent>
      <p:pic>
        <p:nvPicPr>
          <p:cNvPr id="4" name="334E55B0-647D-440b-865C-3EC943EB4CBC-52" descr="wpsoffice"/>
          <p:cNvPicPr>
            <a:picLocks noChangeAspect="1"/>
          </p:cNvPicPr>
          <p:nvPr/>
        </p:nvPicPr>
        <p:blipFill>
          <a:blip r:embed="rId2"/>
          <a:stretch>
            <a:fillRect/>
          </a:stretch>
        </p:blipFill>
        <p:spPr>
          <a:xfrm>
            <a:off x="3924300" y="4307205"/>
            <a:ext cx="4343400" cy="395288"/>
          </a:xfrm>
          <a:prstGeom prst="rect">
            <a:avLst/>
          </a:prstGeom>
        </p:spPr>
      </p:pic>
      <p:pic>
        <p:nvPicPr>
          <p:cNvPr id="5" name="334E55B0-647D-440b-865C-3EC943EB4CBC-53" descr="wpsoffice"/>
          <p:cNvPicPr>
            <a:picLocks noChangeAspect="1"/>
          </p:cNvPicPr>
          <p:nvPr/>
        </p:nvPicPr>
        <p:blipFill>
          <a:blip r:embed="rId3"/>
          <a:stretch>
            <a:fillRect/>
          </a:stretch>
        </p:blipFill>
        <p:spPr>
          <a:xfrm>
            <a:off x="3724275" y="5902960"/>
            <a:ext cx="4743450" cy="395288"/>
          </a:xfrm>
          <a:prstGeom prst="rect">
            <a:avLst/>
          </a:prstGeom>
        </p:spPr>
      </p:pic>
      <p:pic>
        <p:nvPicPr>
          <p:cNvPr id="6" name="334E55B0-647D-440b-865C-3EC943EB4CBC-54" descr="wpsoffice"/>
          <p:cNvPicPr>
            <a:picLocks noChangeAspect="1"/>
          </p:cNvPicPr>
          <p:nvPr/>
        </p:nvPicPr>
        <p:blipFill>
          <a:blip r:embed="rId4"/>
          <a:stretch>
            <a:fillRect/>
          </a:stretch>
        </p:blipFill>
        <p:spPr>
          <a:xfrm>
            <a:off x="1901825" y="4371975"/>
            <a:ext cx="423863" cy="266700"/>
          </a:xfrm>
          <a:prstGeom prst="rect">
            <a:avLst/>
          </a:prstGeom>
        </p:spPr>
      </p:pic>
      <p:cxnSp>
        <p:nvCxnSpPr>
          <p:cNvPr id="7" name="直接箭头连接符 6"/>
          <p:cNvCxnSpPr/>
          <p:nvPr/>
        </p:nvCxnSpPr>
        <p:spPr>
          <a:xfrm>
            <a:off x="2257425" y="4795520"/>
            <a:ext cx="170180" cy="271780"/>
          </a:xfrm>
          <a:prstGeom prst="straightConnector1">
            <a:avLst/>
          </a:prstGeom>
          <a:ln w="50800">
            <a:solidFill>
              <a:srgbClr val="20202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梯度裁剪</a:t>
            </a:r>
            <a:endParaRPr lang="zh-CN" altLang="en-US"/>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p>
                <a:r>
                  <a:rPr lang="zh-CN" altLang="en-US"/>
                  <a:t>将梯度$\mathbf{g}$投影回给定半径（例如</a:t>
                </a:r>
                <a14:m>
                  <m:oMath xmlns:m="http://schemas.openxmlformats.org/officeDocument/2006/math">
                    <m:r>
                      <a:rPr lang="en-US" altLang="zh-CN" i="1">
                        <a:latin typeface="DejaVu Math TeX Gyre" panose="02000503000000000000" charset="0"/>
                        <a:cs typeface="DejaVu Math TeX Gyre" panose="02000503000000000000" charset="0"/>
                      </a:rPr>
                      <m:t>𝜃</m:t>
                    </m:r>
                  </m:oMath>
                </a14:m>
                <a:r>
                  <a:rPr lang="zh-CN" altLang="en-US"/>
                  <a:t>）的球</a:t>
                </a:r>
                <a:endParaRPr lang="zh-CN" altLang="en-US"/>
              </a:p>
              <a:p>
                <a:endParaRPr lang="zh-CN" altLang="en-US"/>
              </a:p>
              <a:p>
                <a:endParaRPr lang="zh-CN" altLang="en-US"/>
              </a:p>
              <a:p>
                <a:endParaRPr lang="zh-CN" altLang="en-US"/>
              </a:p>
              <a:p>
                <a:r>
                  <a:rPr lang="zh-CN" altLang="en-US"/>
                  <a:t>梯度范数永远不会超过</a:t>
                </a:r>
                <a14:m>
                  <m:oMath xmlns:m="http://schemas.openxmlformats.org/officeDocument/2006/math">
                    <m:r>
                      <a:rPr lang="en-US" altLang="zh-CN" i="1">
                        <a:latin typeface="DejaVu Math TeX Gyre" panose="02000503000000000000" charset="0"/>
                        <a:cs typeface="DejaVu Math TeX Gyre" panose="02000503000000000000" charset="0"/>
                      </a:rPr>
                      <m:t>𝜃</m:t>
                    </m:r>
                  </m:oMath>
                </a14:m>
                <a:endParaRPr lang="en-US" altLang="zh-CN" i="1">
                  <a:latin typeface="DejaVu Math TeX Gyre" panose="02000503000000000000" charset="0"/>
                  <a:cs typeface="DejaVu Math TeX Gyre" panose="02000503000000000000" charset="0"/>
                </a:endParaRPr>
              </a:p>
              <a:p>
                <a:r>
                  <a:rPr lang="zh-CN" altLang="en-US"/>
                  <a:t>the updated gradient is entirely aligned with the original direction of $\mathbf{g}$</a:t>
                </a:r>
                <a:endParaRPr lang="zh-CN" altLang="en-US"/>
              </a:p>
              <a:p>
                <a:r>
                  <a:rPr lang="zh-CN" altLang="en-US"/>
                  <a:t>Gradient clipping provides a quick fix to the gradient exploding</a:t>
                </a:r>
                <a:endParaRPr lang="zh-CN" altLang="en-US"/>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b="7"/>
                </a:stretch>
              </a:blipFill>
            </p:spPr>
            <p:txBody>
              <a:bodyPr/>
              <a:lstStyle/>
              <a:p>
                <a:r>
                  <a:rPr lang="zh-CN" altLang="en-US">
                    <a:noFill/>
                  </a:rPr>
                  <a:t> </a:t>
                </a:r>
              </a:p>
            </p:txBody>
          </p:sp>
        </mc:Fallback>
      </mc:AlternateContent>
      <p:pic>
        <p:nvPicPr>
          <p:cNvPr id="4" name="334E55B0-647D-440b-865C-3EC943EB4CBC-55" descr="wpsoffice"/>
          <p:cNvPicPr>
            <a:picLocks noChangeAspect="1"/>
          </p:cNvPicPr>
          <p:nvPr/>
        </p:nvPicPr>
        <p:blipFill>
          <a:blip r:embed="rId2"/>
          <a:stretch>
            <a:fillRect/>
          </a:stretch>
        </p:blipFill>
        <p:spPr>
          <a:xfrm>
            <a:off x="4329430" y="2667635"/>
            <a:ext cx="3533775" cy="947738"/>
          </a:xfrm>
          <a:prstGeom prst="rect">
            <a:avLst/>
          </a:prstGeom>
        </p:spPr>
      </p:pic>
      <p:pic>
        <p:nvPicPr>
          <p:cNvPr id="5" name="334E55B0-647D-440b-865C-3EC943EB4CBC-56" descr="wpsoffice"/>
          <p:cNvPicPr>
            <a:picLocks noChangeAspect="1"/>
          </p:cNvPicPr>
          <p:nvPr/>
        </p:nvPicPr>
        <p:blipFill>
          <a:blip r:embed="rId3"/>
          <a:stretch>
            <a:fillRect/>
          </a:stretch>
        </p:blipFill>
        <p:spPr>
          <a:xfrm>
            <a:off x="3316605" y="998220"/>
            <a:ext cx="214313" cy="261938"/>
          </a:xfrm>
          <a:prstGeom prst="rect">
            <a:avLst/>
          </a:prstGeom>
        </p:spPr>
      </p:pic>
      <p:cxnSp>
        <p:nvCxnSpPr>
          <p:cNvPr id="6" name="直接箭头连接符 5"/>
          <p:cNvCxnSpPr/>
          <p:nvPr/>
        </p:nvCxnSpPr>
        <p:spPr>
          <a:xfrm>
            <a:off x="3531235" y="1433195"/>
            <a:ext cx="118745" cy="322580"/>
          </a:xfrm>
          <a:prstGeom prst="straightConnector1">
            <a:avLst/>
          </a:prstGeom>
          <a:ln w="50800">
            <a:solidFill>
              <a:srgbClr val="202020"/>
            </a:solidFill>
            <a:tailEnd type="arrow"/>
          </a:ln>
        </p:spPr>
        <p:style>
          <a:lnRef idx="1">
            <a:schemeClr val="accent1"/>
          </a:lnRef>
          <a:fillRef idx="0">
            <a:schemeClr val="accent1"/>
          </a:fillRef>
          <a:effectRef idx="0">
            <a:schemeClr val="accent1"/>
          </a:effectRef>
          <a:fontRef idx="minor">
            <a:schemeClr val="tx1"/>
          </a:fontRef>
        </p:style>
      </p:cxnSp>
      <p:pic>
        <p:nvPicPr>
          <p:cNvPr id="7" name="334E55B0-647D-440b-865C-3EC943EB4CBC-57" descr="wpsoffice"/>
          <p:cNvPicPr>
            <a:picLocks noChangeAspect="1"/>
          </p:cNvPicPr>
          <p:nvPr/>
        </p:nvPicPr>
        <p:blipFill>
          <a:blip r:embed="rId3"/>
          <a:stretch>
            <a:fillRect/>
          </a:stretch>
        </p:blipFill>
        <p:spPr>
          <a:xfrm>
            <a:off x="6038215" y="5011420"/>
            <a:ext cx="214313" cy="261938"/>
          </a:xfrm>
          <a:prstGeom prst="rect">
            <a:avLst/>
          </a:prstGeom>
        </p:spPr>
      </p:pic>
      <p:cxnSp>
        <p:nvCxnSpPr>
          <p:cNvPr id="8" name="直接箭头连接符 7"/>
          <p:cNvCxnSpPr/>
          <p:nvPr/>
        </p:nvCxnSpPr>
        <p:spPr>
          <a:xfrm flipH="1" flipV="1">
            <a:off x="5448935" y="5003800"/>
            <a:ext cx="501650" cy="132080"/>
          </a:xfrm>
          <a:prstGeom prst="straightConnector1">
            <a:avLst/>
          </a:prstGeom>
          <a:ln w="50800">
            <a:solidFill>
              <a:srgbClr val="20202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梯度裁剪</a:t>
            </a:r>
            <a:endParaRPr lang="zh-CN" altLang="en-US"/>
          </a:p>
        </p:txBody>
      </p:sp>
      <p:sp>
        <p:nvSpPr>
          <p:cNvPr id="3" name="内容占位符 2"/>
          <p:cNvSpPr>
            <a:spLocks noGrp="1"/>
          </p:cNvSpPr>
          <p:nvPr>
            <p:ph idx="1"/>
          </p:nvPr>
        </p:nvSpPr>
        <p:spPr/>
        <p:txBody>
          <a:bodyPr/>
          <a:p>
            <a:endParaRPr lang="zh-CN" altLang="en-US"/>
          </a:p>
        </p:txBody>
      </p:sp>
      <p:sp>
        <p:nvSpPr>
          <p:cNvPr id="4" name="文本框 3"/>
          <p:cNvSpPr txBox="1"/>
          <p:nvPr/>
        </p:nvSpPr>
        <p:spPr>
          <a:xfrm>
            <a:off x="1115060" y="2879090"/>
            <a:ext cx="9961880" cy="2245360"/>
          </a:xfrm>
          <a:prstGeom prst="rect">
            <a:avLst/>
          </a:prstGeom>
          <a:noFill/>
        </p:spPr>
        <p:txBody>
          <a:bodyPr wrap="none" rtlCol="0">
            <a:spAutoFit/>
          </a:bodyPr>
          <a:p>
            <a:pPr algn="l"/>
            <a:r>
              <a:rPr lang="zh-CN" altLang="en-US" sz="2800">
                <a:latin typeface="Consolas" panose="020B0609020204030204" charset="0"/>
                <a:ea typeface="Heiti SC Light" panose="02000000000000000000" charset="-122"/>
                <a:cs typeface="Consolas" panose="020B0609020204030204" charset="0"/>
              </a:rPr>
              <a:t>norm = torch.sqrt(</a:t>
            </a:r>
            <a:endParaRPr lang="zh-CN" altLang="en-US" sz="2800">
              <a:latin typeface="Consolas" panose="020B0609020204030204" charset="0"/>
              <a:ea typeface="Heiti SC Light" panose="02000000000000000000" charset="-122"/>
              <a:cs typeface="Consolas" panose="020B0609020204030204" charset="0"/>
            </a:endParaRPr>
          </a:p>
          <a:p>
            <a:pPr algn="l"/>
            <a:r>
              <a:rPr lang="zh-CN" altLang="en-US" sz="2800">
                <a:latin typeface="Consolas" panose="020B0609020204030204" charset="0"/>
                <a:ea typeface="Heiti SC Light" panose="02000000000000000000" charset="-122"/>
                <a:cs typeface="Consolas" panose="020B0609020204030204" charset="0"/>
              </a:rPr>
              <a:t>    sum(torch.sum((p.grad ** 2)) for p in params))</a:t>
            </a:r>
            <a:endParaRPr lang="zh-CN" altLang="en-US" sz="2800">
              <a:latin typeface="Consolas" panose="020B0609020204030204" charset="0"/>
              <a:ea typeface="Heiti SC Light" panose="02000000000000000000" charset="-122"/>
              <a:cs typeface="Consolas" panose="020B0609020204030204" charset="0"/>
            </a:endParaRPr>
          </a:p>
          <a:p>
            <a:pPr algn="l"/>
            <a:r>
              <a:rPr lang="zh-CN" altLang="en-US" sz="2800">
                <a:latin typeface="Consolas" panose="020B0609020204030204" charset="0"/>
                <a:ea typeface="Heiti SC Light" panose="02000000000000000000" charset="-122"/>
                <a:cs typeface="Consolas" panose="020B0609020204030204" charset="0"/>
              </a:rPr>
              <a:t>if norm &gt; theta:</a:t>
            </a:r>
            <a:endParaRPr lang="zh-CN" altLang="en-US" sz="2800">
              <a:latin typeface="Consolas" panose="020B0609020204030204" charset="0"/>
              <a:ea typeface="Heiti SC Light" panose="02000000000000000000" charset="-122"/>
              <a:cs typeface="Consolas" panose="020B0609020204030204" charset="0"/>
            </a:endParaRPr>
          </a:p>
          <a:p>
            <a:pPr algn="l"/>
            <a:r>
              <a:rPr lang="zh-CN" altLang="en-US" sz="2800">
                <a:latin typeface="Consolas" panose="020B0609020204030204" charset="0"/>
                <a:ea typeface="Heiti SC Light" panose="02000000000000000000" charset="-122"/>
                <a:cs typeface="Consolas" panose="020B0609020204030204" charset="0"/>
              </a:rPr>
              <a:t>    for param in params:</a:t>
            </a:r>
            <a:endParaRPr lang="zh-CN" altLang="en-US" sz="2800">
              <a:latin typeface="Consolas" panose="020B0609020204030204" charset="0"/>
              <a:ea typeface="Heiti SC Light" panose="02000000000000000000" charset="-122"/>
              <a:cs typeface="Consolas" panose="020B0609020204030204" charset="0"/>
            </a:endParaRPr>
          </a:p>
          <a:p>
            <a:pPr algn="l"/>
            <a:r>
              <a:rPr lang="zh-CN" altLang="en-US" sz="2800">
                <a:latin typeface="Consolas" panose="020B0609020204030204" charset="0"/>
                <a:ea typeface="Heiti SC Light" panose="02000000000000000000" charset="-122"/>
                <a:cs typeface="Consolas" panose="020B0609020204030204" charset="0"/>
              </a:rPr>
              <a:t>        param.grad[:] *= theta / norm</a:t>
            </a:r>
            <a:endParaRPr lang="zh-CN" altLang="en-US" sz="2800">
              <a:latin typeface="Consolas" panose="020B0609020204030204" charset="0"/>
              <a:ea typeface="Heiti SC Light" panose="02000000000000000000" charset="-122"/>
              <a:cs typeface="Consolas" panose="020B0609020204030204"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门控循环单元（GRU</a:t>
            </a:r>
            <a:r>
              <a:rPr lang="en-US" altLang="zh-CN"/>
              <a:t> - gated recurrent unit</a:t>
            </a:r>
            <a:r>
              <a:rPr lang="zh-CN" altLang="en-US"/>
              <a:t>）</a:t>
            </a:r>
            <a:endParaRPr lang="zh-CN" altLang="en-US"/>
          </a:p>
        </p:txBody>
      </p:sp>
      <p:sp>
        <p:nvSpPr>
          <p:cNvPr id="3" name="内容占位符 2"/>
          <p:cNvSpPr>
            <a:spLocks noGrp="1"/>
          </p:cNvSpPr>
          <p:nvPr>
            <p:ph idx="1"/>
          </p:nvPr>
        </p:nvSpPr>
        <p:spPr/>
        <p:txBody>
          <a:bodyPr>
            <a:normAutofit lnSpcReduction="10000"/>
          </a:bodyPr>
          <a:p>
            <a:r>
              <a:rPr lang="zh-CN" altLang="en-US"/>
              <a:t>在对网页内容进行情感分析时，可能有一些辅助HTML代码与网页传达的情绪无关</a:t>
            </a:r>
            <a:endParaRPr lang="zh-CN" altLang="en-US"/>
          </a:p>
          <a:p>
            <a:pPr marL="0" indent="0">
              <a:buNone/>
            </a:pPr>
            <a:r>
              <a:rPr lang="zh-CN" altLang="en-US"/>
              <a:t>（</a:t>
            </a:r>
            <a:r>
              <a:rPr lang="zh-CN" altLang="en-US" i="1"/>
              <a:t>skipping</a:t>
            </a:r>
            <a:r>
              <a:rPr lang="zh-CN" altLang="en-US"/>
              <a:t> such tokens in the latent state representation）</a:t>
            </a:r>
            <a:endParaRPr lang="zh-CN" altLang="en-US"/>
          </a:p>
          <a:p>
            <a:r>
              <a:rPr lang="zh-CN" altLang="en-US"/>
              <a:t>序列的各个部分之间存在逻辑中断（logical break）</a:t>
            </a:r>
            <a:endParaRPr lang="zh-CN" altLang="en-US"/>
          </a:p>
          <a:p>
            <a:pPr marL="0" indent="0">
              <a:buNone/>
            </a:pPr>
            <a:r>
              <a:rPr lang="zh-CN" altLang="en-US"/>
              <a:t>（</a:t>
            </a:r>
            <a:r>
              <a:rPr lang="zh-CN" altLang="en-US" i="1"/>
              <a:t>resetting</a:t>
            </a:r>
            <a:r>
              <a:rPr lang="zh-CN" altLang="en-US"/>
              <a:t> our internal state representation）</a:t>
            </a:r>
            <a:endParaRPr lang="zh-CN" altLang="en-US"/>
          </a:p>
          <a:p>
            <a:r>
              <a:rPr lang="zh-CN" altLang="en-US"/>
              <a:t>极端情况：第一个观测值包含一个校验和，目标是在序列的末尾辨别校验和是否正确</a:t>
            </a:r>
            <a:endParaRPr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门控隐状态</a:t>
            </a:r>
            <a:endParaRPr lang="zh-CN" altLang="en-US"/>
          </a:p>
        </p:txBody>
      </p:sp>
      <p:sp>
        <p:nvSpPr>
          <p:cNvPr id="3" name="内容占位符 2"/>
          <p:cNvSpPr>
            <a:spLocks noGrp="1"/>
          </p:cNvSpPr>
          <p:nvPr>
            <p:ph idx="1"/>
          </p:nvPr>
        </p:nvSpPr>
        <p:spPr/>
        <p:txBody>
          <a:bodyPr/>
          <a:p>
            <a:r>
              <a:rPr lang="zh-CN" altLang="en-US"/>
              <a:t>门控循环单元与普通的循环神经网络之间的关键区别在于： 前者支持隐状态的门控</a:t>
            </a:r>
            <a:endParaRPr lang="zh-CN" altLang="en-US"/>
          </a:p>
          <a:p>
            <a:r>
              <a:rPr lang="zh-CN" altLang="en-US"/>
              <a:t>这意味着模型有专门的机制来确定应该何时更新隐状态， 以及应该何时重置隐状态</a:t>
            </a:r>
            <a:endParaRPr lang="zh-CN" altLang="en-US"/>
          </a:p>
          <a:p>
            <a:pPr marL="971550" lvl="1" indent="-514350">
              <a:buAutoNum type="arabicPeriod"/>
            </a:pPr>
            <a:r>
              <a:rPr lang="zh-CN" altLang="en-US"/>
              <a:t> 例如，如果第一个词元非常重要， 模型将学会在第一次观测之后不更新隐状态</a:t>
            </a:r>
            <a:endParaRPr lang="zh-CN" altLang="en-US"/>
          </a:p>
          <a:p>
            <a:pPr marL="971550" lvl="1" indent="-514350">
              <a:buAutoNum type="arabicPeriod"/>
            </a:pPr>
            <a:r>
              <a:rPr lang="zh-CN" altLang="en-US"/>
              <a:t>同样，模型也可以学会跳过不相关的临时观测</a:t>
            </a:r>
            <a:endParaRPr lang="zh-CN" altLang="en-US"/>
          </a:p>
          <a:p>
            <a:pPr marL="971550" lvl="1" indent="-514350">
              <a:buAutoNum type="arabicPeriod"/>
            </a:pPr>
            <a:r>
              <a:rPr lang="zh-CN" altLang="en-US"/>
              <a:t>最后，模型还将学会在需要的时候重置隐状态</a:t>
            </a:r>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重置门和更新门</a:t>
            </a:r>
            <a:endParaRPr lang="zh-CN" altLang="en-US"/>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p>
                <a:r>
                  <a:rPr lang="zh-CN" altLang="en-US"/>
                  <a:t>a </a:t>
                </a:r>
                <a:r>
                  <a:rPr lang="zh-CN" altLang="en-US" b="1">
                    <a:solidFill>
                      <a:srgbClr val="C00000"/>
                    </a:solidFill>
                    <a:latin typeface="Heiti SC Medium" panose="02000000000000000000" charset="-122"/>
                    <a:ea typeface="Heiti SC Medium" panose="02000000000000000000" charset="-122"/>
                  </a:rPr>
                  <a:t>reset gate</a:t>
                </a:r>
                <a:r>
                  <a:rPr lang="zh-CN" altLang="en-US"/>
                  <a:t> would allow us to control how much of the previous state we might still want to remember</a:t>
                </a:r>
                <a:endParaRPr lang="zh-CN" altLang="en-US"/>
              </a:p>
              <a:p>
                <a:r>
                  <a:rPr lang="zh-CN" altLang="en-US"/>
                  <a:t>an </a:t>
                </a:r>
                <a:r>
                  <a:rPr lang="zh-CN" altLang="en-US" b="1">
                    <a:solidFill>
                      <a:srgbClr val="C00000"/>
                    </a:solidFill>
                    <a:latin typeface="Heiti SC Medium" panose="02000000000000000000" charset="-122"/>
                    <a:ea typeface="Heiti SC Medium" panose="02000000000000000000" charset="-122"/>
                  </a:rPr>
                  <a:t>update gate</a:t>
                </a:r>
                <a:r>
                  <a:rPr lang="zh-CN" altLang="en-US"/>
                  <a:t> would allow us to control how much of the new state is just a copy of the old state</a:t>
                </a:r>
                <a:r>
                  <a:rPr lang="en-US" altLang="zh-CN"/>
                  <a:t> </a:t>
                </a:r>
                <a:r>
                  <a:rPr lang="zh-CN" altLang="en-US"/>
                  <a:t>vectors with entries in </a:t>
                </a:r>
                <a14:m>
                  <m:oMath xmlns:m="http://schemas.openxmlformats.org/officeDocument/2006/math">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0</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1</m:t>
                    </m:r>
                    <m:r>
                      <a:rPr lang="en-US" altLang="zh-CN" i="1">
                        <a:latin typeface="DejaVu Math TeX Gyre" panose="02000503000000000000" charset="0"/>
                        <a:cs typeface="DejaVu Math TeX Gyre" panose="02000503000000000000" charset="0"/>
                      </a:rPr>
                      <m:t>)</m:t>
                    </m:r>
                  </m:oMath>
                </a14:m>
                <a:endParaRPr lang="zh-CN" altLang="en-US"/>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b="7"/>
                </a:stretch>
              </a:blipFill>
            </p:spPr>
            <p:txBody>
              <a:bodyPr/>
              <a:lstStyle/>
              <a:p>
                <a:r>
                  <a:rPr lang="zh-CN" altLang="en-US">
                    <a:noFill/>
                  </a:rPr>
                  <a:t> </a:t>
                </a:r>
              </a:p>
            </p:txBody>
          </p:sp>
        </mc:Fallback>
      </mc:AlternateContent>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重置门和更新门</a:t>
            </a:r>
            <a:endParaRPr lang="zh-CN" altLang="en-US"/>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p>
                <a:r>
                  <a:rPr lang="en-US" altLang="zh-CN"/>
                  <a:t>使用sigmoid函数：区间</a:t>
                </a:r>
                <a14:m>
                  <m:oMath xmlns:m="http://schemas.openxmlformats.org/officeDocument/2006/math">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0</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1</m:t>
                    </m:r>
                    <m:r>
                      <a:rPr lang="en-US" altLang="zh-CN" i="1">
                        <a:latin typeface="DejaVu Math TeX Gyre" panose="02000503000000000000" charset="0"/>
                        <a:cs typeface="DejaVu Math TeX Gyre" panose="02000503000000000000" charset="0"/>
                      </a:rPr>
                      <m:t>)</m:t>
                    </m:r>
                  </m:oMath>
                </a14:m>
                <a:endParaRPr lang="en-US" altLang="zh-CN"/>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b="7"/>
                </a:stretch>
              </a:blipFill>
            </p:spPr>
            <p:txBody>
              <a:bodyPr/>
              <a:lstStyle/>
              <a:p>
                <a:r>
                  <a:rPr lang="zh-CN" altLang="en-US">
                    <a:noFill/>
                  </a:rPr>
                  <a:t> </a:t>
                </a:r>
              </a:p>
            </p:txBody>
          </p:sp>
        </mc:Fallback>
      </mc:AlternateContent>
      <p:pic>
        <p:nvPicPr>
          <p:cNvPr id="5" name="图片 4" descr="gru-1"/>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148070" y="1492885"/>
            <a:ext cx="5014913" cy="3871913"/>
          </a:xfrm>
          <a:prstGeom prst="rect">
            <a:avLst/>
          </a:prstGeom>
        </p:spPr>
      </p:pic>
      <p:pic>
        <p:nvPicPr>
          <p:cNvPr id="6" name="334E55B0-647D-440b-865C-3EC943EB4CBC-58" descr="/private/var/folders/ps/swk8gj2x4sb8ss2k90ytdvb40000gn/T/com.kingsoft.wpsoffice.mac/wpsoffice.IDHjgMwpsoffice"/>
          <p:cNvPicPr>
            <a:picLocks noChangeAspect="1"/>
          </p:cNvPicPr>
          <p:nvPr/>
        </p:nvPicPr>
        <p:blipFill>
          <a:blip r:embed="rId4"/>
          <a:stretch>
            <a:fillRect/>
          </a:stretch>
        </p:blipFill>
        <p:spPr>
          <a:xfrm>
            <a:off x="707231" y="2693035"/>
            <a:ext cx="5934075" cy="9906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候选隐状态</a:t>
            </a:r>
            <a:r>
              <a:rPr lang="en-US" altLang="zh-CN"/>
              <a:t> - candidate hidden state</a:t>
            </a:r>
            <a:endParaRPr lang="en-US" altLang="zh-CN"/>
          </a:p>
        </p:txBody>
      </p:sp>
      <p:sp>
        <p:nvSpPr>
          <p:cNvPr id="3" name="内容占位符 2"/>
          <p:cNvSpPr>
            <a:spLocks noGrp="1"/>
          </p:cNvSpPr>
          <p:nvPr>
            <p:ph idx="1"/>
          </p:nvPr>
        </p:nvSpPr>
        <p:spPr/>
        <p:txBody>
          <a:bodyPr/>
          <a:p>
            <a:r>
              <a:rPr lang="zh-CN" altLang="en-US">
                <a:cs typeface="Heiti SC Light" panose="02000000000000000000" charset="-122"/>
                <a:sym typeface="+mn-ea"/>
              </a:rPr>
              <a:t>$\mathbf{R}_t$和$\mathbf{H}_{t-1}$的元素相乘可以减少以往状态的影响</a:t>
            </a:r>
            <a:endParaRPr lang="zh-CN" altLang="en-US">
              <a:cs typeface="Heiti SC Light" panose="02000000000000000000" charset="-122"/>
              <a:sym typeface="+mn-ea"/>
            </a:endParaRPr>
          </a:p>
          <a:p>
            <a:pPr marL="514350" indent="-514350" algn="l">
              <a:buAutoNum type="arabicPeriod"/>
            </a:pPr>
            <a:r>
              <a:rPr lang="zh-CN" altLang="en-US">
                <a:cs typeface="Heiti SC Light" panose="02000000000000000000" charset="-122"/>
                <a:sym typeface="+mn-ea"/>
              </a:rPr>
              <a:t>接近</a:t>
            </a:r>
            <a:r>
              <a:rPr lang="en-US" altLang="zh-CN">
                <a:cs typeface="Heiti SC Light" panose="02000000000000000000" charset="-122"/>
                <a:sym typeface="+mn-ea"/>
              </a:rPr>
              <a:t>1</a:t>
            </a:r>
            <a:r>
              <a:rPr lang="zh-CN" altLang="en-US">
                <a:cs typeface="Heiti SC Light" panose="02000000000000000000" charset="-122"/>
                <a:sym typeface="+mn-ea"/>
              </a:rPr>
              <a:t>：普通的循环神经网络</a:t>
            </a:r>
            <a:endParaRPr lang="zh-CN" altLang="en-US">
              <a:latin typeface="Heiti SC Light" panose="02000000000000000000" charset="-122"/>
              <a:ea typeface="Heiti SC Light" panose="02000000000000000000" charset="-122"/>
              <a:cs typeface="Heiti SC Light" panose="02000000000000000000" charset="-122"/>
            </a:endParaRPr>
          </a:p>
          <a:p>
            <a:pPr marL="514350" indent="-514350" algn="l">
              <a:buAutoNum type="arabicPeriod"/>
            </a:pPr>
            <a:r>
              <a:rPr lang="zh-CN" altLang="en-US">
                <a:cs typeface="Heiti SC Light" panose="02000000000000000000" charset="-122"/>
                <a:sym typeface="+mn-ea"/>
              </a:rPr>
              <a:t>接近</a:t>
            </a:r>
            <a:r>
              <a:rPr lang="en-US" altLang="zh-CN">
                <a:cs typeface="Heiti SC Light" panose="02000000000000000000" charset="-122"/>
                <a:sym typeface="+mn-ea"/>
              </a:rPr>
              <a:t>0</a:t>
            </a:r>
            <a:r>
              <a:rPr lang="zh-CN" altLang="en-US">
                <a:cs typeface="Heiti SC Light" panose="02000000000000000000" charset="-122"/>
                <a:sym typeface="+mn-ea"/>
              </a:rPr>
              <a:t>：多层感知机</a:t>
            </a:r>
            <a:endParaRPr lang="zh-CN" altLang="en-US">
              <a:latin typeface="Heiti SC Light" panose="02000000000000000000" charset="-122"/>
              <a:ea typeface="Heiti SC Light" panose="02000000000000000000" charset="-122"/>
              <a:cs typeface="Heiti SC Light" panose="02000000000000000000" charset="-122"/>
            </a:endParaRPr>
          </a:p>
          <a:p>
            <a:endParaRPr lang="zh-CN" altLang="en-US">
              <a:latin typeface="Heiti SC Light" panose="02000000000000000000" charset="-122"/>
              <a:ea typeface="Heiti SC Light" panose="02000000000000000000" charset="-122"/>
              <a:cs typeface="Heiti SC Light" panose="02000000000000000000" charset="-122"/>
            </a:endParaRPr>
          </a:p>
          <a:p>
            <a:endParaRPr lang="zh-CN" altLang="en-US"/>
          </a:p>
        </p:txBody>
      </p:sp>
      <p:pic>
        <p:nvPicPr>
          <p:cNvPr id="4" name="图片 3" descr="gru-2"/>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943475" y="2892425"/>
            <a:ext cx="7015163" cy="3800475"/>
          </a:xfrm>
          <a:prstGeom prst="rect">
            <a:avLst/>
          </a:prstGeom>
        </p:spPr>
      </p:pic>
      <p:pic>
        <p:nvPicPr>
          <p:cNvPr id="5" name="334E55B0-647D-440b-865C-3EC943EB4CBC-59" descr="/private/var/folders/ps/swk8gj2x4sb8ss2k90ytdvb40000gn/T/com.kingsoft.wpsoffice.mac/wpsoffice.WtjnKXwpsoffice"/>
          <p:cNvPicPr>
            <a:picLocks noChangeAspect="1"/>
          </p:cNvPicPr>
          <p:nvPr/>
        </p:nvPicPr>
        <p:blipFill>
          <a:blip r:embed="rId3"/>
          <a:stretch>
            <a:fillRect/>
          </a:stretch>
        </p:blipFill>
        <p:spPr>
          <a:xfrm>
            <a:off x="4026535" y="1296511"/>
            <a:ext cx="7932734" cy="461963"/>
          </a:xfrm>
          <a:prstGeom prst="rect">
            <a:avLst/>
          </a:prstGeom>
        </p:spPr>
      </p:pic>
      <p:pic>
        <p:nvPicPr>
          <p:cNvPr id="13" name="334E55B0-647D-440b-865C-3EC943EB4CBC-63" descr="wpsoffice"/>
          <p:cNvPicPr>
            <a:picLocks noChangeAspect="1"/>
          </p:cNvPicPr>
          <p:nvPr/>
        </p:nvPicPr>
        <p:blipFill>
          <a:blip r:embed="rId4"/>
          <a:stretch>
            <a:fillRect/>
          </a:stretch>
        </p:blipFill>
        <p:spPr>
          <a:xfrm>
            <a:off x="1667510" y="1358265"/>
            <a:ext cx="438150" cy="338138"/>
          </a:xfrm>
          <a:prstGeom prst="rect">
            <a:avLst/>
          </a:prstGeom>
        </p:spPr>
      </p:pic>
      <p:cxnSp>
        <p:nvCxnSpPr>
          <p:cNvPr id="14" name="直接箭头连接符 13"/>
          <p:cNvCxnSpPr/>
          <p:nvPr/>
        </p:nvCxnSpPr>
        <p:spPr>
          <a:xfrm>
            <a:off x="2206625" y="1483995"/>
            <a:ext cx="373380" cy="254635"/>
          </a:xfrm>
          <a:prstGeom prst="straightConnector1">
            <a:avLst/>
          </a:prstGeom>
          <a:ln w="50800">
            <a:solidFill>
              <a:srgbClr val="202020"/>
            </a:solidFill>
            <a:tailEnd type="arrow"/>
          </a:ln>
        </p:spPr>
        <p:style>
          <a:lnRef idx="1">
            <a:schemeClr val="accent1"/>
          </a:lnRef>
          <a:fillRef idx="0">
            <a:schemeClr val="accent1"/>
          </a:fillRef>
          <a:effectRef idx="0">
            <a:schemeClr val="accent1"/>
          </a:effectRef>
          <a:fontRef idx="minor">
            <a:schemeClr val="tx1"/>
          </a:fontRef>
        </p:style>
      </p:cxnSp>
      <p:pic>
        <p:nvPicPr>
          <p:cNvPr id="15" name="334E55B0-647D-440b-865C-3EC943EB4CBC-64" descr="wpsoffice"/>
          <p:cNvPicPr>
            <a:picLocks noChangeAspect="1"/>
          </p:cNvPicPr>
          <p:nvPr/>
        </p:nvPicPr>
        <p:blipFill>
          <a:blip r:embed="rId5"/>
          <a:stretch>
            <a:fillRect/>
          </a:stretch>
        </p:blipFill>
        <p:spPr>
          <a:xfrm>
            <a:off x="7324725" y="2418080"/>
            <a:ext cx="842963" cy="338138"/>
          </a:xfrm>
          <a:prstGeom prst="rect">
            <a:avLst/>
          </a:prstGeom>
        </p:spPr>
      </p:pic>
      <p:cxnSp>
        <p:nvCxnSpPr>
          <p:cNvPr id="16" name="直接箭头连接符 15"/>
          <p:cNvCxnSpPr/>
          <p:nvPr/>
        </p:nvCxnSpPr>
        <p:spPr>
          <a:xfrm flipH="1" flipV="1">
            <a:off x="6587490" y="2332990"/>
            <a:ext cx="509905" cy="220345"/>
          </a:xfrm>
          <a:prstGeom prst="straightConnector1">
            <a:avLst/>
          </a:prstGeom>
          <a:ln w="50800">
            <a:solidFill>
              <a:srgbClr val="20202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gru-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703195" y="2740660"/>
            <a:ext cx="7086600" cy="3800475"/>
          </a:xfrm>
          <a:prstGeom prst="rect">
            <a:avLst/>
          </a:prstGeom>
        </p:spPr>
      </p:pic>
      <p:sp>
        <p:nvSpPr>
          <p:cNvPr id="2" name="标题 1"/>
          <p:cNvSpPr>
            <a:spLocks noGrp="1"/>
          </p:cNvSpPr>
          <p:nvPr>
            <p:ph type="title"/>
          </p:nvPr>
        </p:nvSpPr>
        <p:spPr/>
        <p:txBody>
          <a:bodyPr/>
          <a:p>
            <a:r>
              <a:rPr lang="zh-CN" altLang="en-US"/>
              <a:t>隐状态</a:t>
            </a:r>
            <a:endParaRPr lang="zh-CN" altLang="en-US"/>
          </a:p>
        </p:txBody>
      </p:sp>
      <p:sp>
        <p:nvSpPr>
          <p:cNvPr id="3" name="内容占位符 2"/>
          <p:cNvSpPr>
            <a:spLocks noGrp="1"/>
          </p:cNvSpPr>
          <p:nvPr>
            <p:ph idx="1"/>
          </p:nvPr>
        </p:nvSpPr>
        <p:spPr/>
        <p:txBody>
          <a:bodyPr/>
          <a:p>
            <a:r>
              <a:rPr lang="zh-CN" altLang="en-US">
                <a:sym typeface="+mn-ea"/>
              </a:rPr>
              <a:t>确定新的隐状态$\mathbf{H}_t$在多大程度上来自旧的状态$\mathbf{H}_{t-1}$和新的候选状态$\tilde{\mathbf{H}}_t$</a:t>
            </a:r>
            <a:endParaRPr lang="zh-CN" altLang="en-US"/>
          </a:p>
          <a:p>
            <a:endParaRPr lang="zh-CN" altLang="en-US"/>
          </a:p>
        </p:txBody>
      </p:sp>
      <p:pic>
        <p:nvPicPr>
          <p:cNvPr id="6" name="334E55B0-647D-440b-865C-3EC943EB4CBC-60" descr="wpsoffice"/>
          <p:cNvPicPr>
            <a:picLocks noChangeAspect="1"/>
          </p:cNvPicPr>
          <p:nvPr/>
        </p:nvPicPr>
        <p:blipFill>
          <a:blip r:embed="rId3"/>
          <a:stretch>
            <a:fillRect/>
          </a:stretch>
        </p:blipFill>
        <p:spPr>
          <a:xfrm>
            <a:off x="4147820" y="983615"/>
            <a:ext cx="452438" cy="338138"/>
          </a:xfrm>
          <a:prstGeom prst="rect">
            <a:avLst/>
          </a:prstGeom>
        </p:spPr>
      </p:pic>
      <p:cxnSp>
        <p:nvCxnSpPr>
          <p:cNvPr id="7" name="直接箭头连接符 6"/>
          <p:cNvCxnSpPr/>
          <p:nvPr/>
        </p:nvCxnSpPr>
        <p:spPr>
          <a:xfrm>
            <a:off x="4465320" y="1466850"/>
            <a:ext cx="390525" cy="255270"/>
          </a:xfrm>
          <a:prstGeom prst="straightConnector1">
            <a:avLst/>
          </a:prstGeom>
          <a:ln w="50800">
            <a:solidFill>
              <a:srgbClr val="202020"/>
            </a:solidFill>
            <a:tailEnd type="arrow"/>
          </a:ln>
        </p:spPr>
        <p:style>
          <a:lnRef idx="1">
            <a:schemeClr val="accent1"/>
          </a:lnRef>
          <a:fillRef idx="0">
            <a:schemeClr val="accent1"/>
          </a:fillRef>
          <a:effectRef idx="0">
            <a:schemeClr val="accent1"/>
          </a:effectRef>
          <a:fontRef idx="minor">
            <a:schemeClr val="tx1"/>
          </a:fontRef>
        </p:style>
      </p:cxnSp>
      <p:pic>
        <p:nvPicPr>
          <p:cNvPr id="8" name="334E55B0-647D-440b-865C-3EC943EB4CBC-61" descr="wpsoffice"/>
          <p:cNvPicPr>
            <a:picLocks noChangeAspect="1"/>
          </p:cNvPicPr>
          <p:nvPr/>
        </p:nvPicPr>
        <p:blipFill>
          <a:blip r:embed="rId4"/>
          <a:stretch>
            <a:fillRect/>
          </a:stretch>
        </p:blipFill>
        <p:spPr>
          <a:xfrm>
            <a:off x="647700" y="3012440"/>
            <a:ext cx="842963" cy="338138"/>
          </a:xfrm>
          <a:prstGeom prst="rect">
            <a:avLst/>
          </a:prstGeom>
        </p:spPr>
      </p:pic>
      <p:cxnSp>
        <p:nvCxnSpPr>
          <p:cNvPr id="9" name="直接箭头连接符 8"/>
          <p:cNvCxnSpPr/>
          <p:nvPr/>
        </p:nvCxnSpPr>
        <p:spPr>
          <a:xfrm flipV="1">
            <a:off x="1425575" y="2689860"/>
            <a:ext cx="407670" cy="288290"/>
          </a:xfrm>
          <a:prstGeom prst="straightConnector1">
            <a:avLst/>
          </a:prstGeom>
          <a:ln w="50800">
            <a:solidFill>
              <a:srgbClr val="202020"/>
            </a:solidFill>
            <a:tailEnd type="arrow"/>
          </a:ln>
        </p:spPr>
        <p:style>
          <a:lnRef idx="1">
            <a:schemeClr val="accent1"/>
          </a:lnRef>
          <a:fillRef idx="0">
            <a:schemeClr val="accent1"/>
          </a:fillRef>
          <a:effectRef idx="0">
            <a:schemeClr val="accent1"/>
          </a:effectRef>
          <a:fontRef idx="minor">
            <a:schemeClr val="tx1"/>
          </a:fontRef>
        </p:style>
      </p:cxnSp>
      <p:pic>
        <p:nvPicPr>
          <p:cNvPr id="10" name="334E55B0-647D-440b-865C-3EC943EB4CBC-62" descr="wpsoffice"/>
          <p:cNvPicPr>
            <a:picLocks noChangeAspect="1"/>
          </p:cNvPicPr>
          <p:nvPr/>
        </p:nvPicPr>
        <p:blipFill>
          <a:blip r:embed="rId5"/>
          <a:stretch>
            <a:fillRect/>
          </a:stretch>
        </p:blipFill>
        <p:spPr>
          <a:xfrm>
            <a:off x="10839450" y="2662555"/>
            <a:ext cx="452438" cy="428625"/>
          </a:xfrm>
          <a:prstGeom prst="rect">
            <a:avLst/>
          </a:prstGeom>
        </p:spPr>
      </p:pic>
      <p:cxnSp>
        <p:nvCxnSpPr>
          <p:cNvPr id="11" name="直接箭头连接符 10"/>
          <p:cNvCxnSpPr/>
          <p:nvPr/>
        </p:nvCxnSpPr>
        <p:spPr>
          <a:xfrm flipH="1" flipV="1">
            <a:off x="9983470" y="2707005"/>
            <a:ext cx="662305" cy="254635"/>
          </a:xfrm>
          <a:prstGeom prst="straightConnector1">
            <a:avLst/>
          </a:prstGeom>
          <a:ln w="50800">
            <a:solidFill>
              <a:srgbClr val="202020"/>
            </a:solidFill>
            <a:tailEnd type="arrow"/>
          </a:ln>
        </p:spPr>
        <p:style>
          <a:lnRef idx="1">
            <a:schemeClr val="accent1"/>
          </a:lnRef>
          <a:fillRef idx="0">
            <a:schemeClr val="accent1"/>
          </a:fillRef>
          <a:effectRef idx="0">
            <a:schemeClr val="accent1"/>
          </a:effectRef>
          <a:fontRef idx="minor">
            <a:schemeClr val="tx1"/>
          </a:fontRef>
        </p:style>
      </p:cxnSp>
      <p:pic>
        <p:nvPicPr>
          <p:cNvPr id="12" name="334E55B0-647D-440b-865C-3EC943EB4CBC-65" descr="wpsoffice"/>
          <p:cNvPicPr>
            <a:picLocks noChangeAspect="1"/>
          </p:cNvPicPr>
          <p:nvPr/>
        </p:nvPicPr>
        <p:blipFill>
          <a:blip r:embed="rId6"/>
          <a:stretch>
            <a:fillRect/>
          </a:stretch>
        </p:blipFill>
        <p:spPr>
          <a:xfrm>
            <a:off x="5643880" y="521335"/>
            <a:ext cx="5648325" cy="461963"/>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5" name="直接箭头连接符 4"/>
          <p:cNvCxnSpPr/>
          <p:nvPr/>
        </p:nvCxnSpPr>
        <p:spPr>
          <a:xfrm>
            <a:off x="3157855" y="1806575"/>
            <a:ext cx="305435" cy="458470"/>
          </a:xfrm>
          <a:prstGeom prst="straightConnector1">
            <a:avLst/>
          </a:prstGeom>
          <a:ln w="50800">
            <a:solidFill>
              <a:srgbClr val="202020"/>
            </a:solidFill>
            <a:tailEnd type="arrow"/>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p>
            <a:r>
              <a:rPr lang="zh-CN" altLang="en-US">
                <a:sym typeface="+mn-ea"/>
              </a:rPr>
              <a:t>隐状态</a:t>
            </a:r>
            <a:endParaRPr lang="zh-CN" altLang="en-US"/>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p>
                <a:pPr algn="l"/>
                <a:r>
                  <a:rPr lang="zh-CN" altLang="en-US">
                    <a:cs typeface="Heiti SC Light" panose="02000000000000000000" charset="-122"/>
                    <a:sym typeface="+mn-ea"/>
                  </a:rPr>
                  <a:t>接近</a:t>
                </a:r>
                <a:r>
                  <a:rPr lang="en-US" altLang="zh-CN">
                    <a:cs typeface="Heiti SC Light" panose="02000000000000000000" charset="-122"/>
                    <a:sym typeface="+mn-ea"/>
                  </a:rPr>
                  <a:t>1</a:t>
                </a:r>
                <a:r>
                  <a:rPr lang="zh-CN" altLang="en-US">
                    <a:cs typeface="Heiti SC Light" panose="02000000000000000000" charset="-122"/>
                    <a:sym typeface="+mn-ea"/>
                  </a:rPr>
                  <a:t>：倾向只保留旧状态</a:t>
                </a:r>
                <a:endParaRPr lang="zh-CN" altLang="en-US">
                  <a:latin typeface="Heiti SC Light" panose="02000000000000000000" charset="-122"/>
                  <a:ea typeface="Heiti SC Light" panose="02000000000000000000" charset="-122"/>
                  <a:cs typeface="Heiti SC Light" panose="02000000000000000000" charset="-122"/>
                </a:endParaRPr>
              </a:p>
              <a:p>
                <a:pPr marL="971550" lvl="1" indent="-514350" algn="l">
                  <a:buAutoNum type="arabicPeriod"/>
                </a:pPr>
                <a:r>
                  <a:rPr lang="zh-CN" altLang="en-US">
                    <a:cs typeface="Heiti SC Light" panose="02000000000000000000" charset="-122"/>
                    <a:sym typeface="+mn-ea"/>
                  </a:rPr>
                  <a:t>来自$\mathbf{X}_t$的信息基本上被忽略，从而有效地跳过了依赖链条中的时间步</a:t>
                </a:r>
                <a14:m>
                  <m:oMath xmlns:m="http://schemas.openxmlformats.org/officeDocument/2006/math">
                    <m:r>
                      <a:rPr lang="en-US" altLang="zh-CN" i="1">
                        <a:latin typeface="DejaVu Math TeX Gyre" panose="02000503000000000000" charset="0"/>
                        <a:cs typeface="DejaVu Math TeX Gyre" panose="02000503000000000000" charset="0"/>
                        <a:sym typeface="+mn-ea"/>
                      </a:rPr>
                      <m:t>𝑡</m:t>
                    </m:r>
                  </m:oMath>
                </a14:m>
                <a:endParaRPr lang="zh-CN" altLang="en-US">
                  <a:cs typeface="Heiti SC Light" panose="02000000000000000000" charset="-122"/>
                  <a:sym typeface="+mn-ea"/>
                </a:endParaRPr>
              </a:p>
              <a:p>
                <a:pPr marL="971550" lvl="1" indent="-514350" algn="l">
                  <a:buAutoNum type="arabicPeriod"/>
                </a:pPr>
                <a:r>
                  <a:rPr lang="zh-CN" altLang="en-US">
                    <a:cs typeface="Heiti SC Light" panose="02000000000000000000" charset="-122"/>
                    <a:sym typeface="+mn-ea"/>
                  </a:rPr>
                  <a:t>可以帮助处理循环神经网络中的梯度消失问题</a:t>
                </a:r>
                <a:endParaRPr lang="zh-CN" altLang="en-US">
                  <a:cs typeface="Heiti SC Light" panose="02000000000000000000" charset="-122"/>
                  <a:sym typeface="+mn-ea"/>
                </a:endParaRPr>
              </a:p>
              <a:p>
                <a:pPr marL="971550" lvl="1" indent="-514350" algn="l">
                  <a:buAutoNum type="arabicPeriod"/>
                </a:pPr>
                <a:endParaRPr lang="zh-CN" altLang="en-US">
                  <a:latin typeface="Heiti SC Light" panose="02000000000000000000" charset="-122"/>
                  <a:ea typeface="Heiti SC Light" panose="02000000000000000000" charset="-122"/>
                  <a:cs typeface="Heiti SC Light" panose="02000000000000000000" charset="-122"/>
                  <a:sym typeface="+mn-ea"/>
                </a:endParaRPr>
              </a:p>
              <a:p>
                <a:pPr marL="971550" lvl="1" indent="-514350" algn="l">
                  <a:buAutoNum type="arabicPeriod"/>
                </a:pPr>
                <a:endParaRPr lang="zh-CN" altLang="en-US">
                  <a:latin typeface="Heiti SC Light" panose="02000000000000000000" charset="-122"/>
                  <a:ea typeface="Heiti SC Light" panose="02000000000000000000" charset="-122"/>
                  <a:cs typeface="Heiti SC Light" panose="02000000000000000000" charset="-122"/>
                  <a:sym typeface="+mn-ea"/>
                </a:endParaRPr>
              </a:p>
              <a:p>
                <a:pPr marL="457200" lvl="1" indent="0" algn="l">
                  <a:buNone/>
                </a:pPr>
                <a:endParaRPr lang="zh-CN" altLang="en-US">
                  <a:latin typeface="Heiti SC Light" panose="02000000000000000000" charset="-122"/>
                  <a:ea typeface="Heiti SC Light" panose="02000000000000000000" charset="-122"/>
                  <a:cs typeface="Heiti SC Light" panose="02000000000000000000" charset="-122"/>
                  <a:sym typeface="+mn-ea"/>
                </a:endParaRPr>
              </a:p>
              <a:p>
                <a:pPr lvl="0" algn="l"/>
                <a:r>
                  <a:rPr lang="zh-CN" altLang="en-US">
                    <a:latin typeface="Heiti SC Light" panose="02000000000000000000" charset="-122"/>
                    <a:ea typeface="Heiti SC Light" panose="02000000000000000000" charset="-122"/>
                    <a:cs typeface="Heiti SC Light" panose="02000000000000000000" charset="-122"/>
                  </a:rPr>
                  <a:t>重置门有助于捕获序列中的短期依赖关系</a:t>
                </a:r>
                <a:endParaRPr lang="zh-CN" altLang="en-US" sz="2800">
                  <a:latin typeface="Heiti SC Light" panose="02000000000000000000" charset="-122"/>
                  <a:ea typeface="Heiti SC Light" panose="02000000000000000000" charset="-122"/>
                  <a:cs typeface="Heiti SC Light" panose="02000000000000000000" charset="-122"/>
                  <a:sym typeface="+mn-ea"/>
                </a:endParaRPr>
              </a:p>
              <a:p>
                <a:pPr lvl="0" algn="l"/>
                <a:r>
                  <a:rPr lang="zh-CN" altLang="en-US">
                    <a:latin typeface="Heiti SC Light" panose="02000000000000000000" charset="-122"/>
                    <a:ea typeface="Heiti SC Light" panose="02000000000000000000" charset="-122"/>
                    <a:cs typeface="Heiti SC Light" panose="02000000000000000000" charset="-122"/>
                  </a:rPr>
                  <a:t>更新门有助于捕获序列中的长期依赖关系</a:t>
                </a:r>
                <a:endParaRPr lang="zh-CN" altLang="en-US">
                  <a:latin typeface="Heiti SC Light" panose="02000000000000000000" charset="-122"/>
                  <a:ea typeface="Heiti SC Light" panose="02000000000000000000" charset="-122"/>
                  <a:cs typeface="Heiti SC Light" panose="02000000000000000000" charset="-122"/>
                </a:endParaRPr>
              </a:p>
              <a:p>
                <a:pPr lvl="0" algn="l"/>
                <a:endParaRPr lang="zh-CN" altLang="en-US">
                  <a:latin typeface="Heiti SC Light" panose="02000000000000000000" charset="-122"/>
                  <a:ea typeface="Heiti SC Light" panose="02000000000000000000" charset="-122"/>
                  <a:cs typeface="Heiti SC Light" panose="02000000000000000000" charset="-122"/>
                </a:endParaRPr>
              </a:p>
              <a:p>
                <a:pPr lvl="0" algn="l"/>
                <a:endParaRPr lang="zh-CN" altLang="en-US">
                  <a:latin typeface="Heiti SC Light" panose="02000000000000000000" charset="-122"/>
                  <a:ea typeface="Heiti SC Light" panose="02000000000000000000" charset="-122"/>
                  <a:cs typeface="Heiti SC Light" panose="02000000000000000000" charset="-122"/>
                </a:endParaRPr>
              </a:p>
              <a:p>
                <a:pPr marL="514350" indent="-514350"/>
                <a:endParaRPr lang="zh-CN" altLang="en-US"/>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b="-21182"/>
                </a:stretch>
              </a:blipFill>
            </p:spPr>
            <p:txBody>
              <a:bodyPr/>
              <a:lstStyle/>
              <a:p>
                <a:r>
                  <a:rPr lang="zh-CN" altLang="en-US">
                    <a:noFill/>
                  </a:rPr>
                  <a:t> </a:t>
                </a:r>
              </a:p>
            </p:txBody>
          </p:sp>
        </mc:Fallback>
      </mc:AlternateContent>
      <p:pic>
        <p:nvPicPr>
          <p:cNvPr id="12" name="334E55B0-647D-440b-865C-3EC943EB4CBC-66" descr="wpsoffice"/>
          <p:cNvPicPr>
            <a:picLocks noChangeAspect="1"/>
          </p:cNvPicPr>
          <p:nvPr/>
        </p:nvPicPr>
        <p:blipFill>
          <a:blip r:embed="rId2"/>
          <a:stretch>
            <a:fillRect/>
          </a:stretch>
        </p:blipFill>
        <p:spPr>
          <a:xfrm>
            <a:off x="3271520" y="3770630"/>
            <a:ext cx="5648325" cy="461963"/>
          </a:xfrm>
          <a:prstGeom prst="rect">
            <a:avLst/>
          </a:prstGeom>
        </p:spPr>
      </p:pic>
      <p:pic>
        <p:nvPicPr>
          <p:cNvPr id="4" name="334E55B0-647D-440b-865C-3EC943EB4CBC-67" descr="wpsoffice"/>
          <p:cNvPicPr>
            <a:picLocks noChangeAspect="1"/>
          </p:cNvPicPr>
          <p:nvPr/>
        </p:nvPicPr>
        <p:blipFill>
          <a:blip r:embed="rId3"/>
          <a:stretch>
            <a:fillRect/>
          </a:stretch>
        </p:blipFill>
        <p:spPr>
          <a:xfrm>
            <a:off x="2828290" y="1245870"/>
            <a:ext cx="442913" cy="33813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自回归模型</a:t>
            </a:r>
            <a:endParaRPr lang="zh-CN" altLang="en-US"/>
          </a:p>
        </p:txBody>
      </p:sp>
      <p:sp>
        <p:nvSpPr>
          <p:cNvPr id="3" name="内容占位符 2"/>
          <p:cNvSpPr>
            <a:spLocks noGrp="1"/>
          </p:cNvSpPr>
          <p:nvPr>
            <p:ph idx="1"/>
          </p:nvPr>
        </p:nvSpPr>
        <p:spPr/>
        <p:txBody>
          <a:bodyPr/>
          <a:p>
            <a:r>
              <a:rPr lang="zh-CN" altLang="en-US"/>
              <a:t>如何生成训练数据</a:t>
            </a:r>
            <a:endParaRPr lang="zh-CN" altLang="en-US"/>
          </a:p>
          <a:p>
            <a:pPr lvl="1"/>
            <a:r>
              <a:rPr lang="zh-CN" altLang="en-US"/>
              <a:t>To construct training data from historical data, one typically creates examples by sampling windows randomly.</a:t>
            </a:r>
            <a:endParaRPr lang="zh-CN" altLang="en-US"/>
          </a:p>
          <a:p>
            <a:pPr lvl="1"/>
            <a:r>
              <a:rPr lang="zh-CN" altLang="en-US"/>
              <a:t>一个常见的假设是虽然特定值</a:t>
            </a:r>
            <a:r>
              <a:rPr lang="en-US" altLang="zh-CN"/>
              <a:t>$x_t$</a:t>
            </a:r>
            <a:r>
              <a:rPr lang="zh-CN" altLang="en-US"/>
              <a:t>可能会改变，但是序列本身的动力学不会改变</a:t>
            </a:r>
            <a:endParaRPr lang="zh-CN" altLang="en-US"/>
          </a:p>
          <a:p>
            <a:pPr lvl="1"/>
            <a:r>
              <a:rPr lang="zh-CN" altLang="en-US"/>
              <a:t>Statisticians call dynamics that do not change </a:t>
            </a:r>
            <a:r>
              <a:rPr lang="zh-CN" altLang="en-US" i="1"/>
              <a:t>stationary</a:t>
            </a:r>
            <a:r>
              <a:rPr lang="zh-CN" altLang="en-US"/>
              <a:t>.</a:t>
            </a:r>
            <a:endParaRPr lang="zh-CN"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长短期记忆网络（LSTM</a:t>
            </a:r>
            <a:r>
              <a:rPr lang="en-US" altLang="zh-CN"/>
              <a:t> - long short-term memory</a:t>
            </a:r>
            <a:r>
              <a:rPr lang="zh-CN" altLang="en-US"/>
              <a:t>）</a:t>
            </a:r>
            <a:endParaRPr lang="zh-CN" altLang="en-US"/>
          </a:p>
        </p:txBody>
      </p:sp>
      <p:sp>
        <p:nvSpPr>
          <p:cNvPr id="3" name="内容占位符 2"/>
          <p:cNvSpPr>
            <a:spLocks noGrp="1"/>
          </p:cNvSpPr>
          <p:nvPr>
            <p:ph idx="1"/>
          </p:nvPr>
        </p:nvSpPr>
        <p:spPr/>
        <p:txBody>
          <a:bodyPr/>
          <a:p>
            <a:r>
              <a:rPr lang="zh-CN" altLang="en-US"/>
              <a:t>长期以来，隐变量模型存在着长期信息保存和短期输入缺失的问题</a:t>
            </a:r>
            <a:endParaRPr lang="zh-CN" altLang="en-US"/>
          </a:p>
          <a:p>
            <a:r>
              <a:rPr lang="zh-CN" altLang="en-US"/>
              <a:t>long-term information preservation</a:t>
            </a:r>
            <a:endParaRPr lang="zh-CN" altLang="en-US"/>
          </a:p>
          <a:p>
            <a:r>
              <a:rPr lang="zh-CN" altLang="en-US"/>
              <a:t>short-term input skipping</a:t>
            </a:r>
            <a:endParaRPr lang="zh-CN" altLang="en-US"/>
          </a:p>
          <a:p>
            <a:r>
              <a:rPr lang="zh-CN" altLang="en-US"/>
              <a:t>门控记忆元</a:t>
            </a:r>
            <a:endParaRPr lang="zh-CN" altLang="en-US"/>
          </a:p>
          <a:p>
            <a:pPr lvl="1"/>
            <a:r>
              <a:rPr lang="zh-CN" altLang="en-US" i="1"/>
              <a:t>记忆元</a:t>
            </a:r>
            <a:r>
              <a:rPr lang="zh-CN" altLang="en-US"/>
              <a:t>（memory cell）</a:t>
            </a:r>
            <a:endParaRPr lang="zh-CN" altLang="en-US"/>
          </a:p>
          <a:p>
            <a:pPr lvl="1"/>
            <a:r>
              <a:rPr lang="zh-CN" altLang="en-US"/>
              <a:t>与隐状态具有相同的形状</a:t>
            </a:r>
            <a:endParaRPr lang="zh-CN" altLang="en-US"/>
          </a:p>
          <a:p>
            <a:pPr lvl="1"/>
            <a:r>
              <a:rPr lang="zh-CN" altLang="en-US"/>
              <a:t>engineered to record additional information</a:t>
            </a:r>
            <a:endParaRPr lang="zh-CN" altLang="en-US"/>
          </a:p>
          <a:p>
            <a:endParaRPr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输入门、</a:t>
            </a:r>
            <a:r>
              <a:rPr lang="zh-CN" altLang="en-US"/>
              <a:t>遗忘门和输出门</a:t>
            </a:r>
            <a:endParaRPr lang="zh-CN" altLang="en-US"/>
          </a:p>
        </p:txBody>
      </p:sp>
      <p:pic>
        <p:nvPicPr>
          <p:cNvPr id="4" name="334E55B0-647D-440b-865C-3EC943EB4CBC-68" descr="/private/var/folders/ps/swk8gj2x4sb8ss2k90ytdvb40000gn/T/com.kingsoft.wpsoffice.mac/wpsoffice.hQBthAwpsoffice"/>
          <p:cNvPicPr>
            <a:picLocks noChangeAspect="1"/>
          </p:cNvPicPr>
          <p:nvPr/>
        </p:nvPicPr>
        <p:blipFill>
          <a:blip r:embed="rId1"/>
          <a:stretch>
            <a:fillRect/>
          </a:stretch>
        </p:blipFill>
        <p:spPr>
          <a:xfrm>
            <a:off x="707432" y="1584325"/>
            <a:ext cx="6014720" cy="1581150"/>
          </a:xfrm>
          <a:prstGeom prst="rect">
            <a:avLst/>
          </a:prstGeom>
        </p:spPr>
      </p:pic>
      <p:pic>
        <p:nvPicPr>
          <p:cNvPr id="5" name="内容占位符 4" descr="lstm-0"/>
          <p:cNvPicPr>
            <a:picLocks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6332220" y="2449830"/>
            <a:ext cx="5629275" cy="380047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候选记忆元</a:t>
            </a:r>
            <a:endParaRPr lang="zh-CN" altLang="en-US"/>
          </a:p>
        </p:txBody>
      </p:sp>
      <p:sp>
        <p:nvSpPr>
          <p:cNvPr id="3" name="内容占位符 2"/>
          <p:cNvSpPr>
            <a:spLocks noGrp="1"/>
          </p:cNvSpPr>
          <p:nvPr>
            <p:ph idx="1"/>
          </p:nvPr>
        </p:nvSpPr>
        <p:spPr/>
        <p:txBody>
          <a:bodyPr/>
          <a:p>
            <a:r>
              <a:rPr lang="zh-CN" altLang="en-US" i="1"/>
              <a:t>候选记忆元</a:t>
            </a:r>
            <a:r>
              <a:rPr lang="zh-CN" altLang="en-US"/>
              <a:t>（candidate memory cell）</a:t>
            </a:r>
            <a:endParaRPr lang="zh-CN" altLang="en-US"/>
          </a:p>
          <a:p>
            <a:endParaRPr lang="zh-CN" altLang="en-US"/>
          </a:p>
        </p:txBody>
      </p:sp>
      <p:pic>
        <p:nvPicPr>
          <p:cNvPr id="4" name="334E55B0-647D-440b-865C-3EC943EB4CBC-69" descr="wpsoffice"/>
          <p:cNvPicPr>
            <a:picLocks noChangeAspect="1"/>
          </p:cNvPicPr>
          <p:nvPr/>
        </p:nvPicPr>
        <p:blipFill>
          <a:blip r:embed="rId1"/>
          <a:stretch>
            <a:fillRect/>
          </a:stretch>
        </p:blipFill>
        <p:spPr>
          <a:xfrm>
            <a:off x="647700" y="2905760"/>
            <a:ext cx="5138120" cy="369570"/>
          </a:xfrm>
          <a:prstGeom prst="rect">
            <a:avLst/>
          </a:prstGeom>
        </p:spPr>
      </p:pic>
      <p:pic>
        <p:nvPicPr>
          <p:cNvPr id="5" name="图片 4" descr="lstm-1"/>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86120" y="2376805"/>
            <a:ext cx="5629275" cy="380047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记忆元</a:t>
            </a:r>
            <a:endParaRPr lang="zh-CN" altLang="en-US"/>
          </a:p>
        </p:txBody>
      </p:sp>
      <p:sp>
        <p:nvSpPr>
          <p:cNvPr id="3" name="内容占位符 2"/>
          <p:cNvSpPr>
            <a:spLocks noGrp="1"/>
          </p:cNvSpPr>
          <p:nvPr>
            <p:ph idx="1"/>
          </p:nvPr>
        </p:nvSpPr>
        <p:spPr/>
        <p:txBody>
          <a:bodyPr/>
          <a:p>
            <a:endParaRPr lang="zh-CN" altLang="en-US"/>
          </a:p>
          <a:p>
            <a:endParaRPr lang="zh-CN" altLang="en-US"/>
          </a:p>
        </p:txBody>
      </p:sp>
      <p:pic>
        <p:nvPicPr>
          <p:cNvPr id="4" name="334E55B0-647D-440b-865C-3EC943EB4CBC-70" descr="wpsoffice"/>
          <p:cNvPicPr>
            <a:picLocks noChangeAspect="1"/>
          </p:cNvPicPr>
          <p:nvPr/>
        </p:nvPicPr>
        <p:blipFill>
          <a:blip r:embed="rId1"/>
          <a:stretch>
            <a:fillRect/>
          </a:stretch>
        </p:blipFill>
        <p:spPr>
          <a:xfrm>
            <a:off x="6696075" y="258445"/>
            <a:ext cx="4467225" cy="428625"/>
          </a:xfrm>
          <a:prstGeom prst="rect">
            <a:avLst/>
          </a:prstGeom>
        </p:spPr>
      </p:pic>
      <p:pic>
        <p:nvPicPr>
          <p:cNvPr id="5" name="图片 4" descr="lstm-2"/>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926080" y="1066165"/>
            <a:ext cx="7086600" cy="3843338"/>
          </a:xfrm>
          <a:prstGeom prst="rect">
            <a:avLst/>
          </a:prstGeom>
        </p:spPr>
      </p:pic>
      <p:sp>
        <p:nvSpPr>
          <p:cNvPr id="6" name="文本框 5"/>
          <p:cNvSpPr txBox="1"/>
          <p:nvPr/>
        </p:nvSpPr>
        <p:spPr>
          <a:xfrm>
            <a:off x="6216015" y="5099685"/>
            <a:ext cx="4466590" cy="829945"/>
          </a:xfrm>
          <a:prstGeom prst="rect">
            <a:avLst/>
          </a:prstGeom>
          <a:noFill/>
        </p:spPr>
        <p:txBody>
          <a:bodyPr wrap="square" rtlCol="0">
            <a:spAutoFit/>
          </a:bodyPr>
          <a:p>
            <a:pPr algn="ctr"/>
            <a:r>
              <a:rPr lang="zh-CN" altLang="en-US" sz="2400">
                <a:sym typeface="+mn-ea"/>
              </a:rPr>
              <a:t>输入门控制采用多少来自$\tilde{\mathbf{C}}_t$的新数据</a:t>
            </a:r>
            <a:endParaRPr lang="zh-CN" altLang="en-US" sz="2400">
              <a:latin typeface="Heiti SC Light" panose="02000000000000000000" charset="-122"/>
              <a:ea typeface="Heiti SC Light" panose="02000000000000000000" charset="-122"/>
              <a:cs typeface="Heiti SC Light" panose="02000000000000000000" charset="-122"/>
              <a:sym typeface="+mn-ea"/>
            </a:endParaRPr>
          </a:p>
        </p:txBody>
      </p:sp>
      <p:sp>
        <p:nvSpPr>
          <p:cNvPr id="7" name="文本框 6"/>
          <p:cNvSpPr txBox="1"/>
          <p:nvPr/>
        </p:nvSpPr>
        <p:spPr>
          <a:xfrm>
            <a:off x="851535" y="5099685"/>
            <a:ext cx="4731385" cy="829945"/>
          </a:xfrm>
          <a:prstGeom prst="rect">
            <a:avLst/>
          </a:prstGeom>
          <a:noFill/>
        </p:spPr>
        <p:txBody>
          <a:bodyPr wrap="square" rtlCol="0">
            <a:spAutoFit/>
          </a:bodyPr>
          <a:p>
            <a:pPr algn="ctr"/>
            <a:r>
              <a:rPr lang="zh-CN" altLang="en-US" sz="2400">
                <a:sym typeface="+mn-ea"/>
              </a:rPr>
              <a:t>遗忘门控制保留多少过去的记忆元$\mathbf{C}_{t-1}$的内容</a:t>
            </a:r>
            <a:endParaRPr lang="zh-CN" altLang="en-US" sz="2400">
              <a:latin typeface="Heiti SC Light" panose="02000000000000000000" charset="-122"/>
              <a:ea typeface="Heiti SC Light" panose="02000000000000000000" charset="-122"/>
              <a:cs typeface="Heiti SC Light" panose="02000000000000000000" charset="-122"/>
              <a:sym typeface="+mn-ea"/>
            </a:endParaRPr>
          </a:p>
        </p:txBody>
      </p:sp>
      <p:cxnSp>
        <p:nvCxnSpPr>
          <p:cNvPr id="8" name="直接箭头连接符 7"/>
          <p:cNvCxnSpPr/>
          <p:nvPr/>
        </p:nvCxnSpPr>
        <p:spPr>
          <a:xfrm flipH="1" flipV="1">
            <a:off x="6129020" y="2934335"/>
            <a:ext cx="1019175" cy="2054860"/>
          </a:xfrm>
          <a:prstGeom prst="straightConnector1">
            <a:avLst/>
          </a:prstGeom>
          <a:ln w="50800">
            <a:solidFill>
              <a:srgbClr val="202020"/>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V="1">
            <a:off x="3582035" y="2757805"/>
            <a:ext cx="1409700" cy="2224405"/>
          </a:xfrm>
          <a:prstGeom prst="straightConnector1">
            <a:avLst/>
          </a:prstGeom>
          <a:ln w="50800">
            <a:solidFill>
              <a:srgbClr val="202020"/>
            </a:solidFill>
            <a:tailEnd type="arrow"/>
          </a:ln>
        </p:spPr>
        <p:style>
          <a:lnRef idx="1">
            <a:schemeClr val="accent1"/>
          </a:lnRef>
          <a:fillRef idx="0">
            <a:schemeClr val="accent1"/>
          </a:fillRef>
          <a:effectRef idx="0">
            <a:schemeClr val="accent1"/>
          </a:effectRef>
          <a:fontRef idx="minor">
            <a:schemeClr val="tx1"/>
          </a:fontRef>
        </p:style>
      </p:cxnSp>
      <p:pic>
        <p:nvPicPr>
          <p:cNvPr id="10" name="334E55B0-647D-440b-865C-3EC943EB4CBC-72" descr="wpsoffice"/>
          <p:cNvPicPr>
            <a:picLocks noChangeAspect="1"/>
          </p:cNvPicPr>
          <p:nvPr/>
        </p:nvPicPr>
        <p:blipFill>
          <a:blip r:embed="rId4"/>
          <a:stretch>
            <a:fillRect/>
          </a:stretch>
        </p:blipFill>
        <p:spPr>
          <a:xfrm>
            <a:off x="3582035" y="6311900"/>
            <a:ext cx="804863" cy="342900"/>
          </a:xfrm>
          <a:prstGeom prst="rect">
            <a:avLst/>
          </a:prstGeom>
        </p:spPr>
      </p:pic>
      <p:cxnSp>
        <p:nvCxnSpPr>
          <p:cNvPr id="11" name="直接箭头连接符 10"/>
          <p:cNvCxnSpPr/>
          <p:nvPr/>
        </p:nvCxnSpPr>
        <p:spPr>
          <a:xfrm flipH="1" flipV="1">
            <a:off x="2919730" y="6017895"/>
            <a:ext cx="407670" cy="305435"/>
          </a:xfrm>
          <a:prstGeom prst="straightConnector1">
            <a:avLst/>
          </a:prstGeom>
          <a:ln w="50800">
            <a:solidFill>
              <a:srgbClr val="202020"/>
            </a:solidFill>
            <a:tailEnd type="arrow"/>
          </a:ln>
        </p:spPr>
        <p:style>
          <a:lnRef idx="1">
            <a:schemeClr val="accent1"/>
          </a:lnRef>
          <a:fillRef idx="0">
            <a:schemeClr val="accent1"/>
          </a:fillRef>
          <a:effectRef idx="0">
            <a:schemeClr val="accent1"/>
          </a:effectRef>
          <a:fontRef idx="minor">
            <a:schemeClr val="tx1"/>
          </a:fontRef>
        </p:style>
      </p:cxnSp>
      <p:pic>
        <p:nvPicPr>
          <p:cNvPr id="12" name="334E55B0-647D-440b-865C-3EC943EB4CBC-73" descr="wpsoffice"/>
          <p:cNvPicPr>
            <a:picLocks noChangeAspect="1"/>
          </p:cNvPicPr>
          <p:nvPr/>
        </p:nvPicPr>
        <p:blipFill>
          <a:blip r:embed="rId5"/>
          <a:stretch>
            <a:fillRect/>
          </a:stretch>
        </p:blipFill>
        <p:spPr>
          <a:xfrm>
            <a:off x="8398510" y="6329045"/>
            <a:ext cx="414338" cy="428625"/>
          </a:xfrm>
          <a:prstGeom prst="rect">
            <a:avLst/>
          </a:prstGeom>
        </p:spPr>
      </p:pic>
      <p:cxnSp>
        <p:nvCxnSpPr>
          <p:cNvPr id="13" name="直接箭头连接符 12"/>
          <p:cNvCxnSpPr/>
          <p:nvPr/>
        </p:nvCxnSpPr>
        <p:spPr>
          <a:xfrm flipH="1" flipV="1">
            <a:off x="7691120" y="5984240"/>
            <a:ext cx="526415" cy="424180"/>
          </a:xfrm>
          <a:prstGeom prst="straightConnector1">
            <a:avLst/>
          </a:prstGeom>
          <a:ln w="50800">
            <a:solidFill>
              <a:srgbClr val="20202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记忆元</a:t>
            </a:r>
            <a:endParaRPr lang="zh-CN" altLang="en-US"/>
          </a:p>
        </p:txBody>
      </p:sp>
      <p:sp>
        <p:nvSpPr>
          <p:cNvPr id="3" name="内容占位符 2"/>
          <p:cNvSpPr>
            <a:spLocks noGrp="1"/>
          </p:cNvSpPr>
          <p:nvPr>
            <p:ph idx="1"/>
          </p:nvPr>
        </p:nvSpPr>
        <p:spPr/>
        <p:txBody>
          <a:bodyPr/>
          <a:p>
            <a:r>
              <a:rPr lang="zh-CN" altLang="en-US">
                <a:sym typeface="+mn-ea"/>
              </a:rPr>
              <a:t>to alleviate the vanishing gradient problem</a:t>
            </a:r>
            <a:endParaRPr lang="zh-CN" altLang="en-US"/>
          </a:p>
          <a:p>
            <a:r>
              <a:rPr lang="zh-CN" altLang="en-US">
                <a:sym typeface="+mn-ea"/>
              </a:rPr>
              <a:t>to better capture long range dependencies within sequences</a:t>
            </a:r>
            <a:endParaRPr lang="zh-CN" altLang="en-US"/>
          </a:p>
          <a:p>
            <a:endParaRPr lang="zh-CN"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隐状态</a:t>
            </a:r>
            <a:endParaRPr lang="zh-CN" altLang="en-US"/>
          </a:p>
        </p:txBody>
      </p:sp>
      <p:sp>
        <p:nvSpPr>
          <p:cNvPr id="3" name="内容占位符 2"/>
          <p:cNvSpPr>
            <a:spLocks noGrp="1"/>
          </p:cNvSpPr>
          <p:nvPr>
            <p:ph idx="1"/>
          </p:nvPr>
        </p:nvSpPr>
        <p:spPr/>
        <p:txBody>
          <a:bodyPr/>
          <a:p>
            <a:r>
              <a:rPr lang="zh-CN" altLang="en-US"/>
              <a:t>In LSTM it is simply a gated version of the tanh of the memory cell</a:t>
            </a:r>
            <a:endParaRPr lang="zh-CN" altLang="en-US"/>
          </a:p>
          <a:p>
            <a:r>
              <a:rPr lang="zh-CN" altLang="en-US"/>
              <a:t>输出门接近</a:t>
            </a:r>
            <a:r>
              <a:rPr lang="en-US" altLang="zh-CN"/>
              <a:t>0</a:t>
            </a:r>
            <a:r>
              <a:rPr lang="zh-CN" altLang="en-US"/>
              <a:t>：retain all the information only within the memory cell and perform no further processing</a:t>
            </a:r>
            <a:endParaRPr lang="zh-CN" altLang="en-US"/>
          </a:p>
        </p:txBody>
      </p:sp>
      <p:pic>
        <p:nvPicPr>
          <p:cNvPr id="5" name="内容占位符 4" descr="lstm-3"/>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438900" y="3615055"/>
            <a:ext cx="4724400" cy="2562225"/>
          </a:xfrm>
          <a:prstGeom prst="rect">
            <a:avLst/>
          </a:prstGeom>
        </p:spPr>
      </p:pic>
      <p:pic>
        <p:nvPicPr>
          <p:cNvPr id="4" name="334E55B0-647D-440b-865C-3EC943EB4CBC-71" descr="wpsoffice"/>
          <p:cNvPicPr>
            <a:picLocks noChangeAspect="1"/>
          </p:cNvPicPr>
          <p:nvPr/>
        </p:nvPicPr>
        <p:blipFill>
          <a:blip r:embed="rId3"/>
          <a:stretch>
            <a:fillRect/>
          </a:stretch>
        </p:blipFill>
        <p:spPr>
          <a:xfrm>
            <a:off x="647700" y="4698365"/>
            <a:ext cx="3500438" cy="395288"/>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小结</a:t>
            </a:r>
            <a:endParaRPr lang="zh-CN" altLang="en-US"/>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p>
                <a:r>
                  <a:rPr lang="zh-CN" altLang="en-US"/>
                  <a:t>长短期记忆网络的隐藏层输出包括“隐状态”和“记忆元”</a:t>
                </a:r>
                <a:endParaRPr lang="zh-CN" altLang="en-US"/>
              </a:p>
              <a:p>
                <a:r>
                  <a:rPr lang="zh-CN" altLang="en-US"/>
                  <a:t>只有隐状态会传递到输出层，而记忆元完全属于内部信息</a:t>
                </a:r>
                <a:endParaRPr lang="zh-CN" altLang="en-US"/>
              </a:p>
              <a:p>
                <a:r>
                  <a:rPr lang="zh-CN" altLang="en-US" b="1">
                    <a:solidFill>
                      <a:srgbClr val="C00000"/>
                    </a:solidFill>
                    <a:latin typeface="Heiti SC Medium" panose="02000000000000000000" charset="-122"/>
                    <a:ea typeface="Heiti SC Medium" panose="02000000000000000000" charset="-122"/>
                  </a:rPr>
                  <a:t>问题：</a:t>
                </a:r>
                <a:r>
                  <a:rPr lang="zh-CN" altLang="en-US"/>
                  <a:t>既然候选记忆元通过使用tanh函数来确保值范围在</a:t>
                </a:r>
                <a14:m>
                  <m:oMath xmlns:m="http://schemas.openxmlformats.org/officeDocument/2006/math">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1</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1</m:t>
                    </m:r>
                    <m:r>
                      <a:rPr lang="en-US" altLang="zh-CN" i="1">
                        <a:latin typeface="DejaVu Math TeX Gyre" panose="02000503000000000000" charset="0"/>
                        <a:cs typeface="DejaVu Math TeX Gyre" panose="02000503000000000000" charset="0"/>
                      </a:rPr>
                      <m:t>)</m:t>
                    </m:r>
                  </m:oMath>
                </a14:m>
                <a:r>
                  <a:rPr lang="zh-CN" altLang="en-US"/>
                  <a:t>之间，那么为什么隐状态需要再次使用tanh函数来确保输出值范围在</a:t>
                </a:r>
                <a14:m>
                  <m:oMath xmlns:m="http://schemas.openxmlformats.org/officeDocument/2006/math">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1</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1</m:t>
                    </m:r>
                    <m:r>
                      <a:rPr lang="en-US" altLang="zh-CN" i="1">
                        <a:latin typeface="DejaVu Math TeX Gyre" panose="02000503000000000000" charset="0"/>
                        <a:cs typeface="DejaVu Math TeX Gyre" panose="02000503000000000000" charset="0"/>
                      </a:rPr>
                      <m:t>)</m:t>
                    </m:r>
                  </m:oMath>
                </a14:m>
                <a:r>
                  <a:rPr lang="zh-CN" altLang="en-US"/>
                  <a:t>之间呢</a:t>
                </a:r>
                <a:endParaRPr lang="zh-CN" altLang="en-US"/>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b="7"/>
                </a:stretch>
              </a:blipFill>
            </p:spPr>
            <p:txBody>
              <a:bodyPr/>
              <a:lstStyle/>
              <a:p>
                <a:r>
                  <a:rPr lang="zh-CN" altLang="en-US">
                    <a:noFill/>
                  </a:rPr>
                  <a:t> </a:t>
                </a:r>
              </a:p>
            </p:txBody>
          </p:sp>
        </mc:Fallback>
      </mc:AlternateContent>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深度循环神经网络</a:t>
            </a:r>
            <a:endParaRPr lang="zh-CN" altLang="en-US"/>
          </a:p>
        </p:txBody>
      </p:sp>
      <p:sp>
        <p:nvSpPr>
          <p:cNvPr id="3" name="内容占位符 2"/>
          <p:cNvSpPr>
            <a:spLocks noGrp="1"/>
          </p:cNvSpPr>
          <p:nvPr>
            <p:ph idx="1"/>
          </p:nvPr>
        </p:nvSpPr>
        <p:spPr/>
        <p:txBody>
          <a:bodyPr/>
          <a:p>
            <a:r>
              <a:rPr lang="en-US" altLang="zh-CN"/>
              <a:t>函数依赖关系</a:t>
            </a:r>
            <a:endParaRPr lang="en-US" altLang="zh-CN"/>
          </a:p>
          <a:p>
            <a:endParaRPr lang="en-US" altLang="zh-CN"/>
          </a:p>
          <a:p>
            <a:endParaRPr lang="en-US" altLang="zh-CN"/>
          </a:p>
          <a:p>
            <a:endParaRPr lang="en-US" altLang="zh-CN"/>
          </a:p>
          <a:p>
            <a:endParaRPr lang="en-US" altLang="zh-CN"/>
          </a:p>
          <a:p>
            <a:r>
              <a:rPr lang="en-US" altLang="zh-CN"/>
              <a:t>每个隐状态都连续地传递到当前层的下一个时间步和下一层的当前时间步</a:t>
            </a:r>
            <a:endParaRPr lang="en-US" altLang="zh-CN"/>
          </a:p>
          <a:p>
            <a:r>
              <a:rPr lang="en-US" altLang="zh-CN"/>
              <a:t>用GRU或LSTM的隐状态来代替</a:t>
            </a:r>
            <a:r>
              <a:rPr lang="zh-CN" altLang="en-US"/>
              <a:t>上式</a:t>
            </a:r>
            <a:r>
              <a:rPr lang="en-US" altLang="zh-CN"/>
              <a:t>中的隐状态进行计算， 可以很容易地得到深度GRU或深度</a:t>
            </a:r>
            <a:r>
              <a:rPr lang="en-US" altLang="zh-CN"/>
              <a:t>LSTM</a:t>
            </a:r>
            <a:endParaRPr lang="en-US" altLang="zh-CN"/>
          </a:p>
        </p:txBody>
      </p:sp>
      <p:pic>
        <p:nvPicPr>
          <p:cNvPr id="4" name="图片 3" descr="deep-rnn"/>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8076565" y="258445"/>
            <a:ext cx="3180212" cy="3600000"/>
          </a:xfrm>
          <a:prstGeom prst="rect">
            <a:avLst/>
          </a:prstGeom>
        </p:spPr>
      </p:pic>
      <p:pic>
        <p:nvPicPr>
          <p:cNvPr id="5" name="334E55B0-647D-440b-865C-3EC943EB4CBC-94" descr="wpsoffice"/>
          <p:cNvPicPr>
            <a:picLocks noChangeAspect="1"/>
          </p:cNvPicPr>
          <p:nvPr/>
        </p:nvPicPr>
        <p:blipFill>
          <a:blip r:embed="rId3"/>
          <a:stretch>
            <a:fillRect/>
          </a:stretch>
        </p:blipFill>
        <p:spPr>
          <a:xfrm>
            <a:off x="1713230" y="2949575"/>
            <a:ext cx="4816725" cy="360000"/>
          </a:xfrm>
          <a:prstGeom prst="rect">
            <a:avLst/>
          </a:prstGeom>
        </p:spPr>
      </p:pic>
      <p:cxnSp>
        <p:nvCxnSpPr>
          <p:cNvPr id="6" name="直接箭头连接符 5"/>
          <p:cNvCxnSpPr/>
          <p:nvPr/>
        </p:nvCxnSpPr>
        <p:spPr>
          <a:xfrm>
            <a:off x="2890520" y="2338705"/>
            <a:ext cx="186690" cy="443230"/>
          </a:xfrm>
          <a:prstGeom prst="straightConnector1">
            <a:avLst/>
          </a:prstGeom>
          <a:ln w="50800">
            <a:solidFill>
              <a:srgbClr val="20202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双向循环神经网络</a:t>
            </a:r>
            <a:endParaRPr lang="zh-CN" altLang="en-US"/>
          </a:p>
        </p:txBody>
      </p:sp>
      <p:sp>
        <p:nvSpPr>
          <p:cNvPr id="3" name="内容占位符 2"/>
          <p:cNvSpPr>
            <a:spLocks noGrp="1"/>
          </p:cNvSpPr>
          <p:nvPr>
            <p:ph idx="1"/>
          </p:nvPr>
        </p:nvSpPr>
        <p:spPr/>
        <p:txBody>
          <a:bodyPr/>
          <a:p>
            <a:r>
              <a:rPr lang="zh-CN" altLang="en-US"/>
              <a:t>典型情景：对下一个输出进行建模</a:t>
            </a:r>
            <a:endParaRPr lang="zh-CN" altLang="en-US"/>
          </a:p>
          <a:p>
            <a:r>
              <a:rPr lang="zh-CN" altLang="en-US"/>
              <a:t>在文本序列中填空的任务：</a:t>
            </a:r>
            <a:endParaRPr lang="zh-CN" altLang="en-US"/>
          </a:p>
          <a:p>
            <a:pPr marL="914400" lvl="1" indent="-457200">
              <a:buAutoNum type="arabicPeriod"/>
            </a:pPr>
            <a:r>
              <a:rPr lang="zh-CN" altLang="en-US"/>
              <a:t>我`___`。</a:t>
            </a:r>
            <a:endParaRPr lang="zh-CN" altLang="en-US"/>
          </a:p>
          <a:p>
            <a:pPr marL="914400" lvl="1" indent="-457200">
              <a:buAutoNum type="arabicPeriod"/>
            </a:pPr>
            <a:r>
              <a:rPr lang="zh-CN" altLang="en-US"/>
              <a:t>我`___`饿了。</a:t>
            </a:r>
            <a:endParaRPr lang="zh-CN" altLang="en-US"/>
          </a:p>
          <a:p>
            <a:pPr marL="914400" lvl="1" indent="-457200">
              <a:buAutoNum type="arabicPeriod"/>
            </a:pPr>
            <a:r>
              <a:rPr lang="zh-CN" altLang="en-US"/>
              <a:t>我`___`饿了，我可以吃半头猪。</a:t>
            </a:r>
            <a:endParaRPr lang="zh-CN" altLang="en-US"/>
          </a:p>
          <a:p>
            <a:pPr lvl="0"/>
            <a:r>
              <a:rPr lang="zh-CN" altLang="en-US"/>
              <a:t>“很高兴”（"happy"）、“不”（"not"）和“非常”（"very"）</a:t>
            </a:r>
            <a:endParaRPr lang="zh-CN" altLang="en-US"/>
          </a:p>
          <a:p>
            <a:pPr lvl="0"/>
            <a:r>
              <a:rPr lang="zh-CN" altLang="en-US"/>
              <a:t>每个短语的“下文”</a:t>
            </a:r>
            <a:endParaRPr lang="zh-CN" altLang="en-US"/>
          </a:p>
          <a:p>
            <a:pPr lvl="0"/>
            <a:r>
              <a:rPr lang="zh-CN" altLang="en-US"/>
              <a:t>无法利用这一点的序列模型将在相关任务上表现不佳</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 to="" calcmode="lin" valueType="num">
                                      <p:cBhvr>
                                        <p:cTn id="7" dur="1" fill="hold"/>
                                        <p:tgtEl>
                                          <p:spTgt spid="3">
                                            <p:txEl>
                                              <p:pRg st="5" end="5"/>
                                            </p:txEl>
                                          </p:spTgt>
                                        </p:tgtEl>
                                      </p:cBhvr>
                                    </p:anim>
                                  </p:childTnLst>
                                </p:cTn>
                              </p:par>
                              <p:par>
                                <p:cTn id="8" presetID="24"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 to="" calcmode="lin" valueType="num">
                                      <p:cBhvr>
                                        <p:cTn id="10" dur="1" fill="hold"/>
                                        <p:tgtEl>
                                          <p:spTgt spid="3">
                                            <p:txEl>
                                              <p:pRg st="6" end="6"/>
                                            </p:txEl>
                                          </p:spTgt>
                                        </p:tgtEl>
                                      </p:cBhvr>
                                    </p:anim>
                                  </p:childTnLst>
                                </p:cTn>
                              </p:par>
                              <p:par>
                                <p:cTn id="11" presetID="24"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 to="" calcmode="lin" valueType="num">
                                      <p:cBhvr>
                                        <p:cTn id="13" dur="1" fill="hold"/>
                                        <p:tgtEl>
                                          <p:spTgt spid="3">
                                            <p:txEl>
                                              <p:pRg st="7" end="7"/>
                                            </p:txEl>
                                          </p:spTgt>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隐马尔可夫模型中的动态规划</a:t>
            </a:r>
            <a:endParaRPr lang="zh-CN" altLang="en-US"/>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p>
                <a:r>
                  <a:rPr lang="zh-CN" altLang="en-US"/>
                  <a:t>动态规划</a:t>
                </a:r>
                <a:endParaRPr lang="zh-CN" altLang="en-US"/>
              </a:p>
              <a:p>
                <a:r>
                  <a:rPr lang="zh-CN" altLang="en-US"/>
                  <a:t>有助于思考为什么要使用深度学习，以及为什么要选择特定的架构</a:t>
                </a:r>
                <a:endParaRPr lang="zh-CN" altLang="en-US"/>
              </a:p>
              <a:p>
                <a:r>
                  <a:rPr lang="zh-CN" altLang="en-US"/>
                  <a:t>隐变量模型：</a:t>
                </a:r>
                <a:endParaRPr lang="zh-CN" altLang="en-US"/>
              </a:p>
              <a:p>
                <a:pPr marL="914400" lvl="1" indent="-457200">
                  <a:buAutoNum type="arabicPeriod"/>
                </a:pPr>
                <a:r>
                  <a:rPr lang="zh-CN" altLang="en-US"/>
                  <a:t>在任意时间步</a:t>
                </a:r>
                <a14:m>
                  <m:oMath xmlns:m="http://schemas.openxmlformats.org/officeDocument/2006/math">
                    <m:r>
                      <a:rPr lang="en-US" altLang="zh-CN" i="1">
                        <a:latin typeface="DejaVu Math TeX Gyre" panose="02000503000000000000" charset="0"/>
                        <a:cs typeface="DejaVu Math TeX Gyre" panose="02000503000000000000" charset="0"/>
                      </a:rPr>
                      <m:t>𝑡</m:t>
                    </m:r>
                  </m:oMath>
                </a14:m>
                <a:r>
                  <a:rPr lang="zh-CN" altLang="en-US"/>
                  <a:t>，假设存在某个隐变量</a:t>
                </a:r>
                <a14:m>
                  <m:oMath xmlns:m="http://schemas.openxmlformats.org/officeDocument/2006/math">
                    <m:sSub>
                      <m:sSubPr>
                        <m:ctrlPr>
                          <a:rPr lang="en-US" altLang="zh-CN" i="1">
                            <a:latin typeface="DejaVu Math TeX Gyre" panose="02000503000000000000" charset="0"/>
                            <a:cs typeface="DejaVu Math TeX Gyre" panose="02000503000000000000" charset="0"/>
                          </a:rPr>
                        </m:ctrlPr>
                      </m:sSubPr>
                      <m:e>
                        <m:r>
                          <a:rPr lang="en-US" altLang="zh-CN" i="1">
                            <a:latin typeface="DejaVu Math TeX Gyre" panose="02000503000000000000" charset="0"/>
                            <a:cs typeface="DejaVu Math TeX Gyre" panose="02000503000000000000" charset="0"/>
                          </a:rPr>
                          <m:t>ℎ</m:t>
                        </m:r>
                      </m:e>
                      <m:sub>
                        <m:r>
                          <a:rPr lang="en-US" altLang="zh-CN" i="1">
                            <a:latin typeface="DejaVu Math TeX Gyre" panose="02000503000000000000" charset="0"/>
                            <a:cs typeface="DejaVu Math TeX Gyre" panose="02000503000000000000" charset="0"/>
                          </a:rPr>
                          <m:t>𝑡</m:t>
                        </m:r>
                      </m:sub>
                    </m:sSub>
                  </m:oMath>
                </a14:m>
                <a:r>
                  <a:rPr lang="zh-CN" altLang="en-US"/>
                  <a:t>，通过概率$P(x_t \mid h_t)$控制观测到的</a:t>
                </a:r>
                <a14:m>
                  <m:oMath xmlns:m="http://schemas.openxmlformats.org/officeDocument/2006/math">
                    <m:sSub>
                      <m:sSubPr>
                        <m:ctrlPr>
                          <a:rPr lang="en-US" altLang="zh-CN" i="1">
                            <a:latin typeface="DejaVu Math TeX Gyre" panose="02000503000000000000" charset="0"/>
                            <a:cs typeface="DejaVu Math TeX Gyre" panose="02000503000000000000" charset="0"/>
                          </a:rPr>
                        </m:ctrlPr>
                      </m:sSubPr>
                      <m:e>
                        <m:r>
                          <a:rPr lang="en-US" altLang="zh-CN" i="1">
                            <a:latin typeface="DejaVu Math TeX Gyre" panose="02000503000000000000" charset="0"/>
                            <a:cs typeface="DejaVu Math TeX Gyre" panose="02000503000000000000" charset="0"/>
                          </a:rPr>
                          <m:t>𝑥</m:t>
                        </m:r>
                      </m:e>
                      <m:sub>
                        <m:r>
                          <a:rPr lang="en-US" altLang="zh-CN" i="1">
                            <a:latin typeface="DejaVu Math TeX Gyre" panose="02000503000000000000" charset="0"/>
                            <a:cs typeface="DejaVu Math TeX Gyre" panose="02000503000000000000" charset="0"/>
                          </a:rPr>
                          <m:t>𝑡</m:t>
                        </m:r>
                      </m:sub>
                    </m:sSub>
                  </m:oMath>
                </a14:m>
                <a:endParaRPr lang="en-US" altLang="zh-CN" i="1">
                  <a:latin typeface="DejaVu Math TeX Gyre" panose="02000503000000000000" charset="0"/>
                  <a:cs typeface="DejaVu Math TeX Gyre" panose="02000503000000000000" charset="0"/>
                </a:endParaRPr>
              </a:p>
              <a:p>
                <a:pPr marL="914400" lvl="1" indent="-457200">
                  <a:buAutoNum type="arabicPeriod"/>
                </a:pPr>
                <a:r>
                  <a:rPr lang="zh-CN" altLang="en-US"/>
                  <a:t>任何$h_t \to h_{t+1}$转移都是由一些状态转移概率$P(h_{t+1} \mid h_{t})$给出</a:t>
                </a:r>
                <a:endParaRPr lang="zh-CN" altLang="en-US"/>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b="7"/>
                </a:stretch>
              </a:blipFill>
            </p:spPr>
            <p:txBody>
              <a:bodyPr/>
              <a:lstStyle/>
              <a:p>
                <a:r>
                  <a:rPr lang="zh-CN" altLang="en-US">
                    <a:noFill/>
                  </a:rPr>
                  <a:t> </a:t>
                </a:r>
              </a:p>
            </p:txBody>
          </p:sp>
        </mc:Fallback>
      </mc:AlternateContent>
      <p:pic>
        <p:nvPicPr>
          <p:cNvPr id="5" name="334E55B0-647D-440b-865C-3EC943EB4CBC-75" descr="wpsoffice"/>
          <p:cNvPicPr>
            <a:picLocks noChangeAspect="1"/>
          </p:cNvPicPr>
          <p:nvPr/>
        </p:nvPicPr>
        <p:blipFill>
          <a:blip r:embed="rId2"/>
          <a:stretch>
            <a:fillRect/>
          </a:stretch>
        </p:blipFill>
        <p:spPr>
          <a:xfrm>
            <a:off x="7677150" y="2893695"/>
            <a:ext cx="1479036" cy="360000"/>
          </a:xfrm>
          <a:prstGeom prst="rect">
            <a:avLst/>
          </a:prstGeom>
        </p:spPr>
      </p:pic>
      <p:cxnSp>
        <p:nvCxnSpPr>
          <p:cNvPr id="6" name="直接箭头连接符 5"/>
          <p:cNvCxnSpPr/>
          <p:nvPr/>
        </p:nvCxnSpPr>
        <p:spPr>
          <a:xfrm>
            <a:off x="8928100" y="3410585"/>
            <a:ext cx="302895" cy="186690"/>
          </a:xfrm>
          <a:prstGeom prst="straightConnector1">
            <a:avLst/>
          </a:prstGeom>
          <a:ln w="50800">
            <a:solidFill>
              <a:srgbClr val="202020"/>
            </a:solidFill>
            <a:tailEnd type="arrow"/>
          </a:ln>
        </p:spPr>
        <p:style>
          <a:lnRef idx="1">
            <a:schemeClr val="accent1"/>
          </a:lnRef>
          <a:fillRef idx="0">
            <a:schemeClr val="accent1"/>
          </a:fillRef>
          <a:effectRef idx="0">
            <a:schemeClr val="accent1"/>
          </a:effectRef>
          <a:fontRef idx="minor">
            <a:schemeClr val="tx1"/>
          </a:fontRef>
        </p:style>
      </p:cxnSp>
      <p:pic>
        <p:nvPicPr>
          <p:cNvPr id="7" name="334E55B0-647D-440b-865C-3EC943EB4CBC-76" descr="wpsoffice"/>
          <p:cNvPicPr>
            <a:picLocks noChangeAspect="1"/>
          </p:cNvPicPr>
          <p:nvPr/>
        </p:nvPicPr>
        <p:blipFill>
          <a:blip r:embed="rId3"/>
          <a:stretch>
            <a:fillRect/>
          </a:stretch>
        </p:blipFill>
        <p:spPr>
          <a:xfrm>
            <a:off x="4538345" y="5062220"/>
            <a:ext cx="1633846" cy="360000"/>
          </a:xfrm>
          <a:prstGeom prst="rect">
            <a:avLst/>
          </a:prstGeom>
        </p:spPr>
      </p:pic>
      <p:cxnSp>
        <p:nvCxnSpPr>
          <p:cNvPr id="8" name="直接箭头连接符 7"/>
          <p:cNvCxnSpPr/>
          <p:nvPr/>
        </p:nvCxnSpPr>
        <p:spPr>
          <a:xfrm flipH="1" flipV="1">
            <a:off x="4382135" y="4855845"/>
            <a:ext cx="302895" cy="105410"/>
          </a:xfrm>
          <a:prstGeom prst="straightConnector1">
            <a:avLst/>
          </a:prstGeom>
          <a:ln w="50800">
            <a:solidFill>
              <a:srgbClr val="202020"/>
            </a:solidFill>
            <a:tailEnd type="arrow"/>
          </a:ln>
        </p:spPr>
        <p:style>
          <a:lnRef idx="1">
            <a:schemeClr val="accent1"/>
          </a:lnRef>
          <a:fillRef idx="0">
            <a:schemeClr val="accent1"/>
          </a:fillRef>
          <a:effectRef idx="0">
            <a:schemeClr val="accent1"/>
          </a:effectRef>
          <a:fontRef idx="minor">
            <a:schemeClr val="tx1"/>
          </a:fontRef>
        </p:style>
      </p:cxnSp>
      <p:pic>
        <p:nvPicPr>
          <p:cNvPr id="9" name="334E55B0-647D-440b-865C-3EC943EB4CBC-77" descr="wpsoffice"/>
          <p:cNvPicPr>
            <a:picLocks noChangeAspect="1"/>
          </p:cNvPicPr>
          <p:nvPr/>
        </p:nvPicPr>
        <p:blipFill>
          <a:blip r:embed="rId4"/>
          <a:stretch>
            <a:fillRect/>
          </a:stretch>
        </p:blipFill>
        <p:spPr>
          <a:xfrm>
            <a:off x="7677150" y="5062220"/>
            <a:ext cx="1847711" cy="360000"/>
          </a:xfrm>
          <a:prstGeom prst="rect">
            <a:avLst/>
          </a:prstGeom>
        </p:spPr>
      </p:pic>
      <p:cxnSp>
        <p:nvCxnSpPr>
          <p:cNvPr id="10" name="直接箭头连接符 9"/>
          <p:cNvCxnSpPr/>
          <p:nvPr/>
        </p:nvCxnSpPr>
        <p:spPr>
          <a:xfrm flipV="1">
            <a:off x="9230995" y="4832985"/>
            <a:ext cx="233045" cy="198120"/>
          </a:xfrm>
          <a:prstGeom prst="straightConnector1">
            <a:avLst/>
          </a:prstGeom>
          <a:ln w="50800">
            <a:solidFill>
              <a:srgbClr val="20202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序列</a:t>
            </a:r>
            <a:r>
              <a:rPr lang="zh-CN" altLang="en-US"/>
              <a:t>模型（Sequence Models）</a:t>
            </a:r>
            <a:endParaRPr lang="zh-CN" altLang="en-US"/>
          </a:p>
        </p:txBody>
      </p:sp>
      <p:sp>
        <p:nvSpPr>
          <p:cNvPr id="3" name="内容占位符 2"/>
          <p:cNvSpPr>
            <a:spLocks noGrp="1"/>
          </p:cNvSpPr>
          <p:nvPr>
            <p:ph idx="1"/>
          </p:nvPr>
        </p:nvSpPr>
        <p:spPr/>
        <p:txBody>
          <a:bodyPr/>
          <a:p>
            <a:r>
              <a:rPr lang="zh-CN" altLang="en-US"/>
              <a:t>the joint probability of an entire sequence</a:t>
            </a:r>
            <a:endParaRPr lang="zh-CN" altLang="en-US"/>
          </a:p>
          <a:p>
            <a:pPr lvl="1"/>
            <a:r>
              <a:rPr lang="zh-CN" altLang="en-US"/>
              <a:t>reduce language modeling to autoregressive prediction</a:t>
            </a:r>
            <a:endParaRPr lang="zh-CN" altLang="en-US"/>
          </a:p>
          <a:p>
            <a:endParaRPr lang="zh-CN" altLang="en-US"/>
          </a:p>
          <a:p>
            <a:endParaRPr lang="zh-CN" altLang="en-US"/>
          </a:p>
          <a:p>
            <a:endParaRPr lang="zh-CN" altLang="en-US"/>
          </a:p>
          <a:p>
            <a:r>
              <a:rPr lang="zh-CN" altLang="en-US"/>
              <a:t>For example, we might wish to compare the naturalness of two candidate outputs generated by a machine translation system or by a speech recognition system.</a:t>
            </a:r>
            <a:endParaRPr lang="zh-CN" altLang="en-US"/>
          </a:p>
          <a:p>
            <a:endParaRPr lang="zh-CN" altLang="en-US"/>
          </a:p>
        </p:txBody>
      </p:sp>
      <p:pic>
        <p:nvPicPr>
          <p:cNvPr id="4" name="334E55B0-647D-440b-865C-3EC943EB4CBC-6" descr="wpsoffice"/>
          <p:cNvPicPr>
            <a:picLocks noChangeAspect="1"/>
          </p:cNvPicPr>
          <p:nvPr/>
        </p:nvPicPr>
        <p:blipFill>
          <a:blip r:embed="rId1"/>
          <a:stretch>
            <a:fillRect/>
          </a:stretch>
        </p:blipFill>
        <p:spPr>
          <a:xfrm>
            <a:off x="2942590" y="2969895"/>
            <a:ext cx="6307561" cy="918210"/>
          </a:xfrm>
          <a:prstGeom prst="rect">
            <a:avLst/>
          </a:prstGeom>
        </p:spPr>
      </p:pic>
      <p:cxnSp>
        <p:nvCxnSpPr>
          <p:cNvPr id="5" name="直接箭头连接符 4"/>
          <p:cNvCxnSpPr/>
          <p:nvPr/>
        </p:nvCxnSpPr>
        <p:spPr>
          <a:xfrm flipH="1">
            <a:off x="4295140" y="1628140"/>
            <a:ext cx="594360" cy="696595"/>
          </a:xfrm>
          <a:prstGeom prst="straightConnector1">
            <a:avLst/>
          </a:prstGeom>
          <a:ln w="50800">
            <a:solidFill>
              <a:srgbClr val="202020"/>
            </a:solidFill>
            <a:tailEnd type="arrow"/>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4889500" y="1303655"/>
            <a:ext cx="4667885" cy="521970"/>
          </a:xfrm>
          <a:prstGeom prst="rect">
            <a:avLst/>
          </a:prstGeom>
          <a:noFill/>
        </p:spPr>
        <p:txBody>
          <a:bodyPr wrap="none" rtlCol="0">
            <a:spAutoFit/>
          </a:bodyPr>
          <a:p>
            <a:pPr algn="l"/>
            <a:r>
              <a:rPr lang="zh-CN" altLang="en-US" sz="2800">
                <a:latin typeface="Heiti SC Light" panose="02000000000000000000" charset="-122"/>
                <a:ea typeface="Heiti SC Light" panose="02000000000000000000" charset="-122"/>
                <a:cs typeface="Heiti SC Light" panose="02000000000000000000" charset="-122"/>
              </a:rPr>
              <a:t>for natural language data</a:t>
            </a:r>
            <a:endParaRPr lang="zh-CN" altLang="en-US" sz="2800">
              <a:latin typeface="Heiti SC Light" panose="02000000000000000000" charset="-122"/>
              <a:ea typeface="Heiti SC Light" panose="02000000000000000000" charset="-122"/>
              <a:cs typeface="Heiti SC Light" panose="02000000000000000000"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 calcmode="lin" valueType="num">
                                      <p:cBhvr additive="base">
                                        <p:cTn id="2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隐马尔可夫模型（hidden Markov</a:t>
            </a:r>
            <a:r>
              <a:rPr lang="en-US" altLang="zh-CN"/>
              <a:t> </a:t>
            </a:r>
            <a:r>
              <a:rPr lang="zh-CN" altLang="en-US"/>
              <a:t>model，HMM）</a:t>
            </a:r>
            <a:endParaRPr lang="zh-CN" altLang="en-US"/>
          </a:p>
        </p:txBody>
      </p:sp>
      <p:sp>
        <p:nvSpPr>
          <p:cNvPr id="3" name="内容占位符 2"/>
          <p:cNvSpPr>
            <a:spLocks noGrp="1"/>
          </p:cNvSpPr>
          <p:nvPr>
            <p:ph idx="1"/>
          </p:nvPr>
        </p:nvSpPr>
        <p:spPr/>
        <p:txBody>
          <a:bodyPr/>
          <a:p>
            <a:r>
              <a:rPr lang="en-US" altLang="zh-CN"/>
              <a:t>$P(h_1 \mid h_0) = P(h_1)$</a:t>
            </a:r>
            <a:endParaRPr lang="en-US" altLang="zh-CN"/>
          </a:p>
          <a:p>
            <a:endParaRPr lang="en-US" altLang="zh-CN"/>
          </a:p>
          <a:p>
            <a:endParaRPr lang="en-US" altLang="zh-CN"/>
          </a:p>
          <a:p>
            <a:endParaRPr lang="en-US" altLang="zh-CN"/>
          </a:p>
          <a:p>
            <a:endParaRPr lang="en-US" altLang="zh-CN"/>
          </a:p>
          <a:p>
            <a:r>
              <a:rPr lang="zh-CN" altLang="en-US"/>
              <a:t>联合概率</a:t>
            </a:r>
            <a:r>
              <a:rPr lang="zh-CN" altLang="en-US"/>
              <a:t>分布</a:t>
            </a:r>
            <a:endParaRPr lang="zh-CN" altLang="en-US"/>
          </a:p>
        </p:txBody>
      </p:sp>
      <p:pic>
        <p:nvPicPr>
          <p:cNvPr id="4" name="图片 3" descr="hmm"/>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5429885" y="2413000"/>
            <a:ext cx="5733333" cy="1800000"/>
          </a:xfrm>
          <a:prstGeom prst="rect">
            <a:avLst/>
          </a:prstGeom>
        </p:spPr>
      </p:pic>
      <p:pic>
        <p:nvPicPr>
          <p:cNvPr id="5" name="334E55B0-647D-440b-865C-3EC943EB4CBC-78" descr="/private/var/folders/ps/swk8gj2x4sb8ss2k90ytdvb40000gn/T/com.kingsoft.wpsoffice.mac/wpsoffice.rjvVGvwpsoffice"/>
          <p:cNvPicPr>
            <a:picLocks noChangeAspect="1"/>
          </p:cNvPicPr>
          <p:nvPr/>
        </p:nvPicPr>
        <p:blipFill>
          <a:blip r:embed="rId3"/>
          <a:stretch>
            <a:fillRect/>
          </a:stretch>
        </p:blipFill>
        <p:spPr>
          <a:xfrm>
            <a:off x="3609786" y="4897755"/>
            <a:ext cx="5729605" cy="720000"/>
          </a:xfrm>
          <a:prstGeom prst="rect">
            <a:avLst/>
          </a:prstGeom>
        </p:spPr>
      </p:pic>
      <p:pic>
        <p:nvPicPr>
          <p:cNvPr id="6" name="334E55B0-647D-440b-865C-3EC943EB4CBC-79" descr="wpsoffice"/>
          <p:cNvPicPr>
            <a:picLocks noChangeAspect="1"/>
          </p:cNvPicPr>
          <p:nvPr/>
        </p:nvPicPr>
        <p:blipFill>
          <a:blip r:embed="rId4"/>
          <a:stretch>
            <a:fillRect/>
          </a:stretch>
        </p:blipFill>
        <p:spPr>
          <a:xfrm>
            <a:off x="647700" y="2707005"/>
            <a:ext cx="2962410" cy="360000"/>
          </a:xfrm>
          <a:prstGeom prst="rect">
            <a:avLst/>
          </a:prstGeom>
        </p:spPr>
      </p:pic>
      <p:cxnSp>
        <p:nvCxnSpPr>
          <p:cNvPr id="7" name="直接箭头连接符 6"/>
          <p:cNvCxnSpPr/>
          <p:nvPr/>
        </p:nvCxnSpPr>
        <p:spPr>
          <a:xfrm flipV="1">
            <a:off x="2610485" y="2291715"/>
            <a:ext cx="291465" cy="267970"/>
          </a:xfrm>
          <a:prstGeom prst="straightConnector1">
            <a:avLst/>
          </a:prstGeom>
          <a:ln w="50800">
            <a:solidFill>
              <a:srgbClr val="202020"/>
            </a:solidFill>
            <a:tailEnd type="arrow"/>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p:nvPr/>
        </p:nvCxnSpPr>
        <p:spPr>
          <a:xfrm>
            <a:off x="2797175" y="4902835"/>
            <a:ext cx="559435" cy="221615"/>
          </a:xfrm>
          <a:prstGeom prst="straightConnector1">
            <a:avLst/>
          </a:prstGeom>
          <a:ln w="50800">
            <a:solidFill>
              <a:srgbClr val="20202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HMM</a:t>
            </a:r>
            <a:endParaRPr lang="zh-CN" altLang="en-US"/>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normAutofit/>
              </a:bodyPr>
              <a:p>
                <a:r>
                  <a:rPr lang="zh-CN" altLang="en-US"/>
                  <a:t>目标：计算$P(x_j \mid x_{-j})$</a:t>
                </a:r>
                <a:endParaRPr lang="zh-CN" altLang="en-US"/>
              </a:p>
              <a:p>
                <a:endParaRPr lang="zh-CN" altLang="en-US"/>
              </a:p>
              <a:p>
                <a:endParaRPr lang="zh-CN" altLang="en-US"/>
              </a:p>
              <a:p>
                <a:endParaRPr lang="zh-CN" altLang="en-US"/>
              </a:p>
              <a:p>
                <a:endParaRPr lang="zh-CN" altLang="en-US"/>
              </a:p>
              <a:p>
                <a:r>
                  <a:rPr lang="zh-CN" altLang="en-US"/>
                  <a:t>由于$P(x_j \mid x_{-j})$中没有隐变量，因此考虑对$h_1, \ldots, h_T$选择构成的所有可能的组合进行求和</a:t>
                </a:r>
                <a:endParaRPr lang="zh-CN" altLang="en-US"/>
              </a:p>
              <a:p>
                <a:r>
                  <a:rPr lang="zh-CN" altLang="en-US"/>
                  <a:t>如果任何</a:t>
                </a:r>
                <a14:m>
                  <m:oMath xmlns:m="http://schemas.openxmlformats.org/officeDocument/2006/math">
                    <m:sSub>
                      <m:sSubPr>
                        <m:ctrlPr>
                          <a:rPr lang="en-US" altLang="zh-CN" i="1">
                            <a:latin typeface="DejaVu Math TeX Gyre" panose="02000503000000000000" charset="0"/>
                            <a:cs typeface="DejaVu Math TeX Gyre" panose="02000503000000000000" charset="0"/>
                          </a:rPr>
                        </m:ctrlPr>
                      </m:sSubPr>
                      <m:e>
                        <m:r>
                          <a:rPr lang="en-US" altLang="zh-CN" i="1">
                            <a:latin typeface="DejaVu Math TeX Gyre" panose="02000503000000000000" charset="0"/>
                            <a:cs typeface="DejaVu Math TeX Gyre" panose="02000503000000000000" charset="0"/>
                          </a:rPr>
                          <m:t>ℎ</m:t>
                        </m:r>
                      </m:e>
                      <m:sub>
                        <m:r>
                          <a:rPr lang="en-US" altLang="zh-CN" i="1">
                            <a:latin typeface="DejaVu Math TeX Gyre" panose="02000503000000000000" charset="0"/>
                            <a:cs typeface="DejaVu Math TeX Gyre" panose="02000503000000000000" charset="0"/>
                          </a:rPr>
                          <m:t>𝑖</m:t>
                        </m:r>
                      </m:sub>
                    </m:sSub>
                  </m:oMath>
                </a14:m>
                <a:r>
                  <a:rPr lang="zh-CN" altLang="en-US"/>
                  <a:t>可以接受</a:t>
                </a:r>
                <a14:m>
                  <m:oMath xmlns:m="http://schemas.openxmlformats.org/officeDocument/2006/math">
                    <m:r>
                      <a:rPr lang="en-US" altLang="zh-CN" i="1">
                        <a:latin typeface="DejaVu Math TeX Gyre" panose="02000503000000000000" charset="0"/>
                        <a:cs typeface="DejaVu Math TeX Gyre" panose="02000503000000000000" charset="0"/>
                      </a:rPr>
                      <m:t>𝑘</m:t>
                    </m:r>
                  </m:oMath>
                </a14:m>
                <a:r>
                  <a:rPr lang="zh-CN" altLang="en-US"/>
                  <a:t>个不同的值（有限的状态数），这意味着我们需要对</a:t>
                </a:r>
                <a14:m>
                  <m:oMath xmlns:m="http://schemas.openxmlformats.org/officeDocument/2006/math">
                    <m:sSup>
                      <m:sSupPr>
                        <m:ctrlPr>
                          <a:rPr lang="en-US" altLang="zh-CN" i="1">
                            <a:latin typeface="DejaVu Math TeX Gyre" panose="02000503000000000000" charset="0"/>
                            <a:cs typeface="DejaVu Math TeX Gyre" panose="02000503000000000000" charset="0"/>
                          </a:rPr>
                        </m:ctrlPr>
                      </m:sSupPr>
                      <m:e>
                        <m:r>
                          <a:rPr lang="en-US" altLang="zh-CN" i="1">
                            <a:latin typeface="DejaVu Math TeX Gyre" panose="02000503000000000000" charset="0"/>
                            <a:cs typeface="DejaVu Math TeX Gyre" panose="02000503000000000000" charset="0"/>
                          </a:rPr>
                          <m:t>𝑘</m:t>
                        </m:r>
                      </m:e>
                      <m:sup>
                        <m:r>
                          <a:rPr lang="en-US" altLang="zh-CN" i="1">
                            <a:latin typeface="DejaVu Math TeX Gyre" panose="02000503000000000000" charset="0"/>
                            <a:cs typeface="DejaVu Math TeX Gyre" panose="02000503000000000000" charset="0"/>
                          </a:rPr>
                          <m:t>𝑇</m:t>
                        </m:r>
                      </m:sup>
                    </m:sSup>
                  </m:oMath>
                </a14:m>
                <a:r>
                  <a:rPr lang="zh-CN" altLang="en-US"/>
                  <a:t>个项求和</a:t>
                </a:r>
                <a:endParaRPr lang="zh-CN" altLang="en-US"/>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b="7"/>
                </a:stretch>
              </a:blipFill>
            </p:spPr>
            <p:txBody>
              <a:bodyPr/>
              <a:lstStyle/>
              <a:p>
                <a:r>
                  <a:rPr lang="zh-CN" altLang="en-US">
                    <a:noFill/>
                  </a:rPr>
                  <a:t> </a:t>
                </a:r>
              </a:p>
            </p:txBody>
          </p:sp>
        </mc:Fallback>
      </mc:AlternateContent>
      <p:pic>
        <p:nvPicPr>
          <p:cNvPr id="4" name="334E55B0-647D-440b-865C-3EC943EB4CBC-80" descr="wpsoffice"/>
          <p:cNvPicPr>
            <a:picLocks noChangeAspect="1"/>
          </p:cNvPicPr>
          <p:nvPr/>
        </p:nvPicPr>
        <p:blipFill>
          <a:blip r:embed="rId2"/>
          <a:stretch>
            <a:fillRect/>
          </a:stretch>
        </p:blipFill>
        <p:spPr>
          <a:xfrm>
            <a:off x="5260340" y="2665095"/>
            <a:ext cx="1671724" cy="360000"/>
          </a:xfrm>
          <a:prstGeom prst="rect">
            <a:avLst/>
          </a:prstGeom>
        </p:spPr>
      </p:pic>
      <p:cxnSp>
        <p:nvCxnSpPr>
          <p:cNvPr id="5" name="直接箭头连接符 4"/>
          <p:cNvCxnSpPr/>
          <p:nvPr/>
        </p:nvCxnSpPr>
        <p:spPr>
          <a:xfrm>
            <a:off x="4988560" y="2303145"/>
            <a:ext cx="314325" cy="256540"/>
          </a:xfrm>
          <a:prstGeom prst="straightConnector1">
            <a:avLst/>
          </a:prstGeom>
          <a:ln w="50800">
            <a:solidFill>
              <a:srgbClr val="202020"/>
            </a:solidFill>
            <a:tailEnd type="arrow"/>
          </a:ln>
        </p:spPr>
        <p:style>
          <a:lnRef idx="1">
            <a:schemeClr val="accent1"/>
          </a:lnRef>
          <a:fillRef idx="0">
            <a:schemeClr val="accent1"/>
          </a:fillRef>
          <a:effectRef idx="0">
            <a:schemeClr val="accent1"/>
          </a:effectRef>
          <a:fontRef idx="minor">
            <a:schemeClr val="tx1"/>
          </a:fontRef>
        </p:style>
      </p:cxnSp>
      <p:pic>
        <p:nvPicPr>
          <p:cNvPr id="6" name="334E55B0-647D-440b-865C-3EC943EB4CBC-81" descr="wpsoffice"/>
          <p:cNvPicPr>
            <a:picLocks noChangeAspect="1"/>
          </p:cNvPicPr>
          <p:nvPr/>
        </p:nvPicPr>
        <p:blipFill>
          <a:blip r:embed="rId3"/>
          <a:stretch>
            <a:fillRect/>
          </a:stretch>
        </p:blipFill>
        <p:spPr>
          <a:xfrm>
            <a:off x="3564255" y="3278505"/>
            <a:ext cx="5064828" cy="360000"/>
          </a:xfrm>
          <a:prstGeom prst="rect">
            <a:avLst/>
          </a:prstGeom>
        </p:spPr>
      </p:pic>
      <p:pic>
        <p:nvPicPr>
          <p:cNvPr id="7" name="334E55B0-647D-440b-865C-3EC943EB4CBC-82" descr="wpsoffice"/>
          <p:cNvPicPr>
            <a:picLocks noChangeAspect="1"/>
          </p:cNvPicPr>
          <p:nvPr/>
        </p:nvPicPr>
        <p:blipFill>
          <a:blip r:embed="rId2"/>
          <a:stretch>
            <a:fillRect/>
          </a:stretch>
        </p:blipFill>
        <p:spPr>
          <a:xfrm>
            <a:off x="1490980" y="3748405"/>
            <a:ext cx="1671724" cy="360000"/>
          </a:xfrm>
          <a:prstGeom prst="rect">
            <a:avLst/>
          </a:prstGeom>
        </p:spPr>
      </p:pic>
      <p:cxnSp>
        <p:nvCxnSpPr>
          <p:cNvPr id="8" name="直接箭头连接符 7"/>
          <p:cNvCxnSpPr/>
          <p:nvPr/>
        </p:nvCxnSpPr>
        <p:spPr>
          <a:xfrm>
            <a:off x="2797175" y="4238625"/>
            <a:ext cx="372745" cy="163195"/>
          </a:xfrm>
          <a:prstGeom prst="straightConnector1">
            <a:avLst/>
          </a:prstGeom>
          <a:ln w="50800">
            <a:solidFill>
              <a:srgbClr val="202020"/>
            </a:solidFill>
            <a:tailEnd type="arrow"/>
          </a:ln>
        </p:spPr>
        <p:style>
          <a:lnRef idx="1">
            <a:schemeClr val="accent1"/>
          </a:lnRef>
          <a:fillRef idx="0">
            <a:schemeClr val="accent1"/>
          </a:fillRef>
          <a:effectRef idx="0">
            <a:schemeClr val="accent1"/>
          </a:effectRef>
          <a:fontRef idx="minor">
            <a:schemeClr val="tx1"/>
          </a:fontRef>
        </p:style>
      </p:cxnSp>
      <p:pic>
        <p:nvPicPr>
          <p:cNvPr id="9" name="334E55B0-647D-440b-865C-3EC943EB4CBC-83" descr="wpsoffice"/>
          <p:cNvPicPr>
            <a:picLocks noChangeAspect="1"/>
          </p:cNvPicPr>
          <p:nvPr/>
        </p:nvPicPr>
        <p:blipFill>
          <a:blip r:embed="rId4"/>
          <a:stretch>
            <a:fillRect/>
          </a:stretch>
        </p:blipFill>
        <p:spPr>
          <a:xfrm>
            <a:off x="9812655" y="3821430"/>
            <a:ext cx="1751351" cy="360000"/>
          </a:xfrm>
          <a:prstGeom prst="rect">
            <a:avLst/>
          </a:prstGeom>
        </p:spPr>
      </p:pic>
      <p:cxnSp>
        <p:nvCxnSpPr>
          <p:cNvPr id="10" name="直接箭头连接符 9"/>
          <p:cNvCxnSpPr/>
          <p:nvPr/>
        </p:nvCxnSpPr>
        <p:spPr>
          <a:xfrm flipH="1">
            <a:off x="9999980" y="4354830"/>
            <a:ext cx="314960" cy="139700"/>
          </a:xfrm>
          <a:prstGeom prst="straightConnector1">
            <a:avLst/>
          </a:prstGeom>
          <a:ln w="50800">
            <a:solidFill>
              <a:srgbClr val="20202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动态规划</a:t>
            </a:r>
            <a:r>
              <a:rPr lang="en-US" altLang="zh-CN"/>
              <a:t> - 前向</a:t>
            </a:r>
            <a:endParaRPr lang="en-US" altLang="zh-CN"/>
          </a:p>
        </p:txBody>
      </p:sp>
      <p:sp>
        <p:nvSpPr>
          <p:cNvPr id="3" name="内容占位符 2"/>
          <p:cNvSpPr>
            <a:spLocks noGrp="1"/>
          </p:cNvSpPr>
          <p:nvPr>
            <p:ph idx="1"/>
          </p:nvPr>
        </p:nvSpPr>
        <p:spPr/>
        <p:txBody>
          <a:bodyPr/>
          <a:p>
            <a:r>
              <a:rPr lang="en-US" altLang="zh-CN"/>
              <a:t>前向递归</a:t>
            </a:r>
            <a:endParaRPr lang="en-US" altLang="zh-CN"/>
          </a:p>
        </p:txBody>
      </p:sp>
      <p:pic>
        <p:nvPicPr>
          <p:cNvPr id="4" name="334E55B0-647D-440b-865C-3EC943EB4CBC-84" descr="wpsoffice"/>
          <p:cNvPicPr>
            <a:picLocks noChangeAspect="1"/>
          </p:cNvPicPr>
          <p:nvPr>
            <p:custDataLst>
              <p:tags r:id="rId1"/>
            </p:custDataLst>
          </p:nvPr>
        </p:nvPicPr>
        <p:blipFill>
          <a:blip r:embed="rId2"/>
          <a:stretch>
            <a:fillRect/>
          </a:stretch>
        </p:blipFill>
        <p:spPr>
          <a:xfrm>
            <a:off x="3816350" y="1301115"/>
            <a:ext cx="8144000" cy="5400000"/>
          </a:xfrm>
          <a:prstGeom prst="rect">
            <a:avLst/>
          </a:prstGeom>
        </p:spPr>
      </p:pic>
      <p:pic>
        <p:nvPicPr>
          <p:cNvPr id="5" name="334E55B0-647D-440b-865C-3EC943EB4CBC-85" descr="wpsoffice"/>
          <p:cNvPicPr>
            <a:picLocks noChangeAspect="1"/>
          </p:cNvPicPr>
          <p:nvPr/>
        </p:nvPicPr>
        <p:blipFill>
          <a:blip r:embed="rId3"/>
          <a:stretch>
            <a:fillRect/>
          </a:stretch>
        </p:blipFill>
        <p:spPr>
          <a:xfrm>
            <a:off x="7075170" y="347345"/>
            <a:ext cx="4676590" cy="540000"/>
          </a:xfrm>
          <a:prstGeom prst="rect">
            <a:avLst/>
          </a:prstGeom>
        </p:spPr>
      </p:pic>
      <p:sp>
        <p:nvSpPr>
          <p:cNvPr id="6" name="文本框 5"/>
          <p:cNvSpPr txBox="1"/>
          <p:nvPr/>
        </p:nvSpPr>
        <p:spPr>
          <a:xfrm>
            <a:off x="7832090" y="1095375"/>
            <a:ext cx="3163570" cy="521970"/>
          </a:xfrm>
          <a:prstGeom prst="rect">
            <a:avLst/>
          </a:prstGeom>
          <a:noFill/>
        </p:spPr>
        <p:txBody>
          <a:bodyPr wrap="none" rtlCol="0">
            <a:spAutoFit/>
          </a:bodyPr>
          <a:p>
            <a:pPr algn="l"/>
            <a:r>
              <a:rPr lang="zh-CN" altLang="en-US" sz="2800">
                <a:latin typeface="Heiti SC Light" panose="02000000000000000000" charset="-122"/>
                <a:ea typeface="Heiti SC Light" panose="02000000000000000000" charset="-122"/>
                <a:cs typeface="Heiti SC Light" panose="02000000000000000000" charset="-122"/>
              </a:rPr>
              <a:t>forward recursion</a:t>
            </a:r>
            <a:endParaRPr lang="zh-CN" altLang="en-US" sz="2800">
              <a:latin typeface="Heiti SC Light" panose="02000000000000000000" charset="-122"/>
              <a:ea typeface="Heiti SC Light" panose="02000000000000000000" charset="-122"/>
              <a:cs typeface="Heiti SC Light" panose="02000000000000000000" charset="-122"/>
            </a:endParaRPr>
          </a:p>
        </p:txBody>
      </p:sp>
      <p:cxnSp>
        <p:nvCxnSpPr>
          <p:cNvPr id="7" name="直接箭头连接符 6"/>
          <p:cNvCxnSpPr/>
          <p:nvPr/>
        </p:nvCxnSpPr>
        <p:spPr>
          <a:xfrm flipH="1" flipV="1">
            <a:off x="9813925" y="788035"/>
            <a:ext cx="279400" cy="210185"/>
          </a:xfrm>
          <a:prstGeom prst="straightConnector1">
            <a:avLst/>
          </a:prstGeom>
          <a:ln w="50800">
            <a:solidFill>
              <a:srgbClr val="202020"/>
            </a:solidFill>
            <a:tailEnd type="arrow"/>
          </a:ln>
        </p:spPr>
        <p:style>
          <a:lnRef idx="1">
            <a:schemeClr val="accent1"/>
          </a:lnRef>
          <a:fillRef idx="0">
            <a:schemeClr val="accent1"/>
          </a:fillRef>
          <a:effectRef idx="0">
            <a:schemeClr val="accent1"/>
          </a:effectRef>
          <a:fontRef idx="minor">
            <a:schemeClr val="tx1"/>
          </a:fontRef>
        </p:style>
      </p:cxnSp>
      <p:pic>
        <p:nvPicPr>
          <p:cNvPr id="8" name="334E55B0-647D-440b-865C-3EC943EB4CBC-86" descr="wpsoffice"/>
          <p:cNvPicPr>
            <a:picLocks noChangeAspect="1"/>
          </p:cNvPicPr>
          <p:nvPr/>
        </p:nvPicPr>
        <p:blipFill>
          <a:blip r:embed="rId4"/>
          <a:stretch>
            <a:fillRect/>
          </a:stretch>
        </p:blipFill>
        <p:spPr>
          <a:xfrm>
            <a:off x="8222615" y="1714500"/>
            <a:ext cx="2381205" cy="360000"/>
          </a:xfrm>
          <a:prstGeom prst="rect">
            <a:avLst/>
          </a:prstGeom>
        </p:spPr>
      </p:pic>
      <p:grpSp>
        <p:nvGrpSpPr>
          <p:cNvPr id="11" name="组合 10"/>
          <p:cNvGrpSpPr/>
          <p:nvPr/>
        </p:nvGrpSpPr>
        <p:grpSpPr>
          <a:xfrm>
            <a:off x="405130" y="4408805"/>
            <a:ext cx="2934970" cy="1167130"/>
            <a:chOff x="638" y="6943"/>
            <a:chExt cx="4622" cy="1838"/>
          </a:xfrm>
        </p:grpSpPr>
        <p:pic>
          <p:nvPicPr>
            <p:cNvPr id="9" name="334E55B0-647D-440b-865C-3EC943EB4CBC-87" descr="wpsoffice"/>
            <p:cNvPicPr>
              <a:picLocks noChangeAspect="1"/>
            </p:cNvPicPr>
            <p:nvPr/>
          </p:nvPicPr>
          <p:blipFill>
            <a:blip r:embed="rId5"/>
            <a:stretch>
              <a:fillRect/>
            </a:stretch>
          </p:blipFill>
          <p:spPr>
            <a:xfrm>
              <a:off x="1020" y="6943"/>
              <a:ext cx="3859" cy="567"/>
            </a:xfrm>
            <a:prstGeom prst="rect">
              <a:avLst/>
            </a:prstGeom>
          </p:spPr>
        </p:pic>
        <mc:AlternateContent xmlns:mc="http://schemas.openxmlformats.org/markup-compatibility/2006">
          <mc:Choice xmlns:a14="http://schemas.microsoft.com/office/drawing/2010/main" Requires="a14">
            <p:sp>
              <p:nvSpPr>
                <p:cNvPr id="10" name="文本框 9"/>
                <p:cNvSpPr txBox="1"/>
                <p:nvPr/>
              </p:nvSpPr>
              <p:spPr>
                <a:xfrm>
                  <a:off x="638" y="7959"/>
                  <a:ext cx="4622" cy="822"/>
                </a:xfrm>
                <a:prstGeom prst="rect">
                  <a:avLst/>
                </a:prstGeom>
                <a:noFill/>
              </p:spPr>
              <p:txBody>
                <a:bodyPr wrap="none" rtlCol="0">
                  <a:spAutoFit/>
                </a:bodyPr>
                <a:p>
                  <a:pPr algn="l"/>
                  <a14:m>
                    <m:oMath xmlns:m="http://schemas.openxmlformats.org/officeDocument/2006/math">
                      <m:r>
                        <a:rPr lang="en-US" altLang="zh-CN" sz="2800" i="1">
                          <a:latin typeface="DejaVu Math TeX Gyre" panose="02000503000000000000" charset="0"/>
                          <a:ea typeface="Heiti SC Light" panose="02000000000000000000" charset="-122"/>
                          <a:cs typeface="DejaVu Math TeX Gyre" panose="02000503000000000000" charset="0"/>
                        </a:rPr>
                        <m:t>𝑓</m:t>
                      </m:r>
                    </m:oMath>
                  </a14:m>
                  <a:r>
                    <a:rPr lang="zh-CN" altLang="en-US" sz="2800">
                      <a:latin typeface="DejaVu Math TeX Gyre" panose="02000503000000000000" charset="0"/>
                      <a:ea typeface="Heiti SC Light" panose="02000000000000000000" charset="-122"/>
                      <a:cs typeface="DejaVu Math TeX Gyre" panose="02000503000000000000" charset="0"/>
                    </a:rPr>
                    <a:t>：</a:t>
                  </a:r>
                  <a:r>
                    <a:rPr lang="zh-CN" altLang="en-US" sz="2800">
                      <a:latin typeface="Heiti SC Light" panose="02000000000000000000" charset="-122"/>
                      <a:ea typeface="Heiti SC Light" panose="02000000000000000000" charset="-122"/>
                      <a:cs typeface="Heiti SC Light" panose="02000000000000000000" charset="-122"/>
                    </a:rPr>
                    <a:t>可学习的函数</a:t>
                  </a:r>
                  <a:endParaRPr lang="zh-CN" altLang="en-US" sz="2800">
                    <a:latin typeface="Heiti SC Light" panose="02000000000000000000" charset="-122"/>
                    <a:ea typeface="Heiti SC Light" panose="02000000000000000000" charset="-122"/>
                    <a:cs typeface="Heiti SC Light" panose="02000000000000000000" charset="-122"/>
                  </a:endParaRPr>
                </a:p>
              </p:txBody>
            </p:sp>
          </mc:Choice>
          <mc:Fallback>
            <p:sp>
              <p:nvSpPr>
                <p:cNvPr id="10" name="文本框 9"/>
                <p:cNvSpPr txBox="1">
                  <a:spLocks noRot="1" noChangeAspect="1" noMove="1" noResize="1" noEditPoints="1" noAdjustHandles="1" noChangeArrowheads="1" noChangeShapeType="1" noTextEdit="1"/>
                </p:cNvSpPr>
                <p:nvPr/>
              </p:nvSpPr>
              <p:spPr>
                <a:xfrm>
                  <a:off x="638" y="7959"/>
                  <a:ext cx="4622" cy="822"/>
                </a:xfrm>
                <a:prstGeom prst="rect">
                  <a:avLst/>
                </a:prstGeom>
                <a:blipFill rotWithShape="1">
                  <a:blip r:embed="rId6"/>
                </a:blipFill>
              </p:spPr>
              <p:txBody>
                <a:bodyPr/>
                <a:lstStyle/>
                <a:p>
                  <a:r>
                    <a:rPr lang="zh-CN" altLang="en-US">
                      <a:noFill/>
                    </a:rPr>
                    <a:t> </a:t>
                  </a:r>
                </a:p>
              </p:txBody>
            </p:sp>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to="" calcmode="lin" valueType="num">
                                      <p:cBhvr>
                                        <p:cTn id="7" dur="1" fill="hold"/>
                                        <p:tgtEl>
                                          <p:spTgt spid="11"/>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动态规划</a:t>
            </a:r>
            <a:r>
              <a:rPr lang="en-US" altLang="zh-CN">
                <a:sym typeface="+mn-ea"/>
              </a:rPr>
              <a:t> - 后向</a:t>
            </a:r>
            <a:endParaRPr lang="en-US" altLang="zh-CN">
              <a:sym typeface="+mn-ea"/>
            </a:endParaRPr>
          </a:p>
        </p:txBody>
      </p:sp>
      <p:sp>
        <p:nvSpPr>
          <p:cNvPr id="3" name="内容占位符 2"/>
          <p:cNvSpPr>
            <a:spLocks noGrp="1"/>
          </p:cNvSpPr>
          <p:nvPr>
            <p:ph idx="1"/>
          </p:nvPr>
        </p:nvSpPr>
        <p:spPr/>
        <p:txBody>
          <a:bodyPr/>
          <a:p>
            <a:endParaRPr lang="zh-CN" altLang="en-US"/>
          </a:p>
        </p:txBody>
      </p:sp>
      <p:pic>
        <p:nvPicPr>
          <p:cNvPr id="4" name="334E55B0-647D-440b-865C-3EC943EB4CBC-88" descr="wpsoffice"/>
          <p:cNvPicPr>
            <a:picLocks noChangeAspect="1"/>
          </p:cNvPicPr>
          <p:nvPr/>
        </p:nvPicPr>
        <p:blipFill>
          <a:blip r:embed="rId1"/>
          <a:stretch>
            <a:fillRect/>
          </a:stretch>
        </p:blipFill>
        <p:spPr>
          <a:xfrm>
            <a:off x="2895600" y="1301750"/>
            <a:ext cx="9187500" cy="5400000"/>
          </a:xfrm>
          <a:prstGeom prst="rect">
            <a:avLst/>
          </a:prstGeom>
        </p:spPr>
      </p:pic>
      <p:pic>
        <p:nvPicPr>
          <p:cNvPr id="5" name="334E55B0-647D-440b-865C-3EC943EB4CBC-89" descr="wpsoffice"/>
          <p:cNvPicPr>
            <a:picLocks noChangeAspect="1"/>
          </p:cNvPicPr>
          <p:nvPr/>
        </p:nvPicPr>
        <p:blipFill>
          <a:blip r:embed="rId2"/>
          <a:stretch>
            <a:fillRect/>
          </a:stretch>
        </p:blipFill>
        <p:spPr>
          <a:xfrm>
            <a:off x="7237730" y="651510"/>
            <a:ext cx="4659775" cy="540000"/>
          </a:xfrm>
          <a:prstGeom prst="rect">
            <a:avLst/>
          </a:prstGeom>
        </p:spPr>
      </p:pic>
      <p:sp>
        <p:nvSpPr>
          <p:cNvPr id="6" name="文本框 5"/>
          <p:cNvSpPr txBox="1"/>
          <p:nvPr/>
        </p:nvSpPr>
        <p:spPr>
          <a:xfrm>
            <a:off x="7409180" y="1301750"/>
            <a:ext cx="4316095" cy="953135"/>
          </a:xfrm>
          <a:prstGeom prst="rect">
            <a:avLst/>
          </a:prstGeom>
          <a:noFill/>
        </p:spPr>
        <p:txBody>
          <a:bodyPr wrap="none" rtlCol="0">
            <a:spAutoFit/>
          </a:bodyPr>
          <a:p>
            <a:pPr algn="ctr"/>
            <a:r>
              <a:rPr lang="zh-CN" altLang="en-US" sz="2800">
                <a:latin typeface="Heiti SC Light" panose="02000000000000000000" charset="-122"/>
                <a:ea typeface="Heiti SC Light" panose="02000000000000000000" charset="-122"/>
                <a:cs typeface="Heiti SC Light" panose="02000000000000000000" charset="-122"/>
              </a:rPr>
              <a:t>后向递归</a:t>
            </a:r>
            <a:endParaRPr lang="zh-CN" altLang="en-US" sz="2800">
              <a:latin typeface="Heiti SC Light" panose="02000000000000000000" charset="-122"/>
              <a:ea typeface="Heiti SC Light" panose="02000000000000000000" charset="-122"/>
              <a:cs typeface="Heiti SC Light" panose="02000000000000000000" charset="-122"/>
            </a:endParaRPr>
          </a:p>
          <a:p>
            <a:pPr algn="ctr"/>
            <a:r>
              <a:rPr lang="zh-CN" altLang="en-US" sz="2800">
                <a:latin typeface="Heiti SC Light" panose="02000000000000000000" charset="-122"/>
                <a:ea typeface="Heiti SC Light" panose="02000000000000000000" charset="-122"/>
                <a:cs typeface="Heiti SC Light" panose="02000000000000000000" charset="-122"/>
              </a:rPr>
              <a:t>（backward recursion）</a:t>
            </a:r>
            <a:endParaRPr lang="zh-CN" altLang="en-US" sz="2800">
              <a:latin typeface="Heiti SC Light" panose="02000000000000000000" charset="-122"/>
              <a:ea typeface="Heiti SC Light" panose="02000000000000000000" charset="-122"/>
              <a:cs typeface="Heiti SC Light" panose="02000000000000000000" charset="-122"/>
            </a:endParaRPr>
          </a:p>
        </p:txBody>
      </p:sp>
      <p:pic>
        <p:nvPicPr>
          <p:cNvPr id="7" name="334E55B0-647D-440b-865C-3EC943EB4CBC-90" descr="wpsoffice"/>
          <p:cNvPicPr>
            <a:picLocks noChangeAspect="1"/>
          </p:cNvPicPr>
          <p:nvPr/>
        </p:nvPicPr>
        <p:blipFill>
          <a:blip r:embed="rId3"/>
          <a:stretch>
            <a:fillRect/>
          </a:stretch>
        </p:blipFill>
        <p:spPr>
          <a:xfrm>
            <a:off x="10144760" y="2532380"/>
            <a:ext cx="1752289" cy="360000"/>
          </a:xfrm>
          <a:prstGeom prst="rect">
            <a:avLst/>
          </a:prstGeom>
        </p:spPr>
      </p:pic>
      <p:grpSp>
        <p:nvGrpSpPr>
          <p:cNvPr id="11" name="组合 10"/>
          <p:cNvGrpSpPr/>
          <p:nvPr/>
        </p:nvGrpSpPr>
        <p:grpSpPr>
          <a:xfrm>
            <a:off x="0" y="3663315"/>
            <a:ext cx="2933065" cy="1167130"/>
            <a:chOff x="638" y="6943"/>
            <a:chExt cx="4619" cy="1838"/>
          </a:xfrm>
        </p:grpSpPr>
        <p:pic>
          <p:nvPicPr>
            <p:cNvPr id="9" name="334E55B0-647D-440b-865C-3EC943EB4CBC-91" descr="/private/var/folders/ps/swk8gj2x4sb8ss2k90ytdvb40000gn/T/com.kingsoft.wpsoffice.mac/wpsoffice.cdQCpSwpsoffice"/>
            <p:cNvPicPr>
              <a:picLocks noChangeAspect="1"/>
            </p:cNvPicPr>
            <p:nvPr/>
          </p:nvPicPr>
          <p:blipFill>
            <a:blip r:embed="rId4"/>
            <a:stretch>
              <a:fillRect/>
            </a:stretch>
          </p:blipFill>
          <p:spPr>
            <a:xfrm>
              <a:off x="1068" y="6943"/>
              <a:ext cx="3764" cy="567"/>
            </a:xfrm>
            <a:prstGeom prst="rect">
              <a:avLst/>
            </a:prstGeom>
          </p:spPr>
        </p:pic>
        <mc:AlternateContent xmlns:mc="http://schemas.openxmlformats.org/markup-compatibility/2006">
          <mc:Choice xmlns:a14="http://schemas.microsoft.com/office/drawing/2010/main" Requires="a14">
            <p:sp>
              <p:nvSpPr>
                <p:cNvPr id="10" name="文本框 9"/>
                <p:cNvSpPr txBox="1"/>
                <p:nvPr/>
              </p:nvSpPr>
              <p:spPr>
                <a:xfrm>
                  <a:off x="638" y="7959"/>
                  <a:ext cx="4619" cy="822"/>
                </a:xfrm>
                <a:prstGeom prst="rect">
                  <a:avLst/>
                </a:prstGeom>
                <a:noFill/>
              </p:spPr>
              <p:txBody>
                <a:bodyPr wrap="none" rtlCol="0">
                  <a:spAutoFit/>
                </a:bodyPr>
                <a:p>
                  <a:pPr algn="l"/>
                  <a14:m>
                    <m:oMath xmlns:m="http://schemas.openxmlformats.org/officeDocument/2006/math">
                      <m:r>
                        <a:rPr lang="en-US" altLang="zh-CN" sz="2800" i="1">
                          <a:latin typeface="DejaVu Math TeX Gyre" panose="02000503000000000000" charset="0"/>
                          <a:ea typeface="Heiti SC Light" panose="02000000000000000000" charset="-122"/>
                          <a:cs typeface="DejaVu Math TeX Gyre" panose="02000503000000000000" charset="0"/>
                        </a:rPr>
                        <m:t>𝜌</m:t>
                      </m:r>
                    </m:oMath>
                  </a14:m>
                  <a:r>
                    <a:rPr lang="zh-CN" altLang="en-US" sz="2800">
                      <a:latin typeface="DejaVu Math TeX Gyre" panose="02000503000000000000" charset="0"/>
                      <a:ea typeface="Heiti SC Light" panose="02000000000000000000" charset="-122"/>
                      <a:cs typeface="DejaVu Math TeX Gyre" panose="02000503000000000000" charset="0"/>
                    </a:rPr>
                    <a:t>：</a:t>
                  </a:r>
                  <a:r>
                    <a:rPr lang="zh-CN" altLang="en-US" sz="2800">
                      <a:latin typeface="Heiti SC Light" panose="02000000000000000000" charset="-122"/>
                      <a:ea typeface="Heiti SC Light" panose="02000000000000000000" charset="-122"/>
                      <a:cs typeface="Heiti SC Light" panose="02000000000000000000" charset="-122"/>
                    </a:rPr>
                    <a:t>可学习的函数</a:t>
                  </a:r>
                  <a:endParaRPr lang="zh-CN" altLang="en-US" sz="2800">
                    <a:latin typeface="Heiti SC Light" panose="02000000000000000000" charset="-122"/>
                    <a:ea typeface="Heiti SC Light" panose="02000000000000000000" charset="-122"/>
                    <a:cs typeface="Heiti SC Light" panose="02000000000000000000" charset="-122"/>
                  </a:endParaRPr>
                </a:p>
              </p:txBody>
            </p:sp>
          </mc:Choice>
          <mc:Fallback>
            <p:sp>
              <p:nvSpPr>
                <p:cNvPr id="10" name="文本框 9"/>
                <p:cNvSpPr txBox="1">
                  <a:spLocks noRot="1" noChangeAspect="1" noMove="1" noResize="1" noEditPoints="1" noAdjustHandles="1" noChangeArrowheads="1" noChangeShapeType="1" noTextEdit="1"/>
                </p:cNvSpPr>
                <p:nvPr/>
              </p:nvSpPr>
              <p:spPr>
                <a:xfrm>
                  <a:off x="638" y="7959"/>
                  <a:ext cx="4619" cy="822"/>
                </a:xfrm>
                <a:prstGeom prst="rect">
                  <a:avLst/>
                </a:prstGeom>
                <a:blipFill rotWithShape="1">
                  <a:blip r:embed="rId5"/>
                </a:blipFill>
              </p:spPr>
              <p:txBody>
                <a:bodyPr/>
                <a:lstStyle/>
                <a:p>
                  <a:r>
                    <a:rPr lang="zh-CN" altLang="en-US">
                      <a:noFill/>
                    </a:rPr>
                    <a:t> </a:t>
                  </a:r>
                </a:p>
              </p:txBody>
            </p:sp>
          </mc:Fallback>
        </mc:AlternateContent>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to="" calcmode="lin" valueType="num">
                                      <p:cBhvr>
                                        <p:cTn id="7" dur="1" fill="hold"/>
                                        <p:tgtEl>
                                          <p:spTgt spid="11"/>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动态规划</a:t>
            </a:r>
            <a:r>
              <a:rPr lang="en-US" altLang="zh-CN"/>
              <a:t> - </a:t>
            </a:r>
            <a:r>
              <a:rPr lang="zh-CN" altLang="en-US"/>
              <a:t>小结</a:t>
            </a:r>
            <a:endParaRPr lang="zh-CN" altLang="en-US"/>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p>
                <a:r>
                  <a:rPr lang="zh-CN" altLang="en-US"/>
                  <a:t>前向和后向递归都允许我们对</a:t>
                </a:r>
                <a14:m>
                  <m:oMath xmlns:m="http://schemas.openxmlformats.org/officeDocument/2006/math">
                    <m:r>
                      <a:rPr lang="en-US" altLang="zh-CN" i="1">
                        <a:latin typeface="DejaVu Math TeX Gyre" panose="02000503000000000000" charset="0"/>
                        <a:cs typeface="DejaVu Math TeX Gyre" panose="02000503000000000000" charset="0"/>
                      </a:rPr>
                      <m:t>𝑇</m:t>
                    </m:r>
                  </m:oMath>
                </a14:m>
                <a:r>
                  <a:rPr lang="zh-CN" altLang="en-US"/>
                  <a:t>个隐变量在</a:t>
                </a:r>
                <a:r>
                  <a:rPr lang="en-US" altLang="zh-CN" i="1">
                    <a:latin typeface="DejaVu Math TeX Gyre" panose="02000503000000000000" charset="0"/>
                    <a:cs typeface="DejaVu Math TeX Gyre" panose="02000503000000000000" charset="0"/>
                  </a:rPr>
                  <a:t>O(kT)</a:t>
                </a:r>
                <a:r>
                  <a:rPr lang="zh-CN" altLang="en-US"/>
                  <a:t>（线性而不是指数）时间内对$(h_1, \ldots, h_T)$的所有值求和</a:t>
                </a:r>
                <a:endParaRPr lang="zh-CN" altLang="en-US"/>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b="7"/>
                </a:stretch>
              </a:blipFill>
            </p:spPr>
            <p:txBody>
              <a:bodyPr/>
              <a:lstStyle/>
              <a:p>
                <a:r>
                  <a:rPr lang="zh-CN" altLang="en-US">
                    <a:noFill/>
                  </a:rPr>
                  <a:t> </a:t>
                </a:r>
              </a:p>
            </p:txBody>
          </p:sp>
        </mc:Fallback>
      </mc:AlternateContent>
      <p:pic>
        <p:nvPicPr>
          <p:cNvPr id="4" name="334E55B0-647D-440b-865C-3EC943EB4CBC-92" descr="wpsoffice"/>
          <p:cNvPicPr>
            <a:picLocks noChangeAspect="1"/>
          </p:cNvPicPr>
          <p:nvPr/>
        </p:nvPicPr>
        <p:blipFill>
          <a:blip r:embed="rId2"/>
          <a:stretch>
            <a:fillRect/>
          </a:stretch>
        </p:blipFill>
        <p:spPr>
          <a:xfrm>
            <a:off x="5469255" y="3092450"/>
            <a:ext cx="1813012" cy="360000"/>
          </a:xfrm>
          <a:prstGeom prst="rect">
            <a:avLst/>
          </a:prstGeom>
        </p:spPr>
      </p:pic>
      <p:cxnSp>
        <p:nvCxnSpPr>
          <p:cNvPr id="5" name="直接箭头连接符 4"/>
          <p:cNvCxnSpPr/>
          <p:nvPr/>
        </p:nvCxnSpPr>
        <p:spPr>
          <a:xfrm flipH="1" flipV="1">
            <a:off x="5763260" y="2665730"/>
            <a:ext cx="250825" cy="383540"/>
          </a:xfrm>
          <a:prstGeom prst="straightConnector1">
            <a:avLst/>
          </a:prstGeom>
          <a:ln w="50800">
            <a:solidFill>
              <a:srgbClr val="202020"/>
            </a:solidFill>
            <a:tailEnd type="arrow"/>
          </a:ln>
        </p:spPr>
        <p:style>
          <a:lnRef idx="1">
            <a:schemeClr val="accent1"/>
          </a:lnRef>
          <a:fillRef idx="0">
            <a:schemeClr val="accent1"/>
          </a:fillRef>
          <a:effectRef idx="0">
            <a:schemeClr val="accent1"/>
          </a:effectRef>
          <a:fontRef idx="minor">
            <a:schemeClr val="tx1"/>
          </a:fontRef>
        </p:style>
      </p:cxnSp>
      <p:pic>
        <p:nvPicPr>
          <p:cNvPr id="6" name="334E55B0-647D-440b-865C-3EC943EB4CBC-93" descr="wpsoffice"/>
          <p:cNvPicPr>
            <a:picLocks noChangeAspect="1"/>
          </p:cNvPicPr>
          <p:nvPr/>
        </p:nvPicPr>
        <p:blipFill>
          <a:blip r:embed="rId3"/>
          <a:stretch>
            <a:fillRect/>
          </a:stretch>
        </p:blipFill>
        <p:spPr>
          <a:xfrm>
            <a:off x="3399155" y="4398645"/>
            <a:ext cx="5393679" cy="72000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双向模型</a:t>
            </a:r>
            <a:endParaRPr lang="zh-CN" altLang="en-US"/>
          </a:p>
        </p:txBody>
      </p:sp>
      <p:sp>
        <p:nvSpPr>
          <p:cNvPr id="5" name="内容占位符 4"/>
          <p:cNvSpPr/>
          <p:nvPr>
            <p:ph idx="1"/>
          </p:nvPr>
        </p:nvSpPr>
        <p:spPr/>
        <p:txBody>
          <a:bodyPr/>
          <a:p>
            <a:r>
              <a:rPr lang="en-US" altLang="zh-CN"/>
              <a:t>从最后一个词元开始从后向前运行</a:t>
            </a:r>
            <a:endParaRPr lang="en-US" altLang="zh-CN"/>
          </a:p>
          <a:p>
            <a:r>
              <a:rPr lang="en-US" altLang="zh-CN"/>
              <a:t>双向循环神经网络（bidirectional RNNs）</a:t>
            </a:r>
            <a:endParaRPr lang="en-US" altLang="zh-CN"/>
          </a:p>
        </p:txBody>
      </p:sp>
      <p:pic>
        <p:nvPicPr>
          <p:cNvPr id="6" name="内容占位符 3" descr="birnn"/>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282815" y="185420"/>
            <a:ext cx="4909091" cy="2880000"/>
          </a:xfrm>
          <a:prstGeom prst="rect">
            <a:avLst/>
          </a:prstGeom>
        </p:spPr>
      </p:pic>
      <p:sp>
        <p:nvSpPr>
          <p:cNvPr id="7" name="文本框 6"/>
          <p:cNvSpPr txBox="1"/>
          <p:nvPr/>
        </p:nvSpPr>
        <p:spPr>
          <a:xfrm>
            <a:off x="647700" y="3281680"/>
            <a:ext cx="7742555" cy="1938020"/>
          </a:xfrm>
          <a:prstGeom prst="rect">
            <a:avLst/>
          </a:prstGeom>
          <a:noFill/>
        </p:spPr>
        <p:txBody>
          <a:bodyPr wrap="square" rtlCol="0">
            <a:spAutoFit/>
          </a:bodyPr>
          <a:p>
            <a:pPr marL="457200" indent="-457200" algn="l">
              <a:buAutoNum type="arabicPeriod"/>
            </a:pPr>
            <a:r>
              <a:rPr lang="zh-CN" altLang="en-US" sz="2400">
                <a:latin typeface="Heiti SC Light" panose="02000000000000000000" charset="-122"/>
                <a:ea typeface="Heiti SC Light" panose="02000000000000000000" charset="-122"/>
                <a:cs typeface="Heiti SC Light" panose="02000000000000000000" charset="-122"/>
              </a:rPr>
              <a:t>隐马尔可夫模型中的动态规划的前向和后向递归</a:t>
            </a:r>
            <a:endParaRPr lang="zh-CN" altLang="en-US" sz="2400">
              <a:latin typeface="Heiti SC Light" panose="02000000000000000000" charset="-122"/>
              <a:ea typeface="Heiti SC Light" panose="02000000000000000000" charset="-122"/>
              <a:cs typeface="Heiti SC Light" panose="02000000000000000000" charset="-122"/>
            </a:endParaRPr>
          </a:p>
          <a:p>
            <a:pPr marL="457200" indent="-457200" algn="l">
              <a:buAutoNum type="arabicPeriod"/>
            </a:pPr>
            <a:r>
              <a:rPr lang="zh-CN" altLang="en-US" sz="2400">
                <a:latin typeface="Heiti SC Light" panose="02000000000000000000" charset="-122"/>
                <a:ea typeface="Heiti SC Light" panose="02000000000000000000" charset="-122"/>
                <a:cs typeface="Heiti SC Light" panose="02000000000000000000" charset="-122"/>
              </a:rPr>
              <a:t>“</a:t>
            </a:r>
            <a:r>
              <a:rPr lang="zh-CN" altLang="en-US" sz="2400">
                <a:latin typeface="Heiti SC Light" panose="02000000000000000000" charset="-122"/>
                <a:ea typeface="Heiti SC Light" panose="02000000000000000000" charset="-122"/>
                <a:cs typeface="Heiti SC Light" panose="02000000000000000000" charset="-122"/>
                <a:sym typeface="+mn-ea"/>
              </a:rPr>
              <a:t>统计意义</a:t>
            </a:r>
            <a:r>
              <a:rPr lang="zh-CN" altLang="en-US" sz="2400">
                <a:latin typeface="Heiti SC Light" panose="02000000000000000000" charset="-122"/>
                <a:ea typeface="Heiti SC Light" panose="02000000000000000000" charset="-122"/>
                <a:cs typeface="Heiti SC Light" panose="02000000000000000000" charset="-122"/>
              </a:rPr>
              <a:t>”对比“通用的、可学习的函数”</a:t>
            </a:r>
            <a:endParaRPr lang="zh-CN" altLang="en-US" sz="2400">
              <a:latin typeface="Heiti SC Light" panose="02000000000000000000" charset="-122"/>
              <a:ea typeface="Heiti SC Light" panose="02000000000000000000" charset="-122"/>
              <a:cs typeface="Heiti SC Light" panose="02000000000000000000" charset="-122"/>
            </a:endParaRPr>
          </a:p>
          <a:p>
            <a:pPr marL="457200" indent="-457200" algn="l">
              <a:buAutoNum type="arabicPeriod"/>
            </a:pPr>
            <a:r>
              <a:rPr lang="zh-CN" altLang="en-US" sz="2400">
                <a:latin typeface="Heiti SC Light" panose="02000000000000000000" charset="-122"/>
                <a:ea typeface="Heiti SC Light" panose="02000000000000000000" charset="-122"/>
                <a:cs typeface="Heiti SC Light" panose="02000000000000000000" charset="-122"/>
              </a:rPr>
              <a:t>这种转变集中体现了现代深度网络的设计原则：首先使用经典统计模型的函数依赖类型，然后将其参数化为通用形式</a:t>
            </a:r>
            <a:endParaRPr lang="zh-CN" altLang="en-US" sz="2400">
              <a:latin typeface="Heiti SC Light" panose="02000000000000000000" charset="-122"/>
              <a:ea typeface="Heiti SC Light" panose="02000000000000000000" charset="-122"/>
              <a:cs typeface="Heiti SC Light" panose="02000000000000000000" charset="-122"/>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编码器-解码器架构</a:t>
            </a:r>
            <a:endParaRPr lang="zh-CN" altLang="en-US"/>
          </a:p>
        </p:txBody>
      </p:sp>
      <p:sp>
        <p:nvSpPr>
          <p:cNvPr id="3" name="内容占位符 2"/>
          <p:cNvSpPr>
            <a:spLocks noGrp="1"/>
          </p:cNvSpPr>
          <p:nvPr>
            <p:ph idx="1"/>
          </p:nvPr>
        </p:nvSpPr>
        <p:spPr/>
        <p:txBody>
          <a:bodyPr/>
          <a:p>
            <a:r>
              <a:rPr lang="zh-CN" altLang="en-US"/>
              <a:t>机器翻译：其输入和输出都是长度可变的序列</a:t>
            </a:r>
            <a:endParaRPr lang="zh-CN" altLang="en-US"/>
          </a:p>
          <a:p>
            <a:r>
              <a:rPr lang="zh-CN" altLang="en-US">
                <a:sym typeface="+mn-ea"/>
              </a:rPr>
              <a:t>编码器-解码器（encoder-decoder）架构</a:t>
            </a:r>
            <a:endParaRPr lang="zh-CN" altLang="en-US"/>
          </a:p>
          <a:p>
            <a:pPr marL="914400" lvl="1" indent="-457200">
              <a:buAutoNum type="arabicPeriod"/>
            </a:pPr>
            <a:r>
              <a:rPr lang="zh-CN" altLang="en-US"/>
              <a:t>编码器（encoder）：接受一个长度可变的序列作为输入，并将其转换为具有固定形状的编码状态</a:t>
            </a:r>
            <a:endParaRPr lang="zh-CN" altLang="en-US"/>
          </a:p>
          <a:p>
            <a:pPr marL="914400" lvl="1" indent="-457200">
              <a:buAutoNum type="arabicPeriod"/>
            </a:pPr>
            <a:r>
              <a:rPr lang="zh-CN" altLang="en-US"/>
              <a:t>解码器（decoder）：将固定形状的编码状态映射到长度可变的序列</a:t>
            </a:r>
            <a:endParaRPr lang="zh-CN" altLang="en-US"/>
          </a:p>
          <a:p>
            <a:pPr marL="514350" indent="-514350"/>
            <a:endParaRPr lang="zh-CN" altLang="en-US"/>
          </a:p>
          <a:p>
            <a:endParaRPr lang="zh-CN" altLang="en-US"/>
          </a:p>
        </p:txBody>
      </p:sp>
      <p:pic>
        <p:nvPicPr>
          <p:cNvPr id="4" name="图片 3" descr="encoder-decode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476500" y="4462780"/>
            <a:ext cx="7239000" cy="171450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seq2seq</a:t>
            </a:r>
            <a:r>
              <a:rPr lang="en-US" altLang="zh-CN">
                <a:sym typeface="+mn-ea"/>
              </a:rPr>
              <a:t> &amp; </a:t>
            </a:r>
            <a:r>
              <a:rPr lang="zh-CN" altLang="en-US">
                <a:sym typeface="+mn-ea"/>
              </a:rPr>
              <a:t>束搜索</a:t>
            </a:r>
            <a:endParaRPr lang="en-US" altLang="zh-CN">
              <a:sym typeface="+mn-ea"/>
            </a:endParaRPr>
          </a:p>
        </p:txBody>
      </p:sp>
      <p:sp>
        <p:nvSpPr>
          <p:cNvPr id="3" name="内容占位符 2"/>
          <p:cNvSpPr>
            <a:spLocks noGrp="1"/>
          </p:cNvSpPr>
          <p:nvPr>
            <p:ph idx="1"/>
          </p:nvPr>
        </p:nvSpPr>
        <p:spPr/>
        <p:txBody>
          <a:bodyPr/>
          <a:p>
            <a:r>
              <a:rPr lang="zh-CN" altLang="en-US"/>
              <a:t>seq2seq.pdf</a:t>
            </a:r>
            <a:endParaRPr lang="zh-CN" altLang="en-US"/>
          </a:p>
          <a:p>
            <a:r>
              <a:rPr lang="zh-CN" altLang="en-US"/>
              <a:t>束搜索.pdf</a:t>
            </a:r>
            <a:endParaRPr lang="zh-CN"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视频</a:t>
            </a:r>
            <a:r>
              <a:rPr lang="zh-CN" altLang="en-US"/>
              <a:t>学习</a:t>
            </a:r>
            <a:endParaRPr lang="zh-CN" altLang="en-US"/>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p>
                <a:r>
                  <a:rPr lang="zh-CN" altLang="en-US">
                    <a:hlinkClick r:id="rId1" action="ppaction://hlinkfile"/>
                  </a:rPr>
                  <a:t>注意力机制</a:t>
                </a:r>
                <a:endParaRPr lang="zh-CN" altLang="en-US">
                  <a:hlinkClick r:id="rId1" action="ppaction://hlinkfile"/>
                </a:endParaRPr>
              </a:p>
              <a:p>
                <a:r>
                  <a:rPr lang="zh-CN" altLang="en-US">
                    <a:hlinkClick r:id="rId2" action="ppaction://hlinkfile"/>
                  </a:rPr>
                  <a:t>注意力分数</a:t>
                </a:r>
                <a:endParaRPr lang="zh-CN" altLang="en-US">
                  <a:hlinkClick r:id="rId2" action="ppaction://hlinkfile"/>
                </a:endParaRPr>
              </a:p>
              <a:p>
                <a:r>
                  <a:rPr lang="zh-CN" altLang="en-US"/>
                  <a:t>To illustrate why the dot products get large, assume that the components of </a:t>
                </a:r>
                <a14:m>
                  <m:oMath xmlns:m="http://schemas.openxmlformats.org/officeDocument/2006/math">
                    <m:r>
                      <a:rPr lang="en-US" altLang="zh-CN" i="1">
                        <a:latin typeface="DejaVu Math TeX Gyre" panose="02000503000000000000" charset="0"/>
                        <a:cs typeface="DejaVu Math TeX Gyre" panose="02000503000000000000" charset="0"/>
                      </a:rPr>
                      <m:t>𝑞</m:t>
                    </m:r>
                  </m:oMath>
                </a14:m>
                <a:r>
                  <a:rPr lang="zh-CN" altLang="en-US"/>
                  <a:t> and </a:t>
                </a:r>
                <a14:m>
                  <m:oMath xmlns:m="http://schemas.openxmlformats.org/officeDocument/2006/math">
                    <m:r>
                      <a:rPr lang="en-US" altLang="zh-CN" i="1">
                        <a:latin typeface="DejaVu Math TeX Gyre" panose="02000503000000000000" charset="0"/>
                        <a:cs typeface="DejaVu Math TeX Gyre" panose="02000503000000000000" charset="0"/>
                      </a:rPr>
                      <m:t>𝑘</m:t>
                    </m:r>
                  </m:oMath>
                </a14:m>
                <a:r>
                  <a:rPr lang="zh-CN" altLang="en-US"/>
                  <a:t> are independent random</a:t>
                </a:r>
                <a:r>
                  <a:rPr lang="en-US" altLang="zh-CN"/>
                  <a:t> </a:t>
                </a:r>
                <a:r>
                  <a:rPr lang="zh-CN" altLang="en-US"/>
                  <a:t>variables with mean </a:t>
                </a:r>
                <a14:m>
                  <m:oMath xmlns:m="http://schemas.openxmlformats.org/officeDocument/2006/math">
                    <m:r>
                      <a:rPr lang="en-US" altLang="zh-CN" i="1">
                        <a:latin typeface="DejaVu Math TeX Gyre" panose="02000503000000000000" charset="0"/>
                        <a:cs typeface="DejaVu Math TeX Gyre" panose="02000503000000000000" charset="0"/>
                      </a:rPr>
                      <m:t>0</m:t>
                    </m:r>
                  </m:oMath>
                </a14:m>
                <a:r>
                  <a:rPr lang="zh-CN" altLang="en-US"/>
                  <a:t> and variance </a:t>
                </a:r>
                <a14:m>
                  <m:oMath xmlns:m="http://schemas.openxmlformats.org/officeDocument/2006/math">
                    <m:r>
                      <a:rPr lang="en-US" altLang="zh-CN" i="1">
                        <a:latin typeface="DejaVu Math TeX Gyre" panose="02000503000000000000" charset="0"/>
                        <a:cs typeface="DejaVu Math TeX Gyre" panose="02000503000000000000" charset="0"/>
                      </a:rPr>
                      <m:t>1</m:t>
                    </m:r>
                  </m:oMath>
                </a14:m>
                <a:r>
                  <a:rPr lang="zh-CN" altLang="en-US"/>
                  <a:t>.</a:t>
                </a:r>
                <a:endParaRPr lang="zh-CN" altLang="en-US"/>
              </a:p>
              <a:p>
                <a:r>
                  <a:rPr lang="zh-CN" altLang="en-US"/>
                  <a:t>Then their dot product, </a:t>
                </a:r>
                <a14:m>
                  <m:oMath xmlns:m="http://schemas.openxmlformats.org/officeDocument/2006/math">
                    <m:r>
                      <a:rPr lang="en-US" altLang="zh-CN" i="1">
                        <a:latin typeface="DejaVu Math TeX Gyre" panose="02000503000000000000" charset="0"/>
                        <a:cs typeface="DejaVu Math TeX Gyre" panose="02000503000000000000" charset="0"/>
                      </a:rPr>
                      <m:t>𝑞</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𝑘</m:t>
                    </m:r>
                    <m:r>
                      <a:rPr lang="en-US" altLang="zh-CN" i="1">
                        <a:latin typeface="DejaVu Math TeX Gyre" panose="02000503000000000000" charset="0"/>
                        <a:cs typeface="DejaVu Math TeX Gyre" panose="02000503000000000000" charset="0"/>
                      </a:rPr>
                      <m:t>=</m:t>
                    </m:r>
                    <m:nary>
                      <m:naryPr>
                        <m:chr m:val="∑"/>
                        <m:limLoc m:val="subSup"/>
                        <m:ctrlPr>
                          <a:rPr lang="en-US" altLang="zh-CN" i="1">
                            <a:latin typeface="DejaVu Math TeX Gyre" panose="02000503000000000000" charset="0"/>
                            <a:cs typeface="DejaVu Math TeX Gyre" panose="02000503000000000000" charset="0"/>
                          </a:rPr>
                        </m:ctrlPr>
                      </m:naryPr>
                      <m:sub>
                        <m:r>
                          <a:rPr lang="en-US" altLang="zh-CN" i="1">
                            <a:latin typeface="DejaVu Math TeX Gyre" panose="02000503000000000000" charset="0"/>
                            <a:cs typeface="DejaVu Math TeX Gyre" panose="02000503000000000000" charset="0"/>
                          </a:rPr>
                          <m:t>𝑖</m:t>
                        </m:r>
                        <m:r>
                          <a:rPr lang="en-US" altLang="zh-CN" i="1">
                            <a:latin typeface="DejaVu Math TeX Gyre" panose="02000503000000000000" charset="0"/>
                            <a:cs typeface="DejaVu Math TeX Gyre" panose="02000503000000000000" charset="0"/>
                          </a:rPr>
                          <m:t>=</m:t>
                        </m:r>
                        <m:r>
                          <a:rPr lang="en-US" altLang="zh-CN" i="1">
                            <a:latin typeface="DejaVu Math TeX Gyre" panose="02000503000000000000" charset="0"/>
                            <a:cs typeface="DejaVu Math TeX Gyre" panose="02000503000000000000" charset="0"/>
                          </a:rPr>
                          <m:t>1</m:t>
                        </m:r>
                      </m:sub>
                      <m:sup>
                        <m:sSub>
                          <m:sSubPr>
                            <m:ctrlPr>
                              <a:rPr lang="en-US" altLang="zh-CN" i="1">
                                <a:latin typeface="DejaVu Math TeX Gyre" panose="02000503000000000000" charset="0"/>
                                <a:cs typeface="DejaVu Math TeX Gyre" panose="02000503000000000000" charset="0"/>
                              </a:rPr>
                            </m:ctrlPr>
                          </m:sSubPr>
                          <m:e>
                            <m:r>
                              <a:rPr lang="en-US" altLang="zh-CN" i="1">
                                <a:latin typeface="DejaVu Math TeX Gyre" panose="02000503000000000000" charset="0"/>
                                <a:cs typeface="DejaVu Math TeX Gyre" panose="02000503000000000000" charset="0"/>
                              </a:rPr>
                              <m:t>𝑑</m:t>
                            </m:r>
                          </m:e>
                          <m:sub>
                            <m:r>
                              <a:rPr lang="en-US" altLang="zh-CN" i="1">
                                <a:latin typeface="DejaVu Math TeX Gyre" panose="02000503000000000000" charset="0"/>
                                <a:cs typeface="DejaVu Math TeX Gyre" panose="02000503000000000000" charset="0"/>
                              </a:rPr>
                              <m:t>𝑘</m:t>
                            </m:r>
                          </m:sub>
                        </m:sSub>
                      </m:sup>
                      <m:e>
                        <m:sSub>
                          <m:sSubPr>
                            <m:ctrlPr>
                              <a:rPr lang="en-US" altLang="zh-CN" i="1">
                                <a:latin typeface="DejaVu Math TeX Gyre" panose="02000503000000000000" charset="0"/>
                                <a:cs typeface="DejaVu Math TeX Gyre" panose="02000503000000000000" charset="0"/>
                              </a:rPr>
                            </m:ctrlPr>
                          </m:sSubPr>
                          <m:e>
                            <m:r>
                              <a:rPr lang="en-US" altLang="zh-CN" i="1">
                                <a:latin typeface="DejaVu Math TeX Gyre" panose="02000503000000000000" charset="0"/>
                                <a:cs typeface="DejaVu Math TeX Gyre" panose="02000503000000000000" charset="0"/>
                              </a:rPr>
                              <m:t>𝑞</m:t>
                            </m:r>
                          </m:e>
                          <m:sub>
                            <m:r>
                              <a:rPr lang="en-US" altLang="zh-CN" i="1">
                                <a:latin typeface="DejaVu Math TeX Gyre" panose="02000503000000000000" charset="0"/>
                                <a:cs typeface="DejaVu Math TeX Gyre" panose="02000503000000000000" charset="0"/>
                              </a:rPr>
                              <m:t>𝑖</m:t>
                            </m:r>
                          </m:sub>
                        </m:sSub>
                        <m:sSub>
                          <m:sSubPr>
                            <m:ctrlPr>
                              <a:rPr lang="en-US" altLang="zh-CN" i="1">
                                <a:latin typeface="DejaVu Math TeX Gyre" panose="02000503000000000000" charset="0"/>
                                <a:cs typeface="DejaVu Math TeX Gyre" panose="02000503000000000000" charset="0"/>
                              </a:rPr>
                            </m:ctrlPr>
                          </m:sSubPr>
                          <m:e>
                            <m:r>
                              <a:rPr lang="en-US" altLang="zh-CN" i="1">
                                <a:latin typeface="DejaVu Math TeX Gyre" panose="02000503000000000000" charset="0"/>
                                <a:cs typeface="DejaVu Math TeX Gyre" panose="02000503000000000000" charset="0"/>
                              </a:rPr>
                              <m:t>𝑘</m:t>
                            </m:r>
                          </m:e>
                          <m:sub>
                            <m:r>
                              <a:rPr lang="en-US" altLang="zh-CN" i="1">
                                <a:latin typeface="DejaVu Math TeX Gyre" panose="02000503000000000000" charset="0"/>
                                <a:cs typeface="DejaVu Math TeX Gyre" panose="02000503000000000000" charset="0"/>
                              </a:rPr>
                              <m:t>𝑖</m:t>
                            </m:r>
                          </m:sub>
                        </m:sSub>
                      </m:e>
                    </m:nary>
                  </m:oMath>
                </a14:m>
                <a:r>
                  <a:rPr lang="zh-CN" altLang="en-US"/>
                  <a:t>, has mean </a:t>
                </a:r>
                <a14:m>
                  <m:oMath xmlns:m="http://schemas.openxmlformats.org/officeDocument/2006/math">
                    <m:r>
                      <a:rPr lang="en-US" altLang="zh-CN" i="1">
                        <a:latin typeface="DejaVu Math TeX Gyre" panose="02000503000000000000" charset="0"/>
                        <a:cs typeface="DejaVu Math TeX Gyre" panose="02000503000000000000" charset="0"/>
                      </a:rPr>
                      <m:t>0</m:t>
                    </m:r>
                  </m:oMath>
                </a14:m>
                <a:r>
                  <a:rPr lang="zh-CN" altLang="en-US"/>
                  <a:t> and variance </a:t>
                </a:r>
                <a14:m>
                  <m:oMath xmlns:m="http://schemas.openxmlformats.org/officeDocument/2006/math">
                    <m:sSub>
                      <m:sSubPr>
                        <m:ctrlPr>
                          <a:rPr lang="en-US" altLang="zh-CN" i="1">
                            <a:latin typeface="DejaVu Math TeX Gyre" panose="02000503000000000000" charset="0"/>
                            <a:cs typeface="DejaVu Math TeX Gyre" panose="02000503000000000000" charset="0"/>
                          </a:rPr>
                        </m:ctrlPr>
                      </m:sSubPr>
                      <m:e>
                        <m:r>
                          <a:rPr lang="en-US" altLang="zh-CN" i="1">
                            <a:latin typeface="DejaVu Math TeX Gyre" panose="02000503000000000000" charset="0"/>
                            <a:cs typeface="DejaVu Math TeX Gyre" panose="02000503000000000000" charset="0"/>
                          </a:rPr>
                          <m:t>𝑑</m:t>
                        </m:r>
                      </m:e>
                      <m:sub>
                        <m:r>
                          <a:rPr lang="en-US" altLang="zh-CN" i="1">
                            <a:latin typeface="DejaVu Math TeX Gyre" panose="02000503000000000000" charset="0"/>
                            <a:cs typeface="DejaVu Math TeX Gyre" panose="02000503000000000000" charset="0"/>
                          </a:rPr>
                          <m:t>𝑘</m:t>
                        </m:r>
                      </m:sub>
                    </m:sSub>
                  </m:oMath>
                </a14:m>
                <a:r>
                  <a:rPr lang="zh-CN" altLang="en-US"/>
                  <a:t>.</a:t>
                </a:r>
                <a:endParaRPr lang="zh-CN" altLang="en-US"/>
              </a:p>
              <a:p>
                <a:endParaRPr lang="zh-CN" altLang="en-US"/>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3"/>
                <a:stretch>
                  <a:fillRect b="7"/>
                </a:stretch>
              </a:blipFill>
            </p:spPr>
            <p:txBody>
              <a:bodyPr/>
              <a:lstStyle/>
              <a:p>
                <a:r>
                  <a:rPr lang="zh-CN" altLang="en-US">
                    <a:noFill/>
                  </a:rPr>
                  <a:t> </a:t>
                </a:r>
              </a:p>
            </p:txBody>
          </p:sp>
        </mc:Fallback>
      </mc:AlternateContent>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视频</a:t>
            </a:r>
            <a:r>
              <a:rPr lang="zh-CN" altLang="en-US"/>
              <a:t>学习</a:t>
            </a:r>
            <a:endParaRPr lang="zh-CN" altLang="en-US"/>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p>
                <a:r>
                  <a:rPr lang="zh-CN" altLang="en-US">
                    <a:sym typeface="+mn-ea"/>
                    <a:hlinkClick r:id="rId1" tooltip="" action="ppaction://hlinkfile"/>
                  </a:rPr>
                  <a:t>使用注意力机制的seq2seq</a:t>
                </a:r>
                <a:endParaRPr lang="zh-CN" altLang="en-US">
                  <a:sym typeface="+mn-ea"/>
                  <a:hlinkClick r:id="rId1" tooltip="" action="ppaction://hlinkfile"/>
                </a:endParaRPr>
              </a:p>
              <a:p>
                <a:endParaRPr lang="zh-CN" altLang="en-US">
                  <a:sym typeface="+mn-ea"/>
                  <a:hlinkClick r:id="rId1" tooltip="" action="ppaction://hlinkfile"/>
                </a:endParaRPr>
              </a:p>
              <a:p>
                <a:r>
                  <a:rPr lang="zh-CN" altLang="en-US">
                    <a:sym typeface="+mn-ea"/>
                  </a:rPr>
                  <a:t>使用自注意力进行序列编码：</a:t>
                </a:r>
                <a:endParaRPr lang="zh-CN" altLang="en-US">
                  <a:sym typeface="+mn-ea"/>
                </a:endParaRPr>
              </a:p>
              <a:p>
                <a:r>
                  <a:rPr lang="zh-CN" altLang="en-US">
                    <a:sym typeface="+mn-ea"/>
                    <a:hlinkClick r:id="rId2" tooltip="" action="ppaction://hlinkfile"/>
                  </a:rPr>
                  <a:t>自注意力</a:t>
                </a:r>
                <a:endParaRPr lang="zh-CN" altLang="en-US">
                  <a:sym typeface="+mn-ea"/>
                </a:endParaRPr>
              </a:p>
              <a:p>
                <a:r>
                  <a:rPr lang="zh-CN" altLang="en-US"/>
                  <a:t>目标都是将由</a:t>
                </a:r>
                <a14:m>
                  <m:oMath xmlns:m="http://schemas.openxmlformats.org/officeDocument/2006/math">
                    <m:r>
                      <a:rPr lang="en-US" altLang="zh-CN" i="1">
                        <a:latin typeface="DejaVu Math TeX Gyre" panose="02000503000000000000" charset="0"/>
                        <a:cs typeface="DejaVu Math TeX Gyre" panose="02000503000000000000" charset="0"/>
                      </a:rPr>
                      <m:t>𝑛</m:t>
                    </m:r>
                  </m:oMath>
                </a14:m>
                <a:r>
                  <a:rPr lang="zh-CN" altLang="en-US"/>
                  <a:t>个词元组成的序列映射到另一个长度相等的序列，其中的每个输入词元或输出词元都由</a:t>
                </a:r>
                <a14:m>
                  <m:oMath xmlns:m="http://schemas.openxmlformats.org/officeDocument/2006/math">
                    <m:r>
                      <a:rPr lang="en-US" altLang="zh-CN" i="1">
                        <a:latin typeface="DejaVu Math TeX Gyre" panose="02000503000000000000" charset="0"/>
                        <a:cs typeface="DejaVu Math TeX Gyre" panose="02000503000000000000" charset="0"/>
                      </a:rPr>
                      <m:t>𝑑</m:t>
                    </m:r>
                  </m:oMath>
                </a14:m>
                <a:r>
                  <a:rPr lang="zh-CN" altLang="en-US"/>
                  <a:t>维向量表示</a:t>
                </a:r>
                <a:endParaRPr lang="zh-CN" altLang="en-US"/>
              </a:p>
              <a:p>
                <a:r>
                  <a:rPr lang="zh-CN" altLang="en-US"/>
                  <a:t>请注意，顺序操作会妨碍并行计算，而任意的序列位置组合之间的路径越短，则能更轻松地学习序列中的远距离依赖关系</a:t>
                </a:r>
                <a:endParaRPr lang="zh-CN" altLang="en-US"/>
              </a:p>
              <a:p>
                <a:endParaRPr lang="zh-CN" altLang="en-US"/>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3"/>
                <a:stretch>
                  <a:fillRect r="-489" b="7"/>
                </a:stretch>
              </a:blipFill>
            </p:spPr>
            <p:txBody>
              <a:bodyPr/>
              <a:lstStyle/>
              <a:p>
                <a:r>
                  <a:rPr lang="zh-CN" altLang="en-US">
                    <a:noFill/>
                  </a:rPr>
                  <a:t> </a:t>
                </a:r>
              </a:p>
            </p:txBody>
          </p:sp>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马尔可夫模型</a:t>
            </a:r>
            <a:endParaRPr lang="zh-CN" altLang="en-US"/>
          </a:p>
        </p:txBody>
      </p:sp>
      <p:sp>
        <p:nvSpPr>
          <p:cNvPr id="3" name="内容占位符 2"/>
          <p:cNvSpPr>
            <a:spLocks noGrp="1"/>
          </p:cNvSpPr>
          <p:nvPr>
            <p:ph idx="1"/>
          </p:nvPr>
        </p:nvSpPr>
        <p:spPr/>
        <p:txBody>
          <a:bodyPr/>
          <a:p>
            <a:r>
              <a:rPr lang="zh-CN" altLang="en-US"/>
              <a:t>一阶马尔可夫模型（first-order Markov model）</a:t>
            </a:r>
            <a:endParaRPr lang="zh-CN" altLang="en-US"/>
          </a:p>
          <a:p>
            <a:endParaRPr lang="zh-CN" altLang="en-US"/>
          </a:p>
          <a:p>
            <a:endParaRPr lang="zh-CN" altLang="en-US"/>
          </a:p>
        </p:txBody>
      </p:sp>
      <p:pic>
        <p:nvPicPr>
          <p:cNvPr id="4" name="334E55B0-647D-440b-865C-3EC943EB4CBC-7" descr="wpsoffice"/>
          <p:cNvPicPr>
            <a:picLocks noChangeAspect="1"/>
          </p:cNvPicPr>
          <p:nvPr/>
        </p:nvPicPr>
        <p:blipFill>
          <a:blip r:embed="rId1"/>
          <a:stretch>
            <a:fillRect/>
          </a:stretch>
        </p:blipFill>
        <p:spPr>
          <a:xfrm>
            <a:off x="2012950" y="2658110"/>
            <a:ext cx="8165647" cy="918210"/>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视频</a:t>
            </a:r>
            <a:r>
              <a:rPr lang="zh-CN" altLang="en-US"/>
              <a:t>学习</a:t>
            </a:r>
            <a:endParaRPr lang="zh-CN" altLang="en-US"/>
          </a:p>
        </p:txBody>
      </p:sp>
      <p:sp>
        <p:nvSpPr>
          <p:cNvPr id="3" name="内容占位符 2"/>
          <p:cNvSpPr>
            <a:spLocks noGrp="1"/>
          </p:cNvSpPr>
          <p:nvPr>
            <p:ph idx="1"/>
          </p:nvPr>
        </p:nvSpPr>
        <p:spPr/>
        <p:txBody>
          <a:bodyPr/>
          <a:p>
            <a:r>
              <a:rPr lang="zh-CN" altLang="en-US"/>
              <a:t>总而言之，卷积神经网络和自注意力都拥有并行计算的优势，而且自注意力的最大路径长度最短</a:t>
            </a:r>
            <a:endParaRPr lang="zh-CN" altLang="en-US"/>
          </a:p>
          <a:p>
            <a:r>
              <a:rPr lang="zh-CN" altLang="en-US"/>
              <a:t>但是因为其计算复杂度是关于序列长度的二次方，所以在很长的序列中计算会非常慢</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2" name="图片 11" descr="output_sequence_ce248f_3_0"/>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7063105" y="141605"/>
            <a:ext cx="4848225" cy="2514600"/>
          </a:xfrm>
          <a:prstGeom prst="rect">
            <a:avLst/>
          </a:prstGeom>
        </p:spPr>
      </p:pic>
      <p:sp>
        <p:nvSpPr>
          <p:cNvPr id="2" name="标题 1"/>
          <p:cNvSpPr>
            <a:spLocks noGrp="1"/>
          </p:cNvSpPr>
          <p:nvPr>
            <p:ph type="title"/>
          </p:nvPr>
        </p:nvSpPr>
        <p:spPr/>
        <p:txBody>
          <a:bodyPr/>
          <a:p>
            <a:r>
              <a:rPr lang="zh-CN" altLang="en-US"/>
              <a:t>训练</a:t>
            </a:r>
            <a:endParaRPr lang="zh-CN" altLang="en-US"/>
          </a:p>
        </p:txBody>
      </p:sp>
      <p:sp>
        <p:nvSpPr>
          <p:cNvPr id="3" name="内容占位符 2"/>
          <p:cNvSpPr>
            <a:spLocks noGrp="1"/>
          </p:cNvSpPr>
          <p:nvPr>
            <p:ph idx="1"/>
          </p:nvPr>
        </p:nvSpPr>
        <p:spPr/>
        <p:txBody>
          <a:bodyPr/>
          <a:p>
            <a:r>
              <a:rPr lang="zh-CN" altLang="en-US"/>
              <a:t>生成序列数据</a:t>
            </a:r>
            <a:endParaRPr lang="zh-CN" altLang="en-US"/>
          </a:p>
          <a:p>
            <a:pPr lvl="1"/>
            <a:r>
              <a:rPr lang="zh-CN" altLang="en-US"/>
              <a:t>a sine function with some additive noise</a:t>
            </a:r>
            <a:endParaRPr lang="zh-CN" altLang="en-US"/>
          </a:p>
          <a:p>
            <a:pPr lvl="0"/>
            <a:r>
              <a:rPr lang="zh-CN" altLang="en-US"/>
              <a:t>“特征－标签”（feature-label）对</a:t>
            </a:r>
            <a:endParaRPr lang="zh-CN" altLang="en-US"/>
          </a:p>
          <a:p>
            <a:pPr lvl="1"/>
            <a:r>
              <a:rPr lang="zh-CN" altLang="en-US"/>
              <a:t>特征：$\mathbf{x}_t = [x_{t-\tau}, \ldots, x_{t-1}]$</a:t>
            </a:r>
            <a:endParaRPr lang="zh-CN" altLang="en-US"/>
          </a:p>
          <a:p>
            <a:pPr lvl="1"/>
            <a:r>
              <a:rPr lang="zh-CN" altLang="en-US"/>
              <a:t>标签：$y_t = x_t$</a:t>
            </a:r>
            <a:endParaRPr lang="zh-CN" altLang="en-US"/>
          </a:p>
          <a:p>
            <a:pPr lvl="0"/>
            <a:r>
              <a:rPr lang="zh-CN" altLang="en-US"/>
              <a:t>$\mathbf{x}_t$（features）的形状$(T-\tau,\tau)$</a:t>
            </a:r>
            <a:endParaRPr lang="zh-CN" altLang="en-US"/>
          </a:p>
        </p:txBody>
      </p:sp>
      <p:pic>
        <p:nvPicPr>
          <p:cNvPr id="4" name="334E55B0-647D-440b-865C-3EC943EB4CBC-9" descr="wpsoffice"/>
          <p:cNvPicPr>
            <a:picLocks noChangeAspect="1"/>
          </p:cNvPicPr>
          <p:nvPr/>
        </p:nvPicPr>
        <p:blipFill>
          <a:blip r:embed="rId3"/>
          <a:stretch>
            <a:fillRect/>
          </a:stretch>
        </p:blipFill>
        <p:spPr>
          <a:xfrm>
            <a:off x="8091805" y="2656205"/>
            <a:ext cx="3519488" cy="400050"/>
          </a:xfrm>
          <a:prstGeom prst="rect">
            <a:avLst/>
          </a:prstGeom>
        </p:spPr>
      </p:pic>
      <p:cxnSp>
        <p:nvCxnSpPr>
          <p:cNvPr id="5" name="直接箭头连接符 4"/>
          <p:cNvCxnSpPr/>
          <p:nvPr/>
        </p:nvCxnSpPr>
        <p:spPr>
          <a:xfrm flipV="1">
            <a:off x="7402830" y="3054985"/>
            <a:ext cx="577215" cy="138430"/>
          </a:xfrm>
          <a:prstGeom prst="straightConnector1">
            <a:avLst/>
          </a:prstGeom>
          <a:ln w="50800">
            <a:solidFill>
              <a:srgbClr val="202020"/>
            </a:solidFill>
            <a:tailEnd type="arrow"/>
          </a:ln>
        </p:spPr>
        <p:style>
          <a:lnRef idx="1">
            <a:schemeClr val="accent1"/>
          </a:lnRef>
          <a:fillRef idx="0">
            <a:schemeClr val="accent1"/>
          </a:fillRef>
          <a:effectRef idx="0">
            <a:schemeClr val="accent1"/>
          </a:effectRef>
          <a:fontRef idx="minor">
            <a:schemeClr val="tx1"/>
          </a:fontRef>
        </p:style>
      </p:cxnSp>
      <p:pic>
        <p:nvPicPr>
          <p:cNvPr id="6" name="334E55B0-647D-440b-865C-3EC943EB4CBC-10" descr="wpsoffice"/>
          <p:cNvPicPr>
            <a:picLocks noChangeAspect="1"/>
          </p:cNvPicPr>
          <p:nvPr/>
        </p:nvPicPr>
        <p:blipFill>
          <a:blip r:embed="rId4"/>
          <a:stretch>
            <a:fillRect/>
          </a:stretch>
        </p:blipFill>
        <p:spPr>
          <a:xfrm>
            <a:off x="4349750" y="3663950"/>
            <a:ext cx="1185863" cy="257175"/>
          </a:xfrm>
          <a:prstGeom prst="rect">
            <a:avLst/>
          </a:prstGeom>
        </p:spPr>
      </p:pic>
      <p:cxnSp>
        <p:nvCxnSpPr>
          <p:cNvPr id="7" name="直接箭头连接符 6"/>
          <p:cNvCxnSpPr/>
          <p:nvPr/>
        </p:nvCxnSpPr>
        <p:spPr>
          <a:xfrm flipV="1">
            <a:off x="3921760" y="3733800"/>
            <a:ext cx="237490" cy="102235"/>
          </a:xfrm>
          <a:prstGeom prst="straightConnector1">
            <a:avLst/>
          </a:prstGeom>
          <a:ln w="50800">
            <a:solidFill>
              <a:srgbClr val="202020"/>
            </a:solidFill>
            <a:tailEnd type="arrow"/>
          </a:ln>
        </p:spPr>
        <p:style>
          <a:lnRef idx="1">
            <a:schemeClr val="accent1"/>
          </a:lnRef>
          <a:fillRef idx="0">
            <a:schemeClr val="accent1"/>
          </a:fillRef>
          <a:effectRef idx="0">
            <a:schemeClr val="accent1"/>
          </a:effectRef>
          <a:fontRef idx="minor">
            <a:schemeClr val="tx1"/>
          </a:fontRef>
        </p:style>
      </p:cxnSp>
      <p:pic>
        <p:nvPicPr>
          <p:cNvPr id="8" name="334E55B0-647D-440b-865C-3EC943EB4CBC-11" descr="wpsoffice"/>
          <p:cNvPicPr>
            <a:picLocks noChangeAspect="1"/>
          </p:cNvPicPr>
          <p:nvPr/>
        </p:nvPicPr>
        <p:blipFill>
          <a:blip r:embed="rId5"/>
          <a:stretch>
            <a:fillRect/>
          </a:stretch>
        </p:blipFill>
        <p:spPr>
          <a:xfrm>
            <a:off x="3427095" y="4782185"/>
            <a:ext cx="342900" cy="242888"/>
          </a:xfrm>
          <a:prstGeom prst="rect">
            <a:avLst/>
          </a:prstGeom>
        </p:spPr>
      </p:pic>
      <p:cxnSp>
        <p:nvCxnSpPr>
          <p:cNvPr id="9" name="直接箭头连接符 8"/>
          <p:cNvCxnSpPr/>
          <p:nvPr/>
        </p:nvCxnSpPr>
        <p:spPr>
          <a:xfrm>
            <a:off x="2903220" y="4565650"/>
            <a:ext cx="288290" cy="135890"/>
          </a:xfrm>
          <a:prstGeom prst="straightConnector1">
            <a:avLst/>
          </a:prstGeom>
          <a:ln w="50800">
            <a:solidFill>
              <a:srgbClr val="202020"/>
            </a:solidFill>
            <a:tailEnd type="arrow"/>
          </a:ln>
        </p:spPr>
        <p:style>
          <a:lnRef idx="1">
            <a:schemeClr val="accent1"/>
          </a:lnRef>
          <a:fillRef idx="0">
            <a:schemeClr val="accent1"/>
          </a:fillRef>
          <a:effectRef idx="0">
            <a:schemeClr val="accent1"/>
          </a:effectRef>
          <a:fontRef idx="minor">
            <a:schemeClr val="tx1"/>
          </a:fontRef>
        </p:style>
      </p:cxnSp>
      <p:pic>
        <p:nvPicPr>
          <p:cNvPr id="10" name="334E55B0-647D-440b-865C-3EC943EB4CBC-12" descr="wpsoffice"/>
          <p:cNvPicPr>
            <a:picLocks noChangeAspect="1"/>
          </p:cNvPicPr>
          <p:nvPr/>
        </p:nvPicPr>
        <p:blipFill>
          <a:blip r:embed="rId6"/>
          <a:stretch>
            <a:fillRect/>
          </a:stretch>
        </p:blipFill>
        <p:spPr>
          <a:xfrm>
            <a:off x="9056370" y="4782185"/>
            <a:ext cx="1590675" cy="395288"/>
          </a:xfrm>
          <a:prstGeom prst="rect">
            <a:avLst/>
          </a:prstGeom>
        </p:spPr>
      </p:pic>
      <p:cxnSp>
        <p:nvCxnSpPr>
          <p:cNvPr id="11" name="直接箭头连接符 10"/>
          <p:cNvCxnSpPr/>
          <p:nvPr/>
        </p:nvCxnSpPr>
        <p:spPr>
          <a:xfrm>
            <a:off x="8387715" y="4549140"/>
            <a:ext cx="424180" cy="186690"/>
          </a:xfrm>
          <a:prstGeom prst="straightConnector1">
            <a:avLst/>
          </a:prstGeom>
          <a:ln w="50800">
            <a:solidFill>
              <a:srgbClr val="20202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V="1">
            <a:off x="6299200" y="1900555"/>
            <a:ext cx="662305" cy="271145"/>
          </a:xfrm>
          <a:prstGeom prst="straightConnector1">
            <a:avLst/>
          </a:prstGeom>
          <a:ln w="50800">
            <a:solidFill>
              <a:srgbClr val="20202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ags/tag1.xml><?xml version="1.0" encoding="utf-8"?>
<p:tagLst xmlns:p="http://schemas.openxmlformats.org/presentationml/2006/main">
  <p:tag name="KSO_WM_UNIT_PLACING_PICTURE_USER_VIEWPORT" val="{&quot;height&quot;:8503.936767578125,&quot;width&quot;:12825.19653320312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50800">
          <a:solidFill>
            <a:srgbClr val="202020"/>
          </a:solidFill>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lang="zh-CN" altLang="en-US" sz="2800">
            <a:latin typeface="Heiti SC Light" panose="02000000000000000000" charset="-122"/>
            <a:ea typeface="Heiti SC Light" panose="02000000000000000000" charset="-122"/>
            <a:cs typeface="Heiti SC Light" panose="02000000000000000000"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334E55B0-647D-440b-865C-3EC943EB4CBC-1">
      <extobjdata type="334E55B0-647D-440b-865C-3EC943EB4CBC" data="ewoJIkltZ1NldHRpbmdKc29uIiA6ICJ7XCJkcGlcIjpcIjYwMFwiLFwiZm9ybWF0XCI6XCJQTkdcIixcInRyYW5zcGFyZW50XCI6dHJ1ZSxcImF1dG9cIjpmYWxzZX0iLAoJIkxhdGV4IiA6ICJYRnNnZUY5MElGeHphVzBnVUNoNFgzUWdYRzFwWkNCNFgzdDBMVEY5TENCY2JHUnZkSE1zSUhoZk1Ta2dYRjA9IiwKCSJMYXRleEltZ0Jhc2U2NCIgOiAiaVZCT1J3MEtHZ29BQUFBTlNVaEVVZ0FBQTNNQUFBQlRCQU1BQUFESEkwUGlBQUFBTUZCTVZFWC8vLzhBQUFBQUFBQUFBQUFBQUFBQUFBQUFBQUFBQUFBQUFBQUFBQUFBQUFBQUFBQUFBQUFBQUFBQUFBQUFBQUF2M2FCN0FBQUFEM1JTVGxNQUlvbTczV2FyVkRMdmRoQ1pSTTM3NW5YOUFBQUFDWEJJV1hNQUFBN0VBQUFPeEFHVkt3NGJBQUFQZWtsRVFWUjRBZVZkWDRna1J4bnYyZDNaM2R2WmZ3WWY4aUl6b0MrS01BZitJeGlkRlM5aW90SnJoSUFvbVJYRllOVE1pU0VRQkdjbFQxRmhUN3lBWjRnOTRJdHZzMkNDeE5QTUpZTDZJTTZoaU9SQlprRlJqSm85NHlTNXlaOHJ2NnJ1NnY3cTYrcWFydXJaemgzVEQ5UDE1NnV2ZmwyLyt2ZDkxYjNyZWRmTHRmSUpaeVJ2ditSYzlFWXJXSG5rT2tROC9KNHpLSGJGdWVnTlY5QS9mZDFCWG1iN3JwaHE3RlhYb2pkZXVjZXZIVjV2b0Z1dk95T3FzUDg2bDczaENsYUNqMTFubURmWnJqT2l1YUxPT3hpWE91eHVZY3AxL3QvZm9EeDFYcUFwK2VQelJkMEtPOHJmTklVbGF3cHhJbkticW5TQkZWaDk1NHM2ci9tUzJuWW5HN3Z6MSs4S09HTzMvbzVmOS9Hd3Vza2RzUUt6d0p4UnQ4UjZKOHNXMWI0T2REMGFKVmJ1aHNqN2tVUXRlQkhGYklOelJsMkZYYlZ0b1dMeWE4QldMMWJ4SUdONHRkMHNOSC9QR1hWZWZ4eTNZeW1CWmFCdU82NnBFakNHTnJsdGxCWEw1QTdNRzNXbldDTjMyOHhDOEJSakU2U255OWhyY2JTR3duRmkvc0M4VVZjdGVjYXNNNFozUnBzd0NQY2xPOHZGM0NIelJwM25YNU10VjhxOXpSamVpdkNsYjA5V2ZNQXV5YURMZmU2bzY3S3pMdTNrV3FiREZIZlZDbEIzUmVwcUZURU5QRy91cUZ0aTUyVFRsWEVQbUZMZktsQW52WmFyeFphNithTnVqYjFTQm1WUkhSV2c2alNxYndQaWNnSmRMTGpzenQyb3F5azdQdFNxSnhLc0FsVTlwSmxQbUxMckROZ095ckVQemgxMVhxZk14WTZiZGZ1SUZiNU5rZFQxQzlvcDgwZmRxSkFMQTlHUUp3aG1IY055bk1xWG93Uy9rRUUraDlzVWIwdlo4dUYyUFlGd25iSC9ZYldjeXVpQWRKVVZORlBtYjlRdHNnSm5aSmlHUE9GMk1qOEtjYUJTcm5EclJYSE1IM1ZWVnFJYkU4dzZ4ZDhOVk1wdHkxWnNKZVRwQXhxWithTU85dXY3bW9ZNG1TUWZXZUM4aG1PZ0xxcHBsTmptYm5YUEgzV2VML3U5VzR2WmxPTG41TmlzNDJhZW5LNmJSYmRMYzBoZEoybk5tOTQ5Zm8rZzRpWi9mSThOSnpsbHVSblhRN0w4NEhVbmloK25iQU5MTk5uVVdTcENBTitBWU9XdC9vZDNlYjJWdDdHUG5EVURhTWN6MVVPTUJjTE1XbUNUTUdBdWFaM0xxYnFNU2cwZ3ZoM0ZHYlV2YmRGa1VtZXJDQUVzUDdqYVlwT3dmemZaQmJXanA4RWN5SjFEbGQyMlhSdnlNZGg2NU5EN1l6RS9mcm9lU0ZrQ3FuREdNSEdEZ1V0c0gyZDUxbWl5cUxOV3BNQW9POUllZjlMN0JiZWdGaWVmOFRaYXlXbW1Ec2lXOUNJT3VUZHhEYzdUbHJtRmRiZGtWRmZHTVExR0dUYmUrUHk1RzZsYVVFbjFQR3MwV2RSWkszSjh1SmtVV3hjTjBvZVRzTTZSNTFXUFNYOG1kU3hGaDU4TEV6RjNCZXhzRTByQjNDWTNFRVMrUUxTcktoMGxyaFJ2a2RnbzltZ3lxTE5YVk9BQkN4ZHRpazh1VHJHWEYzZ2ZoMW1wWVZLNUhEbWcyK0dIR2tQMlViNytRQ3ZqNDJ5VGd2eDVBRVVlOFVBaEdHaVR5N0x3S2RYTjR0bWp5YURPWHBHRTlBYmNxK0h3V1dmakEzQXk4VmxwejRRQ3hoZlBya1FiaUQ2YjhBbTJwUTZRTEFXcmR6N3prM1RlMTlKSklzWEhadDBHeEM3RmdsdnFhWjBER2oxMURvcGlUT1VINm1IUEJxOThBRTJ6Q05RMVRDQkFqcytVbTlIODJBNjlpb0V5UUxMSy94ekUyQThQU1hZbFkzSGxadDJSbEgwQ21FUGYwdFhGMWxabXVxRFJVK2YwV0RHTXNnUEhEVkVqUHhzRFRyaUhONTZXZEZCZ1dQTDg5cmt3c3g5YXphMHBZMVVJOHhFTjF3dUhxdDRxM291Z0xDNys5SnY0ZGZPZmZnL2hENkM4a2R3c2hXa09hUFRVT1NoQ3FFb09WaWRoaFRDYXVKY2VScDE1MFlLWERIWkJMdUEvY0ExREp0K3NUbUJoSHYwRldYSDlRTTFZei9DS2NyTXV1Y1pQNDFKdHZBbzZvZEZUNS9KWUdGZXA0VlBSR3dQUVVIem1yUGhvUmRFQkFXOVVBNWJFaUhDK3lBbXBQMi9yaEpXMGhJcWVrcjZZTWVxNFdSZGRrNy8rUmgycVRjVVdjVUdqcGM1RmtmSXNwVWE2NThMcVlMaGQ0YUdOckUyRFJDV214a1ZwQ3FpbWw1VFIzbUZ1ZmU0N3RXOGZrME00Ynlsam1BK0FONjBpU0J6S2N6c2g0SUpHUzUyTElncnhLYlFycG5tempiY2FvYjR0dENlSWE5REJFSEpic0JubEY0eEIrY1pCbUpEOUN6UHRmM2p1Qm5EM0x5eFdsOTBBSjBLNFN6bEcrUjNsL1ZrSE5QbzN3bHdVSVZROHVPSG5iUkJTMEQ0cTlvdFFySzd4Z0dsaENPcldHMkZOc0pWSWR6SjFicE9RTnVWeXVCR3c4YlpNaFhzL3JVSGtEZzNkUXFYT0FZMmVPaGRGNkVrZ3VOTEszWmZWZ2c2eFo2SXkwTWN2aytKNkdJenRKSEt3Zm9scE5ra0JLdlNiL1haOEN2QlR4dkJPeFg4VmwwN0NQamxvVFhLNEhha3JaSUZHVDUyc3drYVJMQVAzMmxzK0d4ajZHNUtjYVJENnVLSXZFMGJBemlXQ3NKVTRTbUlpQkJQaklVa1MwZU5rU2V0anYzODFwU0VzemMyNlZMZVFpbysxV1Jab3pOVFpLSktRNE42QnI4ZzY1WTA2V2JPdnVIb05NQlRxQm1rREhucXMxSW52cTRoeG1HYVRCZUZKZW53VGxlSm0zV21zQVlmMTFPVkh3MWZwYUxuR2FtWFlScEVzQS9jdm5iOTMvd0E5R3NvNndTRDBjWFcza0FuRHh4MittNTVtcVhzeEFyMGd6TUVvOGpDeTRJK2xuVUdlRHJwQVBNV1NMUDZxZzI1QTVrY3poVG9iUlFSYitkUnA5eHRhR01xb285TXNQRWRkMyswMjhWaUVqeHpIKytFekw2cCtrYVFoWU5MS1BzUFFyM1g1MFV5aHprWlJnbGlFdEcxR1pHWWIxUzNNbmhaR2dMY3BkSm9GVUcxMlZRZHRLMW5xSVBzcCtNaHhtNHV0K2xnZExqZ0E2bkJjQ2FzN1RKbVZIODBVNm13VXljcWp1N2JOaU14c281cUYyWnRPWFdxYUJWQWR0S2doakFmeXRlVXdyUVhjN1lNVkJDczczSFJYMTJEV1FTV2FIYVlGR2pOMVZvb0k5dktwZ3o3ZUlDQXlxTU43U3QwMEcrZ1BqYnJxcmdCTzM5ams3eCtFWDVYU0JBTk1Xc2xlSmtrT1E2bzNKY3ExUUdPbXprb1JnVlkrZGRESEx4TVFtZFNkamdWaG1xVzlIL3dydTNFK0NyU3ZvQWdFbndYV3hOVlQwK09ZYnpEcnZLYkdFOENQNnZPaU1WTm5wU2dHSEFiS3B3NzYrQ0VCb2FjT0pwTzlXQkNtMlowNEVnYmc4R2liSklsbys1eWFXb09wa2wrUHFjbHhET3JSN2lKRGdhNXVzRnFnTVZObnBTaEdIQWJLcDg0bkwzc0lIRG9ZTUtvYU1kcEJmSEpkM1lzUzVRc1FzVXdVR0IyUmxJcmc3clYwaHdubFlOTEtOdXRnRlphZlNDS3RGbWpNMUZrcFFnQjRVTmRtUkdTMlVlamowbjExVjZKWkJ3TmVvOXVOSmJxeFcyUndCUkxCT3hsZE83R0lER3llbFNGNXIvdzQrTkc5V2N6eDJTL2JyUE1HeEFvVk9ydjUwWmlwczFJa0h5ZTY2OXFNaU13MkNuMDgyaTdVMEk1Y0J3TWtMOGQxSjlOcy93Z1MrYWVMNGJVVGk3Z0dZTkxLMm51Q1N2SnVTbGlKRlJxVE44VktFWGxBWFpzUmtkbEdrNFY1RFIxODZtQ0U3NmJVL2lMcVQ2Wlp2OGNUYWhjdjl0blZpeGN6eDVJb2xldG5BTlJsQ3k0cGJqc1hORnJxWEJRUmtMbzJJeUt6aXY1U2pLRmtZVjVDTzNJZERDQVpxbTRLM3o5NG1xTlBGemNta3EwTXM4NGFiamZXclN1NnFIelQ3b0pHUzUyTElnS1B0dG5Hcjc1S0pMenYzcnBQa2xaLzlWdVNvaEdpbXVCN0FhN25JTjRUakI1TmxGQVlQRWU4dkFwV0dSK2NRR08wUW03R2hHZVlkWW5TbktHbXlhempVN1BzSytJTlRYczBPdXBtOFZpMHplQTVHdW9qQTNiVlhRem5aSG1FcUNhSUg0SG1ZYnhWUE80bEZWRVlQT2NVWjZzZXptYncrbGhFV1hzbktnVWIwRjRVTEhielRXYWRCK045UDlidmhFWkhuWk9pR0VZWUlHM0cvMTRJY1RxTUlFbE1kWEZKTHZSNkhCTUJ2UkRXQkMwdHJLZEF0bmdWdjU1RllBaWRBNDZrRFFkVEVPc0gwYWlUYjU3Q2UrKzRUVlUwVmpHeldlZDVlSi9yaEVaSG5aTWk4bGlremZoZkxrQzdCeTdjZ2FUVFNpa3VwSHcwbnlXRU5VRkxzeDNZR3NLWFBwZUV0anBtbjhBUUFnZjhuQXNHS1F5M0Nyc3Jxdkh4ZUFiSU11dEVXWXNmdmxuZE1jaTNrR1BBQ1kyT09pZEZCQ1JwTTc1UkpqNEtQL1ZvWEFnUEdWQ3BGOEthWUxYaUUxejl4ZWlMeDVyZlFGQUlESkhUNXQ3bHZ1ZzNpeS9Cb09WTFRzM2ZrNlV5VHV0a2R1NTdGNENoVlRkVnJvbWMzRTVvZE5RNUtTTFFTSnZ4dDhuSkV0S0NGSFhVY1NFeTZ2UkNXQk4wYmw2bXRWY1AzWCtQSzBjekJJWUEyZUhkdmM3dWdFaG5CemlFbVBkc1VtK2REOGVDMXhQdi9DSkh6dGg3di9JTzNqTjAxd2dkY2p1aDBWR1hUOUg5QXB2eTg2RUVJbWt6UHEyUk4xdmJrTEtiRklBUUZ5TGVJYjBRMWxSaDQ1N25MWS9GaDNMY0hhSjBCd0pEVkJmd2F0ZllQenp2ZnZocnZndnNwY1BhMTlFZUt1TzBUa0U2TFRLRUo1R1grb3hKeVMyMCtEdWgwVkdYVDFGSFlrdnVxTHZTTm12QnR4eDdDVzRJd2NxV2RQVXdCMVFxRGE4Vm9wcjYxODU2S3o3OFdkNG0rN0wzczFhOFpnbVZGQVlrUmk4TlBjZ21QaFR3dkUremNSQytYeG1DR0JwOHhxSEU5TjgrdTNEK3pQUFAvKzNNaFFEL3JXZWw0REordjk0RmpZNDZMNWVpaDg2a0x0NFMwVVhiYk8zNGpzR1J6QXp2ZDEvcnFRbndVZU56Sk1WTEMxRk5Ld0U3RHlNSEJtM0FibWZYTGlzYUtBeklYSXYyU3cvOGN4eGFrWjhLdm8vTlNaOTJIMFhoN0NJYmlrM3VnRVpMbmVlZ2lEeVRwczIyam9pTWMxVFZ0SEpmOFBGOXJxdDZ5NFJhK1JvWW1hK1NoSEJnVDk4TFF5ZjlHeERiU0ZlZkNZMmVPcDBXU0RNcElrVTBiVFlna3lFcFlSSE5yMGtISTl6T1pGVUh6dW45ckx6WnBqZVJkWkNsMllUR2lqcVRJbEs1cHMwT0xoRVo1MmgrVFJvWWZiekpTVU1JUFp6cDlObW5ESElzcWlZMFZ0U1pGSkZIMDdSWnQwZGtuS1A1TldsZytPWlJ0UlJ1bmhaM25kSGxMYmlNdHBoWlpVeG9yS2d6S1NLVmE5cHNxTzRnU0FHYmFINU5hUmdWNnRVaEZXK0ZabDJ6UWRKbkg1MkdoTmRvUW1ORm5Va1JlYlIwbTNrQkVYR1A1dGVVaHJGTzNhUUVSdmdIY1dyWVlVTWtaaFlkbXNjL3I4ZUV4b282a3lMeVFPazJXOFdlUnlKdEY3WFFsSVl4bUxMM2I0c1ZhRjAxRCszdzVaV2VCZ1gwbU5CWVVXZFNSUENtMjJ5ZE9FcElBWXVvaGFZMGpPYVVyajRVcnNYUmpnVWVWOUVGZG5WYVVSTWFLK3BNaWdpSVVjb1QrT1FWSXVJY3RkQ1VnbEhEUGd3ZGdqNC8vVXVPZ0hRaU0wdnpGWCtyVHEwSmpSVjFKa1drNG42cWlZWU5JdUljdGRDVWdyRmd0dXI0NnJMamVRL1BiSVl3UHVSb3FsRnVRbU5GblVrUndsaTdlUE1md0xGNXo3Y3VIaWFwbGZqZGp5VE5MWlJYa3haR25iaThVeEQ0TExaV2trTmxIWjM3cElDSUJCTWFLK3BNaWxEVkkrQXR2RjVKVWpkbjFwSHphaHBKRkhqdVBwNjZXZXF3endlUEpiaFBOT1MvTmsyOUFZMFZkWEN5bmVleFJzSnZmdWIyQzdqTmhxZW5vY3libjFlVERrYlZlUG9wRUt4K1lmeSt2RkNLeXRXbjdKbmduQ01ialIxMUJrVlRucUk2cy9teWtLYkIxTlZseW5QTU5uc0YvdzlKVzlWMjFObHFUK1JIVS9mQmlhdzVWRWhUQzAzaDVtckt5ZTFQbmIremNaUkYzVGUzc3pIWTVSVFJ0RzUyUGRzQm1ZWDBRbzdUZzZ4NnlxSXVxLzV5MC92MFhMN2M2alcxTmQzZE5uTkYzVXFCUHE1cDlsa2tyVTB6VnJJcnFVMHpVYk9MM25nNUIxUDM0dVUvVTlkOUU1RGp2Sy84NXptWkdtc2xXZHBXNkN2S1g4bTBLdnJBV1N2eEcxbTQ5cmtZL2Y4QlQxRkdPYy9BKzZVQUFBQUFTVVZPUks1Q1lJST0iCn0K"/>
    </extobj>
    <extobj name="334E55B0-647D-440b-865C-3EC943EB4CBC-2">
      <extobjdata type="334E55B0-647D-440b-865C-3EC943EB4CBC" data="ewoJIkltZ1NldHRpbmdKc29uIiA6ICJ7XCJkcGlcIjpcIjYwMFwiLFwiZm9ybWF0XCI6XCJQTkdcIixcInRyYW5zcGFyZW50XCI6dHJ1ZSxcImF1dG9cIjpmYWxzZX0iLAoJIkxhdGV4IiA6ICJYRnNnZUY5N2RDMHhmU3dnWEd4a2IzUnpMQ0I0WHpFZ1hGMD0iLAoJIkxhdGV4SW1nQmFzZTY0IiA6ICJpVkJPUncwS0dnb0FBQUFOU1VoRVVnQUFBYU1BQUFBMUJBTUFBQUFlODVrdEFBQUFNRkJNVkVYLy8vOEFBQUFBQUFBQUFBQUFBQUFBQUFBQUFBQUFBQUFBQUFBQUFBQUFBQUFBQUFBQUFBQUFBQUFBQUFBQUFBQXYzYUI3QUFBQUQzUlNUbE1BSW9tNzNXYXJWREx2ZGhDWlJNMzc1blg5QUFBQUNYQklXWE1BQUE3RUFBQU94QUdWS3c0YkFBQUYrMGxFUVZSb0JjMWF6V3NrUlJTdkpKdGtrcDVKZ25nUVJKTC9JRG40Y1JFeVFseDBEMDVBRUFUWkdWQllWR1FDdTRoN01aRTlDYnZNaWlzWVJIcU9ndURNZ2hjWk1JRzk2S21ESDRpZ1pBUkJGRFJSeDVoUmQ1K3Z1cXE3NjZ1cks3T2g2VHAwVmIzMzZ2WHYxL1c2cWw3UEVCS1dleDRjUE1RYXRjRUZKaXJ1MVFuc0ZRQWYva0VTNHpCa2plSVNJazVnSitIeEJTK0FGVUpXMyttU0wyRzN3SVNJRzlqZ0wrUXdDMGRrNmc0MnpzTnhrU2s1Z1IwZkxsQU9QbXdzOXdrcEEveFJZRXB1WU90dmhSUUNlQUtRMnliZ2RCVzNPSUVkZzcyUVFRZUcvMkZqdGRDejVBWjJqc2RaSGVCM3BPUUQzQzd1SkxtQnJWOW5ERHBBMXp3NlM0M2lVbklENjY4ekJnR0VFWGd2MFBBcmFuRUNPejNrOEhGNnd0WTNDMFhsUTRnYjJJbG95UWFndTlKSTVkTzgzajRyV085Z2o2R2ZwMnNDbGpFSWowU3NjN0pycFVZUFUza1VLOWl2b00wd2xKZFlQVzFhNmJwTVo3OU9yNDc4TU95T2RhME43RVdJS0VYajhOUndHTFdqdXBPOVVuZ1BQSWZMZmw2ekZBSFR3Tjc4K25QUUtKMEI2RWNqZUYwQ3lKeW1Kc0NnbVRzbEZld1U4am1yVWRvQldGSW80Yk5RSkhyM3hSc3ZiYlZ5cDZTQ25kbysrd0ZPUUZ2R3Q4bTJKVkU0QTMrSzNkUjIvcFFNWUlsT0NYZGFGZk9pNDlQUG41SUJySUZTVGQrVzZvNlpVLzZVREdCMVNwN2hBTjZFNityRUdmdTVVektCMVNtWnRpWGY4UUNiT3lVVFdKMFNybTcvS2xPQTU0bDFSV1R1NWs3SkFKYm9sSENscnlxQUo0Rm11UTRsZDBvR3NBWkt1Tkx2TXZTVERjNWlDcUpET2hla1ZibFRNb0ExVU1LVmZvTkIzam5FdXVJREw5VTBJb2s4ZDBvS1dJWkUyNWR3cGU4eVZhZVA5V3pFU0F0SFppUmRjNmVrZ0dWZ0VrcmU5NkdrQmdNT3M5YW1EYS9YNjhCeHI4ZDVjcDI1eW85U0N0Z1FWa0pwR2Q1RkNmYjU0YWN5akZpNGJrdEVwVlM1OVlySy9lcWpXNHFvZE91elRBbjU3dUU5eVNnZHJQQXVqYk5rRnBkRm5rak14WW1DNjdha1VWcldUc0FZeDFIeUhFSHNhRWE2Qk1GSnd5eGdCVXFMK05MZ1hXYmluS2RlNVRmRmJhbk5teG1WTWtzVmRQbTNQR1FmUmZMenBrYTNKU05kUXVpd0RjRm9FZnZZTllCRmFSeDRkY3gzc04veCtTeEYzLzRJZmsrSExkUTRGSVVTVFY2VXp4aE5GSzFJbnFpUmZNN1hKWVFPNnd2RDZxbGcwU2ltRklUVE13YlA4QnQ4SE0rMDg3YWtCaDV1aE9vbVhVTkpWY0JHQ0RXS0ZpU20wQ1dFRHVPZlJrS2JkTENvamlsMXdzYzNjWVJoMWtXNVYydUVnL0hpbWkwUmxkSUVBbEZpZGhVbDhpeFJJM21XZEFtaHcrSlhHeUdsZzBWbFRHa1J6bUczV1VYekJqYStUVzRqWmt1WDBMZFNIa05yWHBUQXc0aU5qeUxjb282UzljZzhyS2tSL1Ewb0ticUUwR0hpNTQ5MHNPZ21walFMUHhGeWFkREZId0NQdXQ1RklWa1hzNlVtK2xhSzhQUVVTdlRoK28wRUs3YndQVW1lRmRPZ1MzbmU2SnVqU0hEaWh1TFBLT2xnMFdkTWlWeUdZUTFlUnRHek1QRGhWM1kvZWcyRUwwWlgxclJDaC9DaVVwbzlPTGZUajVTc1BuK25MUXZJNU1Fdm1STHkwZUJEYWFGSkJZdXVFa3JrMVo4SGJOTjcybjliM1AxcTZqTlRFQ1JkbFJKcTV2dUordTVhRXFWVXNIZ1BnVkxLSFRGemJLZW9WTEdCMG80U1F1b1E1NzZuQm16cXlHeEttRGx1cFE2WEZRWktyVjNaWk9SZVNWd2VyRjZ5S2VFUnllcEJVQm9vYmJZRi9kMDBwNFZseU80bm05SVp0a1pOeUd1djBhdUJVckJudER5NXNDeWZtaXdPc2luTnMwMXVlY25paGFzTWxQenNVVzRXTTRkdWRpN0xReXY4aU9lNWZIN1FLWlhrZGNvVmxjR3UxVGNJamFMc1dhcUgyMUk1UHZJWjNUQ2hUcWtzSHd3c1k3TlVnVVBnTXgvWmxJTHd1K1IrTmV1ZXFOK1hEbUowd0NmTzRaTGgzbk9QWUV4TzJuWnZIWHFzVDFJTm0zRkgrL05Ic0dTelA0SE9LVXFZUDB3ekczYlBMWm9OdkprWlFGN3Z2aS93OUhmaGpWNDM4VGNXSi91SmJMVFc0bnR1NDNvM3J5M2ozMnBldTc5bnNSL0g1V0UyYXlwcDBFVkYyRURtTXArRTVjYVM2c0R0VmFJWk1TOXRhYnpjYWNMei92dXl5TkRiaCswYmE3K3RQYmt0dmsvQmlzRnlGRkhaOFRoVWdlSDIybE0vcm0zNzFra292VEI0WkJRWW1PS2ZXdHpWSGVOdU5Kd25HTFYvZkFKam0ybkYrWmhwODNJYXV0Y1hUc01MK3BqK1lRUkgvd01YOStZSTNnMERYQUFBQUFCSlJVNUVya0pnZ2c9PSIKfQo="/>
    </extobj>
    <extobj name="334E55B0-647D-440b-865C-3EC943EB4CBC-3">
      <extobjdata type="334E55B0-647D-440b-865C-3EC943EB4CBC" data="ewoJIkltZ1NldHRpbmdKc29uIiA6ICJ7XCJkcGlcIjpcIjYwMFwiLFwiZm9ybWF0XCI6XCJQTkdcIixcInRyYW5zcGFyZW50XCI6dHJ1ZSxcImF1dG9cIjpmYWxzZX0iLAoJIkxhdGV4IiA6ICJYRnNnZUY5N2RDMHhmU3dnWEd4a2IzUnpMQ0I0WDN0MExWeDBZWFY5SUZ4ZCIsCgkiTGF0ZXhJbWdCYXNlNjQiIDogImlWQk9SdzBLR2dvQUFBQU5TVWhFVWdBQUFmWUFBQUExQkFNQUFBQkJ6dFFoQUFBQU1GQk1WRVgvLy84QUFBQUFBQUFBQUFBQUFBQUFBQUFBQUFBQUFBQUFBQUFBQUFBQUFBQUFBQUFBQUFBQUFBQUFBQUFBQUFBdjNhQjdBQUFBRDNSU1RsTUFJb203M1dhclZETHZkaENaUk0zNzVuWDlBQUFBQ1hCSVdYTUFBQTdFQUFBT3hBR1ZLdzRiQUFBR1EwbEVRVlJvQmMxYXpXc2tSUlN2YkQ1bU1qMlRCRm5FaTB6K2crVGd4MFdZRVNMb2dreEFFQVRaRGlnc1VXUUNMb0lYazJWUGdwQVZkOEZGcEhNWDdEbnNSUWFjd0Y2OGRkQ0RDTXFNSjFIUVJCMWp4bzk5dnFycWorcnE2dW1hN3JicE9reFgvZXBWOWUvWFZWMzFYdlVRd3RKRGo0MGY1NW5PK0JxSHl2dWJMOW1iQUJiOGhXb3Z3WVJueXF1YzVFdDJFWjVaTXh6WUpLUjFwMGUrZ3VNU0t5YzVrM1grUUxFMU9DZExEekJ6RlM3S3JEMWZzcGNtYTFTc0JYc2JJMExxQUwrVldIdk9aTTMzbVZZSG5nVjhDUHVBRTZDOEtWK3ljM0RDcE5vdytRY3pyVktQZTg1a1Y5d3BiZ0w4aXRvdGdIL0xPK3c1a3pWdmNhazIwSldlanZ0T2ViWG5UTmJhNWxJZFlKUC9NdENaWDlhVUw5bkt4TldKQTg1eVg2K1ZWVGdoT1pPZDkzWTBBTHE3cDBxZkY3VkM1RUZXVUxoS0Z6aE1jOEM4V2w2WTdiZlJvZjV3RVNrSHNpTE4ram92VlZUcmUwKzBqTXRYV3FtZldseVhjWGgyc3NxZTBaODdreXZzNUdYUGVQUmwzQldMR25lUFlFcXlYblA1dWdBd2tyQXFRT0xBZHdIRzNjSzFweVFyNmZPTEE0QjF2OEF6K0hRbEpGcmN2ZjNhd1dIaDJsT1NqZExueUQ3ZjNzWHFaZmhkTE1ibWk5ZWVnYXhLQmJvMk10elVITS9pdFdjZ0s0dWs1VTUwZXpjMUkvbml0V2NncTlCdUtNSzNMdHhTV0VhaHdyVm5JUnVsVDFUYnU2VVoxUlN1UFF0WmhYWmMwLytXWVBUMHRpVklYU3hjZXhheUNnbTRZN1lsZUJIb09ZNUdLbHg3RnJJS1BiaGpIbk40Y2NldFhnSXZ4SE9CdUV2aDJyT1FWWWpBSFhPUHc0TXp2RFlzY0ZOYllTeEJoV3RQVGJhNjY4a0NlTjVYZ1R0bWp4ZnNFVjVydmsyYm85TitDOWVlbHF6UjlXVUI5ZHVNNzVpc0RveGRlWjBqbWpINmZSc3UrbjMzZ2JoMTZrdHgyak9TdlN4SXB5ZnhHL0FoS3NLd3hmVmZHeE5QcnU3MlRtVHRqZnR2eUEvcHZhY09KS2g2LzR0RWhIejd4RW5JS0J2Wk9VdlFQam5HTDNETW44TmR3NDFYVi94NFZIZDdqMmpmaUlSRitBcDV4ME9lRmp0aUZFV1FYS2haUnJMMzhOc2JmblAwajZlYStDaVF6cklmZzV0dGx4MXU3MGR1TnVFaWpYc0R1L3d6M0dTSVVIZ0VxVkg0cEN1S0VOcHNUK2lwaVdVc3BpVjdlb2YydGVBZlNwZ1lmeU5nVys2NGU0Zi9CRC82d1FHMVRVNlM5aVZrNkQ5YjNwcXVNWnVoanFoUk9FcU1Jb1EyR3duTnpFeGthL3piVzVOK2ZXVEpZUU0rQnkrNlRPNzVrMHg3ZTVmblBIb2VzbGZVUWFUdDNwRmZxSkczdXNZaEdGL3g3eVZleTJ4a0IveGswcjd3dXJQWmdNeWY0d3p2SVdaMGRyd2EzZWlkeU5ybmtiSDB1clFRQ1k4N05RcVBleFNoMzBsQ1lYUTJzZytmTUdtdE0wOWhFNjVndHRzbU5ndGN2Z240aU5IN2RTUWhwYWU5SGlMYThXWHhuVVRYeUVSa08yaUFPV3JrVHo1V0UwVUliZWEvbldpVUIxa2ptSUExK0lHUTYrTWVMdmpuUGVOTjRkeEtqTjY3U0VKSy9uWVEwVTZIeTlwaGVyd2ZmSmVEaDhwQjdESThFK2piTFNFNEZTYmlSK0U4eUZiWUdITU9iOE9rQTY5ai9pVVlXL0N6eDVZUVJ6aTN2YmtWU2JTSm02UzFqdFJPcnd4R1hpVy9YbjF3RkFiSTR1bFBpUWo1ZFB4SmFOWE1nZXlTK0RxKzllT1lleGt2V0IrSTdrWkhIZ1dKYWxDVXRXUE42aWlvenBZTGFTZlp5YTVLbTYyS0haNk5IS2x3QmFiUVBwQm1yNktWSG1USTc0cXkyUXhraDE3Y291eUlnM2cyY2pDbFdxeFNhRDg4RmcweTVLdmlXaGZiend4a0hZM0FITDNjMkZ0SkZRcnQrMGVTVGRwaVJWaFQ0L3VZZ2F5bE1aRVcrTW84SDk2YWxMZFhhSGRPbEphemcvV3c0eHZUZ1Q3WmFqaENVUGUzeXIyS2pYVjF0WWdxdEZ0aWZaYjg4cGxPYTMyeU5UblVVSFYveUE3bkRaMGp1NmoyYW5oMVZ2V3ZpUjJPZEF6MXlhNndQeFVsOUdteTdiM3V1L2RUektQYTYyR1hiVXJicENwSDQ1MGo2QURTNmFGRGRpQjRMYkgzZHRpSGlXRTcxaUNvR0lhY2JvcC9walZUZ3g1aWM0YmV5Nk5QMWd3RmhqSDN0YWxSRU5IR1dESFlqdndiMFZtZlpqOURuYzVRWW5mNlpGdmVjZlEwRW9mVTUzODNjZTRhL1VlK1JFLy8ybzErTCtodHpqLzNDckIwdWVaSFd1MDB5V0pmY2t5bDdQNFNyblcxWk5kdTZJYzR3a2E4a3ZqSWxMZFVnS2RhcnpzR1lscGs4ZXhkUGxsUTNCT2hMcnhpZmF5dUV0QWgzTDI5OWN2V2MzZkZkOTdaRkN5eVpPc2FqZ2pyWDQ4czFhNjFBMVZmSFQrWmp2ZGlibFBlMUp2eWVNNnNTM2IzKzNTYWRGc04vVk1oM1JZeGRnM3RrQ0ttZytMaGQ5Wnl1bWZsZngyay93Qkl6bDUyV1V2U3FBQUFBQUJKUlU1RXJrSmdnZz09Igp9Cg=="/>
    </extobj>
    <extobj name="334E55B0-647D-440b-865C-3EC943EB4CBC-4">
      <extobjdata type="334E55B0-647D-440b-865C-3EC943EB4CBC" data="ewoJIkltZ1NldHRpbmdKc29uIiA6ICJ7XCJkcGlcIjpcIjYwMFwiLFwiZm9ybWF0XCI6XCJQTkdcIixcInRyYW5zcGFyZW50XCI6dHJ1ZSxcImF1dG9cIjpmYWxzZX0iLAoJIkxhdGV4IiA6ICJYRnNnWEdoaGRIdDRmVjkwSUQwZ1VDaDRYM1FnWEcxcFpDQm9YM3QwZlNrZ1hGMD0iLAoJIkxhdGV4SW1nQmFzZTY0IiA6ICJpVkJPUncwS0dnb0FBQUFOU1VoRVVnQUFBaElBQUFCVEJBTUFBQUE0aVBOc0FBQUFNRkJNVkVYLy8vOEFBQUFBQUFBQUFBQUFBQUFBQUFBQUFBQUFBQUFBQUFBQUFBQUFBQUFBQUFBQUFBQUFBQUFBQUFBQUFBQXYzYUI3QUFBQUQzUlNUbE1BdXpLWjcyWVEzU0tyUklsVWRzMXVXNW05QUFBQUNYQklXWE1BQUE3RUFBQU94QUdWS3c0YkFBQU1uMGxFUVZSNEFjMWNVV2drU1JudW1TU1RUSkxKUk54VEZHRkdFRUVmVE5TWEZjU09zdWVLSWgzQkZ4RnVCdkZ5K0NBVGhidURBK2xCRmhRV1NVNVJFY1NKY1BkeUNMT2dMejdJUkRpVWU1cTgzOE5FUEJSRUxybmQwZHl1M3BaL1ZYVjEvMVZkVmQxVk14UHNoK21xdjZyKy82K3YvdnIvdjJvbUNZTC9sMmZ6Qlc5TmZyZnJQZlRPdnZmUWhRME12K0RObWx4NkQxMTl5M3Zvb2diV1NkdVhkWTM4MjNkb1VJdi81ajEyUVFOYmo3d1pyNUczdmNjR2Q2NjYrY0dWZHA1MlhaUXQ0cjloalVoODQrWFhYM3pqZ1gwS1ZmSmN2a1ByZnA0Mkg4b05JajIzLy9vbmxlL2dQeXFsZk4yRVJKMEpmVmpBYVB3NDE2RkMvTGRxanBsRXFFazRzTXF6VW9kZ2cyekxCSmVhQ1lsbEp1bGZCYXcyeUxIYW8wWElvb3ppNjU5NlYwVFZldmNuNmZNclduNVNFajhrWGFudVZERWhzZjc2NzBGU29RK0ozMUdrVmNpRGFOcFdpUE9yTHNIc1A1K3dXM3NLS3U5QnZHdFIwY3FoenJtaUNRbm9DR2F4bCt1dkVJN1VyZEFpKzg4US81aXVzTTlWR3pENXM1VDZLaUhZWjIrUjg3VEp2V0JISW1mN3FvQUdPWlJJZFFKaHJEWHRTOFE1VnFqN3lwaXZnZGtpbjkxQlRlNHlMVWowU0ltWUZNbmVla0IzUm4xeFJnRjJPa1dUSEJPU2hiY2FLcU0rWllzV0pFQU1US3ZnNlVoOTZueUpSZ3N6aWlOQ2NEemJBaE5KZGF6UGtDVENMQzFJaElRVXdBRE5xOUxlSEx6VnBVTldGbVlVSFVLd1Y2UnVJOTNCTzJTWEN2ZDlMRWpFcE1TNVlwUDhOeE5kRjJxTkYyVVVBem1lYlFJU2wwSithNVlZYXJNSlNHVFVFQ2xrNG5lTTl1MGQ0VFNxMFJudU03OXlKTWV6S2lBaFRoclYyZHlFWlhjQTNtVlNwQW1LYXRWOU1lY2ZpY0o4MzJzdzgyM0VjaDNxWXJkVVNxbUxCaXRGOCs2QUpDWTFQR1VRcnZhS2t3N2NmYmJ5Q3N3Y1d4dmRIY0p3ZTBwQWQ1VmtSbUpWaHQvRXVJNGRoYW5Udk9nMG5XZ2padFJqQ2lRbTVCNXFjUytha2VqSjhKdFlyNVBIcHFiNTArbHBDSE9seUFpUEhjK1VWOWs4WnFsMEF0VENTUi9XY2hGbFNDZWtlRWFSU2M1RzFWbFh4R3dUb1F5L2NXS3RHYTNTeUZqVDBNazJBMnNGWklSM1dDSWljR25HbFNHWmtZaExndHdSdXBRUk4yT2ZnUkxQQUJuaFFadHBPUFdVWVVRQzBvbHlJQi9OR0wxY0ZJK1ZlSFlCU0NUamg2VWluVVdZRVFrSTFTSm5zUXlIcHRYVWU5djd6YUdWM2xyaGRJS21GMks1UmxMYTd5SE1pTVNHQXIrUmR6MXpZbmZmZS9VRTYzYzN2dnFsY1lCL0EwMGZjRHBCNzIwT0UzWVhPWGZscUkwUkNUam1uUWZCNXNmajJ6KzFxdzdaVHRMaGc0UkV6RUEyeUpRWDdDT2RXK25NVDlDb0h0VDdTWjJRVTlRQ1JWZHRqRWlBbEh2QjNZamNKdVRMc2dpbEJybC9tNUZXeUxQOVdrak50L1ZrTi9qMWJDZERSUWl2UXJJblVHZUVNTXUxWVRPM3BUSE8yaGlSR0FMOEsrUkw3V0F6RWlkTVNWSldFUmM2SVQwQk5PRCtvRTV6cmFjVzRFaGhkWEFhUnpmTGZxSUhiT1pNSTFweTFzYUl4SWlRMm9CZEhlK2tYa21XSldveFIycGoycWVVaUp5T3pvTUFERm40TWtxZHp6T1dtY0ppaVFRenFKQXJTWWE3TmtZa0xzampMWDd2QWg2akwwbFJLZ04rQnV2d2U5eVFmSmQyQjZYeDVaSXl4TE1LdXdIRk16Q0Q2WW5ndEp6NWJVWnkxOGFFQkFTc0I2MWp4aFJjNHE0UXFIdUhMSkt2SmI1c1FxYjBhckVsTDU5bVhPMmpyNWlldnFZN0pjVTRucTFETGRPcktkOU9PR3RqUG5lQUI1b21pd3JGUTROcWpEeGhxZjlXc2hrNi9DUVFTY3VuRy81TlluekU4VklaUnRPSmMwRjdPaWJrQlZFSmdpTTVxM0hXeG93RW1KNllQd1NIeTB4a3ZqUm1KdHZaNHkwVG52eTAwQVZqZmdpbHdDNDNQZElwS3h0TlBlVE5IOUxuK3k5L0JzcnZ6NXFBbTdpeFlVUm5iY3hJMEZ2alBwY0VObUg5WmNFT1V5TGE1NzFESHZKL0lGc3JiNU0rNjJBMmhnZXROUjVDMDRuc3VicUoyenJZZzREZmR0WEdqRVF6Ty9XQm43QWljVVNqeEthNHptd2w0ZXczZmF6b1hNbzBuVWllNlY4KzNaVjRqcVNnN2FPTnlXT0M3UXJuQUJ0bFQ1S3FWSm8wU2xRU053SFhGVGprSzExbnEvWUFCaE9Ia0RrcjBlcWpqUW1KRVRkeXlob3VoczZGQ04yN1NlZmVmSnMzd2FISTRPOTBROTFvWStXZUJvOGVTSGJybzQwSkNVZ25oQ0F3eW1OUjFyMFpFa3YzZUJONHRVZTVUdDBjeFlzUVdsQ1drZkRSeG9RRVNnZkFLTStRNWpWVVpzVW1UdS9BcTEycUhTYlpkNWRxazFNOVZ1NXA4T0NXWkJPaXhVVWJBeElRTDlLbDdSRFNGcXpwd1dJM3E3RFNNdjdTRmd6b1hHbUhLTnhWU0Y1Vm1rN2tVQmFjTHJSTkx0b1lrQUF2bVFvZFNINXFKd2UraEFRWTBEMmhYZktHaFZFb2ZsV2FUbXliaHVxUmNOSEdnQVMvbmVCaUl5bWxEek9JRXEwQStFdy84R29uV1kyVjFDT0IwbHk2U3RPSk0xTnZQUkl1MmhpUWFHWkxDOGFOMDdjb3R5NlNUWVFZRnE2MmtnaWI1bEpJQjhUeE5wWDc2LzJFaXpZR0pJYlowc0pHU1NJa2xRMVJVbDJYWmV3eE5UZmlIU25wa1NmZ1V1c0JFc2IrY3V3UTNWeTBNU0F4eW9UQ3R5dUhnalA5YVVSdVhUQVM0TlZFaXBXT1NVN3RhZDIzQUtadU9KQUFSeTBTVHRvWWtFRHB4STVrQlhVY0tQaWNXRDZSVEUrWFRoVGRlWlZGQmt6ZG5MVEpPYWFQTmdZazBOS0NBdjFNMmVYOEJVd1RMUlY0TmZXTUF2dHBQeHVQU3E3M0U3RWxuUWhHV2RUUFJMaG9ZL2o5QkU0bm9pemJCQmxIa3Z0a1Fuc0lIUEJxYUN1eFp0aFBmVlpRUGx6dko2enBCTnlScFJkNW1Sd0hiVXhuVVpST0FDallKanZZZlhLWjdDeWFpQWV2dHN1TEs4Y0pTYk9mV011UUdCK3RPN0NtRXdHL0draEVpcGVETmlZa1VEcVJXTmptenpoN2pmdkRseVJqSXI1MjZGM0NnUFZJekZhMUZEallwVzJpVC9yVzNrK0FJcm13SmFZY0JMMjhwMmFYcWFlOFM2RTJKaVNhV1RvQm9XTWJ1SzFDSkgxSnFDcGZJL003S3k0eFREUHJ5VGxRNkM4OStKTkhnZzhvLzJsTkp3TGxIcE96RFYyMDBYdk1ZYnEwOUpKdEgvanU3QVhCSkprVnpoK2dhVUkzVE8wVkpqeE8yK0l6U3FnZEhFekkvWU9ETG11ZDZhTUgwczBNVmlWdjVxT05Ib2xSQ21ZdzRNVndGN1E0T1BnMklSOCtPSkFWWXZuM2lId09xSkNQSm50OGZkcE5lbW4ya3p5K1pHMmM4dFlOcUVqUjNVY2JQUklYNmRMQ0hSU2JXOVJtOG5YdXJ3WGhBbHdzdmMrQXZaeWN3TGRTTnp1dmRBSldKK1daeHdMMllUZWxlbW1qUnlLZEVNMnVhWGhhVDF5REpwMkFiNzEySWJneTB3V25rbWpiRVk1Qms1Nm5HanNWWWxzNlFhMnhuYkx6MGthTEJFUk9FWjJoZUFrU3RwSkRtT1kwQlhIK05PakEzeGRBdDBtVTJJVDQ1a1dibnFjYXV4VHM2UVQ5dWRkK3lzNUxHeTBTWUYwaVU0UW9UbGQzdk1mRmFFNVRzQnI5SUdUR3NFYStsdmlKWjlMVGgyNC9wU283RkdnWUVuYW1HOVpDVjR4ZTJtaVJnSFJDQ0FXYjJBYkI4UW1Ycm5GL0s5UlhUVmkzeWtQWUMxM29XWXVQZVgvNjl6TGFQRWswbDM2RHcwei8ya2MzYUVUMlVyS1hObG9rbW1tbVNLMXVGenhoOHNVZytBU0tpL1RVYWJKOVJMNEh4TUVoUUVJeGVDbWJ2V1kvU2NQTFZKNys3UzlhQUFRaDcvdkpIN3FHQVVPVS9IcHBvMFZpSjBzbjRHZ0RjeDg5eCtYcjNOOHlQWWsweUQrRDRNOVhYUWdpRDd1MVA2SWJQTTErTXN6RlRBNFpEUHhqMzlDdG1ibzJUMjIwU0hTNGpUT1pxNEQxeDJDSzdOSGNUa0RHVDMzS3EyUWFFNXFSZjVWY1JlUWZ2RHY5ek4vMlpXMWxTeE55Ni9iemI3NzU5K2R2UlVLVDNGQm1tb0xxbzQwV2lTRTErT1NwWFJBK1JWcUhmRUhRMC9lRW5OUHlhMjljZllMUnZoSjlsaGRZTFlqeis0azN6UGx6WFVxdFBMVFJJdEc0ZFMvVGMvUEc5TWVpdHFweGZ5MFV2a1MvN0EzQjd5eXJMYklVNWE2Uzg5SnMybWlSeUxOSUtEMlJPR1U5Z0hrM3ErVktFSVhiT2VKQ0NDTVVSazBDYk5xNElUSE9YODQyUkg2dGw2N2JUL3FlczFKN3VhOGY4aHh0MnJnaG9YRi9xM2x3c0FiSmZxcVlYRDd1TzF1NXpCK2EyTFJ4UXlKeGYwOGduWSs0dzBRVXFkamsrMm1FSEkvVVByL0ttblF1MS9PMWFlT0dCSGQvRzJrcURmSkN1NlBhWVNaVDAxOWw2dFgxcFliRkhzbW1qUk1TeVlHdkJ6Y3o0cWxwb29sb28rOE8yNzFMR0R2Y1BNOXlyemhlMjdSeFFnSVNLNnA2aUV4OXcrNG13R1QyWU1Ud2tJNWI4Rk9rQ29pM2FlT0V4QkxMWHNSZEJadFlyeUIyc2J3ck82TXZGSXc0eXdjTmNtemFPQ0hSWUU3cDZCR1NNN0ptRTNEL1NVKzFIOEpmTWFQQmN5NE83UzRMcE5tMGNVS2lTcTlqcXVJWGZuUWVhL2t2Z3VUcFVaTnRYRk9hdVlRTzVySVdvbWJUeGdrSk9KaTJnOGs3Z2krOGkvLzV4WUM4R0gwUmpWaGtNUzc4R1pORkd6Y2s0TUIzWTNxQ0p0TkpyN0FSVVNwV2YzNzFBWW13d0VydVA2VGtaRm0wY1VNaStFajhuVlBFdnFiN1hoYTFYM054RS8rSEVsZlpqa2dvN0N2WDVBRVVzY2JxNUxHeHFiQmhOaVRDd28xWnFNQmNPMmorcTFScC9qTWgwU2pPNmtvck1wK09JLzlrZGlZa3hvV3B6SHptVjU1THczcHRaT1V6eS85Q3JJcmZTbGdsWEcvaitMNjN2QkwzR3liZVBaeFptRHBkTTMzdHByZkExMDY5aDM2ckw0YitEOVZ3UE9XUHc1MnBBQUFBQUVsRlRrU3VRbUNDIgp9Cg=="/>
    </extobj>
    <extobj name="334E55B0-647D-440b-865C-3EC943EB4CBC-5">
      <extobjdata type="334E55B0-647D-440b-865C-3EC943EB4CBC" data="ewoJIkltZ1NldHRpbmdKc29uIiA6ICJ7XCJkcGlcIjpcIjYwMFwiLFwiZm9ybWF0XCI6XCJQTkdcIixcInRyYW5zcGFyZW50XCI6dHJ1ZSxcImF1dG9cIjpmYWxzZX0iLAoJIkxhdGV4IiA6ICJYRnNnYUY5MElEMGdaeWhvWDN0MExURjlMQ0I0WDN0MExURjlLU0JjWFE9PSIsCgkiTGF0ZXhJbWdCYXNlNjQiIDogImlWQk9SdzBLR2dvQUFBQU5TVWhFVWdBQUFvTUFBQUJUQkFNQUFBQVc0UkM3QUFBQU1GQk1WRVgvLy84QUFBQUFBQUFBQUFBQUFBQUFBQUFBQUFBQUFBQUFBQUFBQUFBQUFBQUFBQUFBQUFBQUFBQUFBQUFBQUFBdjNhQjdBQUFBRDNSU1RsTUFFREpFWm5hSnE3dk43NWtpVk4yVEJvUCtBQUFBQ1hCSVdYTUFBQTdFQUFBT3hBR1ZLdzRiQUFBTjIwbEVRVlI0QWMxY1M0Z3NWeG11bnZmY21aNkg0RUtKNlpFc2ZDRDB4UVNSaVBic2ZDMzY2aUxncWdkY2FGWjlGWVVnSm4wVlFRaVlIbkJsME14Vm80U0wzZ3F1UkpSdUZiSnc0UXh1REM0eUhSL2NLRHAxamRHYlRKSStmdWZVZWRlcHFsTmQxVFgzTEtyUDgvKy84OWQvL3ZPZi85Uk1FRnhrYXY3bElybVg0YjM1ZEpuUkZZNGQvYVJDWXZXU2lxN1Z5eStGMnlyWlMybTUrNnZ2ZlczbmJnQTUvTS9kZ0dJMkRKdmhpL3JBdHp6dzBDTlB2cTdYMUpKZkovdVN6d1ZCa1B5TFo5cFRUUTFYQ1UxM2lsTXBPV0x3UDBuZ29pQklBTVV6VFhLb0JsMWlJbnhGVmRTVFd5SFhKS01MZ2lENXo1THBhMHEzK05EblFrTGVtSVZNbVRFZG9sYkNCVUVvQXovWUlsZjA4ZENDNjNxNWhud2pOUFgrQWlDVW0rVW1lVmtuQVB4WDlYSU4rWFhkbG9EZkJVQW9PY3ZlVkNmUUl0cnVxRGZNTDk4bFk0UDRCVUF3K0JjdlhDSUgycUJUVXJlWDJ5Q1dGMVUvQkczK00yV1hqSlU4SW1RbUtyTVBXaVgvTmdmWEQ4SGtQME1wZWswYkZKRlh0VklkMlRaNTFtUlRQd1NUL3d5bFUzSWlSelVJK2E4czFKTVphaTRONVhnQkVFcFBkRXR6WTVyRVdOYWxhZWNUV0xCTllmMFE4a0htOVZqV0ZHK0RrTnQ1L2F0dFg3UGZXZjBReWsrb1FjNGxrUzJpSGJaazdUd3pMVEl4eWRjUHdlUS9VMm1nakdHTG1JZVZtZWdWR3RRemZDb01yUjlDSWJ6dXpoMTFQRGl0M1MyTUxNYzZxQitDV3lxRmFyZFZaR0ZVdDF1NFFIU1hpc0t1SFVJaFdhVjBYaU15WGhjbFpwUXlwcXJxRGNXYms2d2RRaFZUV1NMaW1BeWZURXF6Q3NyNU5MYUpGZk92SDBJK3lQd2VtOUlBTGhKN1J2bWp5L1hvMkU1VS9SREtUWUNQanNRMnZGSzdXOWhYVzFrTXBuNElsWWh3SUp6QmRVSm4xUHg1ZFBOTGxSQk9FdGw4T0h6bWlsWjlaUHMwODRjQTdzODlNZjBHQS9GY05IMVVRek43dGl0V1U0dGdScytGNUNZaFA1cWRYTWJJeFNFNUQ4OXhKbjgvNzBTVVR4clh6QjBDMkx5YmtKQWR5VmFBUmp1YlpRRFBhMnFMUTFhSGtNdEw1TWQ3UVRPY1MvQjY4NGo4SzJqMFh3bCt4L1VlbG0vUFJEZHZDT0MyUlA0NmJvd29ndUhUTzhFSDdVaVJpY2V6dEUzNDdVV2ZrTWFBZlNUU25zdlczR1ZVRjhoSnlGOGFMSitGY2Q0UXdHNUVaN3VNeTk1VjZwTitYT2lQQmFSWWNVdmNIUitSMTlaZjNhR0RZWkxHeFloNDlGNkRrdE51blorS2dOQ2E5S2ZFOERsREFKdVY4ekZsRnBLVC9tRVFJS3BSaFIrM3lnTU44TWxlSDE2bDlLSHNsZWczb3lVZlEvSW15ME9VM1BwZXNpTzg4NFlBL3QzNEU2Z1IrVFBWa3ROcXZqM0FtMkJUZzJVNjU5Zkt5RTVZWGNhamNkLzlhV25zR2diSjdiTjZFT2UrekxZZExTd0l3Y1VtcDI0elhnbEJqNXkvanE3RGFyUndtYTlhV0NZaHVBV2hKeG1BM283dUtja1oraDVLbFl2b3prL1RzYjBmRm9UQWlCUjdyUE4xMjQwL09naXJPVTBnVU14c0ZBeWdzSURRQnV0V0tBbTBreUkvVkxzdVlQQ2kzdUJFUnB4aDBCRWJtYUJlRUlJWVZ1QzNlejN1M0l0RG85REMySFFWSU9Ib0NwWGJwOVhiNnVZRXRqQlhoS3Q0Z3luSjlkRnFXOFVpUjJJajd0b0h5b0lRSEpQSnF3cjM0eDdBUVBYbTk3WXB5UnZ2YnNjaCtZQzJkT1E2RHJDZ3J0T3FDbE5FNUVVVHR0MlljTi8yS09ZTEFVeWJJa1EvNUsveHcrTks1c2lWdVMvV1Z4RGdJN1hEU2toTElsakg4Z3NvYWNKSGNtM3pmcVVoTkk2WVRaSnM3Y3lhY0dHSWVJMTJqL3p5MjZ6b0VoM0I1U1dWSThEWFNwV1lDQTBPUHBVUm5HRm9lWFpnbTR2U0VENGlRaVlhYXoyN3plMHhWcDV6ejlQN3B1UVhJOGRJTGtLcEhJa2JqRVlLdFFMVlBjTkszSTVISmtSWUZzTHp5dUM2c1cwY3hQWFlRc1ViVlIxM1ZEWTkxeHk2aEIvUFRpa0gvRS9qOExwY2daOGRLbWM5anNaUWtFTkxDOHRCdU9lQlg1QThFUXJSdU81YWU5UlJ6RTZOMzM0U0UzRm9ZY2oyRG13aFhEbUNZQ0QyVEVheGJjMDBtNDJ6RlcrZCs3UnM1eitJT3gwcGpxeWlGQVQ2a2ZFdFh4SENVaDFhUU9HWTVLb2g1RElkcEl0UUtRYzlRZXF1M2NpYXFjWGJwMGpuSi9wMXBEUnRFWmFDc0hyajFxY2hoaXVDVGVadlMzajNxcGM0cEttYVpPNHJONys4MTNhSk1HSWkybFpVZ1VULzlEU2trYUZ5Q2NUbFMrbExhZG9pTEEzQlc0U244alhLZVNVTzdMTEZ6RGhGR0M5a3BSelVMUlFuQ1F6SDd1WDNhazFXUmduRTVVdFIyNjV0QzB0RDhCYmhTTDVHQ1ROeDJwUXRaaVpGaEJQMFVzcEJQOWFsTlR6aHFMSW44clArZ3JqOElsbHR1L2FPWEJxQ3R3Z2RkNjFkaFRCemxoa2lWTW9SdEEyOUU4R3dUTUk1alhqcnQza1hiZHUxUlZnYWdxOElYWGV0QTg4RG1WT0U4ZTZrbENQQWhNZEtKcGZVdVVKVkZzd04xUTRJS3lITzMvYnBwRFFFWHhHNjNFTGZ5NDRVRVY0TEFrMDVzQ0h6UXl3VDFMRXlZNGJnaXNRTEk3VlhhZHR1My9SdmkwTXc4S0RnSzBMc3Z1STFDaEt3K1BzaW4vbnJFaUcwK2lvQzRzWlMwNzNIcnI2M0tPcUY0b1dodXF2YlZ0STg1WEZzVHJRd0JBV0c1M3hGQ0xkd1lnMkd4UjliVmU2aVM0UnhwRVpURHY2T21sK0lhYVFZQ1d5ZmFVbjZMeElFUkxqSEN4aDNtV2ZicG40WGhpREppNHl2Q0Z2eXJMUUU3V0hKMitLN1JJajFzNitmR2VpR2ZBMWt0K0RZUENpa0pMNjdZZXpZbzFDOEVBdDV6SWYyMVNtZ1pkNzlhUHJwQjBHQjRUbGZFWjdLUmRHaXU5d2kzbkNjSmdtU2lRcVhDT09vZFVkU0RaRGR4OGoyOVFCWEREd2xSWmlnblZVeFZINlk1azlZZHlmZ2U4S0pJTHVQYkZFSXZpSWN5ZGZZT3dRYlJPSjRtcUNVazF3aUJJRXhjd3QzK09CQnpHRDBMTXE3dTI4bDVKMjd1emwwODVxaGVyd0xaaWxpZG9pcDZkc1c5VXhMUXNnVlllTitCaU9TdDYvUkZWclIyTjN0a1pkM2R3VjdqdFg1NHhKaGZEZzhrbFFSUDJUR0xOeGpKTHlOaEpNaHIreElFZUlpVDRhWjF2ajFLKzlVSGtKQ2hCLzY1bVVEVnAvOEFHVjA0K1o2OFZ4SUxjWGlHNk5ad1NYQytFSWNsOGk4TzdhWE41RmQ1R3UzQ3JlUTNzdU1ZL0pkelorQS9vc1owTWJ5RUd3UllvK1hLazg1b0V6MUhrckRKN3N1WFE5ZnR4RG5Eam1Ha21UcEVxV0hQWVhLalNaa2IrTm5uUjlxangxRFdMOGlEMkEvWWYxcDFHc2lSbUxHZXlKZkNRUmJoRkIrYVY0cG8yT1U4WVBOaW91aE82SFZTUDZCQUpjSVcxUjRtS053TmpITENZaWVYc2NEeWZmc0dQZE9lY2ErSnhwUE1ZbG5aYWQ0MCtERkNpRFlJaHlBMjZIa3hrTEpkRzMxUXE2RjRtS2VmYit4cDNYTXlMcEUyS2F1TTN5eUNSOEhMYnlHYkhRNUxuc2JDVDdjL2RPTjM5QVN3YXhpZmFUOWh2b1ZUUVVRYkJGR0VLRVdjd3BHVFAwMnlVZTVMYnhYTG5OL2krOFNZWmVlcjJHc3BIS3c3SWE0Y0tzZ1dnaGhyVExRamNHYmZkMys5ZldqZlFVUWJCRU9JVUxkY3ZXWWRxemR3YkxkQWFoR2RCVlBsbnlqaFhDMERJcng2QUZWaGJhbUhIMnFoWDMrLzFmOGpVUk1MZTA1SWw4UEZrYlRzYmJ0QmtGSDF4RXZDTTBJVWpIVGRDeDUyaUxzb2lmZk9GaWZZL0kzL0E0bThIZXA4QjU4Vlk0ODFnVHpna21mbHY0cE96cEZHRkl2RnN6b2UyRnBDeE43ejVRWHE0Z1dVcXI0N1BNbW1lNXIyeTRxdCtVZWhvSVhCSHFEWUtjcmxENUx0Z2poUVlrdnJWajdNdmxlRUx5QXFhMlFPenVONThsQlBBeFAzZUlQYkFhR0tqdTBFR3doclk0VzBXb2NrWWp3QXpKMUFDU2ZVcG5tWStUV2liN3pnOXFxeHRVUHdzSVRaM2E2SmQ5OU1sTHptZW1uRE8vOVQrUThudG9ueURRazMxWVRHc2w0SnI0a3RqbWNuUWxwWUlCRGhNdk1WVnErY2FEb05SOC8vNklvYlhITEs4b2xmN1Z0RjVRV2RkKzZBZ2kyRmxLd2hnaURQejQ1L1JtYndzZkNaK0lNS3dVUjIwTGpmUGJUSWNJMU0xeGlqMjlwUnNKdW02R3NiYnQwZENpak5obTAvQ0U0Uk5oUTlpNkRCWnd1WlE0eStxSEpJY0tXZEFpZFEwODlyeFNjZzVPVjI5ck9qOWErN3RVa2U4YzEvaEFjSWx6UXQ1TTBEZ0Y4NGIzVVJyUEJJY0tlOG1iTXZuRkpOeEt1OW9KMUhXM254OUNXWm9KU0tmbERjSWl3cVRzMXFTd0tXSHlIQ0tOcytYTWpFZit0U3lvRTc0YSt0dk5qMEtxK0phY1I4WWZnRU9HR0RHcWtrYWYxM09LdjdXZDFpdHVTSXR3MEEwNEpFckdSV0pGdWZLSkRzUXJETGFSSFU5UGFPNG41UTNDSThOSnRKMDJyY2p1MitQMERxOTVSVElwd1E4V2VIUDJwbTdDSCtwWitUSEwxODZ5RG8yNHVyRkgyR3FCa0MwQndpTEI5NkFPdHpTeCtnNHp6T3lkRjJNcmV6ZUZaVTZxamczemE2VDBXaC9SUVFCTnNqb2hteEJVNTdHbW5BaEFjSWh6dHg0eXluL0VmMFczNHJMV2tDUHZaYXJEQlBEY1JPOHpHa2RyYWt5N0RNZEZPQkxUL1N2NkdYd0FDSWlTV2I5SUlVMUhwRFNOMldPOU05THFVZk1kYVIvalhPaUtjNEI0Uk85N0hYamJaVFlHdFJCRnlza3doUmtUWi9OR2pBQVRFY0srYUtMd1VDK0V2Q2xDRnZrd2FacWxuUzJ6RldsaG1kenI5S1I3aU8zbTcxYStNaVhFUkltY2IxVTZ1YyswTFlmZWUrN0RmMy9uRHIzYzFXTWZmMXdycDJUYVpCTUY3NVpkVGFSMGJ1Ny81QUNiejZQdjBXNVpqR21QSVNuU2g5OHd0SUt1N3E0Myt4Vmk4dms3VkhiTG91S0hIdTBTbCtlc0hBWXRZSkcweEgrMmJ0RkpLMUo0czIwWWcyYmNqT09pTCtTalBxVUFrNFBIenkwbHFCV29RWFlFcUkyRmpvTGMvWm9weWp3OStFSERldm5IMjk2Zk9ib1NhS0RhOGpuY0FOQ0NQaEQ4MGdUbEtIWExqNXRsM3p2NXhReFBoRXNsVjlIZEZMNTA0cUJXb2d1UytScnMzOERka080bHh4OW43R2UwL080UnU3dlE0bm9YSHB0OUtRUE9xYU9WYUlpOHlPWjJPemo4TDBiMERmeFB2ZUJsTjhtTE84Tm1iRi9OZnorekUrY2hoT1N2bnlSOFJMbkl6d2dXa1E0TFlEZk5zaVNjWFI3Zm1keDJWMVZadFpJY1lLbVBXL1B4VDRmbEx2MHF1WXNwaHhYWkVLbU5iQjZHZXI3V2RLNWkrejZGZ3JnaG1KOTY4Tzk3L2NwNWpOZnNNNXo2eW5ldFB6QjBDWTNBcVAyV3ZoMTkxWEJxYUExVWQxUmtvYmY1eWhrRjN4WkRHVnlXTS93TVJQdjRhZk5yV2NRQUFBQUJKUlU1RXJrSmdnZz09Igp9Cg=="/>
    </extobj>
    <extobj name="334E55B0-647D-440b-865C-3EC943EB4CBC-6">
      <extobjdata type="334E55B0-647D-440b-865C-3EC943EB4CBC" data="ewoJIkltZ1NldHRpbmdKc29uIiA6ICJ7XCJkcGlcIjpcIjYwMFwiLFwiZm9ybWF0XCI6XCJQTkdcIixcInRyYW5zcGFyZW50XCI6dHJ1ZSxcImF1dG9cIjpmYWxzZX0iLAoJIkxhdGV4IiA6ICJYRnNnVUNoNFh6RXNJRnhzWkc5MGN5d2dlRjlVS1NBOUlGQW9lRjh4S1NCY2NISnZaRjk3ZEQweWZWNVVJRkFvZUY5MElGeHRhV1FnZUY5N2RDMHhmU3dnWEd4a2IzUnpMQ0I0WHpFcElGeGQiLAoJIkxhdGV4SW1nQmFzZTY0IiA6ICJpVkJPUncwS0dnb0FBQUFOU1VoRVVnQUFCbmNBQUFEeEJBTUFBQURyUy84L0FBQUFNRkJNVkVYLy8vOEFBQUFBQUFBQUFBQUFBQUFBQUFBQUFBQUFBQUFBQUFBQUFBQUFBQUFBQUFBQUFBQUFBQUFBQUFBQUFBQXYzYUI3QUFBQUQzUlNUbE1BdSsvZHpabFVFR2FKcXlKMk1rUWY3cDZUQUFBQUNYQklXWE1BQUE3RUFBQU94QUdWS3c0YkFBQWdBRWxFUVZSNEFlMWRhMnhrU1hXK3RzZHV2ejJBTmlCKzBHWTJBcVFJZW1CQW9HVkRPekJKbEtkbkl6YlNza0k5UUtKSVJKRXRTRElvSkhTSGdDS0lJanRCR3pRU2tvZTNRcUxZMlNnaUswVGFQNGhRSkpJZW9qeWtJR0VIUWdSQ3dqUDI3R3YyVVRsMTc2MWJWZWRXMVgyMzNYM1AvZEczSHFkT25mcnFuRnVuSHZlMjU5RTFjZ2o4MDRQNGV1anF5RFdDQkNZRVRnR0JSUmEvTHA2Q0hGUWxJVEJ5Q0V3eGR2eUN6MS8veGlOZ1EzOTUvZnIxQjFxTW5SKzVWcERBaE1BcElIREFIdC96cTJYc2NmKyt0TTYyVDBFT3FwSVFHRGtFT3NjM2ZabVhHSHMrRUg2SzlVYXVGU1F3SVhBS0NMU2VDU3FGdWM4dEVUbzhCVG1vU2tKZzFCQllGc1BNUkRUVm1XR0JIemRxVFNGNUNZSGhJakIvSjZ4dmhiSDlJTGpNaGlzQzFVWUlqQ1lDSzArRWNoOHdGa3grdkptVDBXd0tTVTBJREJlQmpZdGhmUU1tQnB6WjI4TVZnV29qQkVZVGdlWitLSGVUQ1p1WkM1YXNSN005SkRVaE1Dd0VHbXd6cklxeFo4UFE5RlBEcXAzcUlRUkdHSUdadTZId3NNM3pYQmljQ1BkN1JyaFpKRG9oVUQwQ3k3OFUxaUczZWJ6RnRlcnJwUm9JZ2ZGQlFHN3pqRSticUNXRXdGQVFrTnM4UTZtT0tpRUV4Z2NCdWMwelBtMmlsaEFDUTBGQWJ2TU1wVHFxaEJBWUh3VGtOcy80dElsYVFnZ01CUUc1elRPVTZxZ1NRbUJzRUZDMmVjYW1UZFFRUW1Bb0NDamJQRU9wanlvaEJNWUdBZHJtR1p1dXBJWU1Hd0hhNWhrMjRsVGYyQ0JBMnp4ajA1WFVrR0VqUU5zOHcwYWM2aHNiQkdpYloyeTZraG95YkFSYTBkczh3NjZaNmlNRVJoc0IydVlaN2Y0ajZVOFJBZHJtT1VYd3FlclJSZ0MyZWRaR3V3VWtQU0Z3U2doTU12bys5U2xCVDlXT09nSjl4ZzVIdlEwa1B5RndLZ2hzUlI5dE81WHFxVkpDWUhRUjJHWGlxN3VqMndhU25CQTRGUVJhN09sVHFaY3FKUVJHSFlFWnhzUW5xMGU5S1NRL0lUQkVCQm9mL004T1k3Zi85TXZpMjZGRHJKdXFJZ1JHR1lIM3NlaDZjcFRiUWJJVEFrTkg0RkYyNzZYTGx5Ky83ZElGSnY0d1llZ3lVSVdFQUNGQUNCQUNoQUFoUUFnUUFvUUFJVUFJRUFLRUFDRkFDQkFDaEFBaFFBZ1FBb1FBSVVBSUVBS0VBQ0ZBQ0JBQ2hBQWhRQWdRQW9RQUlVQUlFQUtFQUNGQUNCQUNoQUFoUUFnUUFvUUFJVUFJRUFLRUFDRkFDQkFDaEFBaFFBZ1FBb1FBSVVBSUVBS0VBQ0ZBQ0JBQ2hBQWhRQWdRQW9RQUlVQUlFQUtFQUNGQUNCQUNoQUFoUUFnUUFvUkFqUkhZaUQ2dm15N3dYSTJ4b3FZVEFob0NaRHdhSEJRaEJOSWpRTWFUSGl1aUpBUTBCTWg0TkRnb1FnaWtSK0N4QjE4a0p6dlBmc04wN1VpQyt4NzhaSHJXUkVrSWpEMENTNThRMXJGcWJPdUt5TDUvejVoUGlZUkFqUkg0Y0dnZXEwWU1oUEc4d3BoTGlZUkFyUkZvdEFMcldUV2lFQnJQQ2YzUm9oRWVTcXc1QXYwVXh2UEttbU5FelNjRWpBaE1wekNlZldOSlNpUUVhbzdBVWdyaklhK3Q1a3BDemJjZ2tHdzhKNWFTbEV3STFCeUJ0bTg5cTBZVWdnV0QyOFk4U2lRRWFvL0FlcUx4M0swOVJnUUFJV0JFZ0l6SENBc2xFZ0xKQ0pEeEpHTkVGSVNBRVFFeUhpTXNvNUU0ODViUmtOTXM1Y0tyek9rVnByN25NQnZ6UjN0TytxcU5wMEQvL3ZrVnArVGpsSmxUanpvL01kSWd0TThQV2Z6cDQ3MXNOVTY1Vjh1cU5wNEMvY3R1Wld2cEtGUG4wcU41ZG5PVTIreTkvODdtY09YZnpmbzZkS1A5c3k0Skt6YWVBdjNiWUUrNkJCK3Z2Rng2MUh4K3RFRllhTDF4cUEyWVlJZFo2M3ZVZWJDell1TXAwTDhMN0ptc1RSMWQrang2ZEk3MVJyZkJ2dVFIVHRVc3ZYSHJUMlZtdWNSYzlsMnQ4UlRwMzFvWmp4ZlRveGNHWnovRTc3MC8vUnU0NTNlZnhpbWpGcDloYTZXSlBORVNVUG4zNDlmL0t2WUo1OWwyOXRvMjdqaktGREdlYXZ1M1hzYUQ5YWlocVlJZmVaUGVqWFBzdko0d2dyR2Q4bmJndXpIQVRubzZJanZ1MmI5T0xHSno3SVlJeHU4RmpLZmkvcTJYOFhoWWp6NzJqaGY0ejlKN0h1VFg1M2hZWDlvOVl2alJHdS9kczU0eXhmYkxFbkgya1UvN0QvUGJQbDd2ZUN2Z2RkeFRtUy9ubTBPM24xV1o2T0VDeHVOVjI3ODFNeDZESHZIM1JjVExWQXNmZ2NpTGxiNXJ0TEo3OEVyeHN4RmNZRm5YdjV4eWQ4Qmd4QlBsSDBDemI0c0lML1crZkZQRXZtTkpzNGp4Z0VRVjltL05qTWVnUjR0Z0wvdTgzLzNyM1l5cDgrdHpKYzRYUkJYRHZ3OUtQYk0vWUV5T0V6TXRwczMyMTEyekYzdkxGOWxGYTJaQjQ2bXdmMnRtUEY1Y2orYkJlUGFpbmx2UWxXRkx5WXBvUmk0d21XY1NiMjNsTGxOWGFCL1ZuamF6YXBhVmd5R2paVitYS1dnOEZmWnYzWXducmtlVDRJVW92Ym5CMk9OUnRLR0VvOFRSQzh5VzZyZkI0MlZWWWpBRHo1NHJVYlNyaEtQRU5JRXR1OTlXMEhncTdOKzZHVTljai9xTXFhdFI1MEFaYm9ydW5zODMvUlhGejh5OW5jK1pNc3EvQUFEZFVISkF0K1dVYWpmditzcVUzVDh1YUR3VjltL2RqTWVMNmRFV1krcWlBSGVSSTkwNHlQc2dWWlRyTEFRMzJOWFN4SmdGZ0hvS3Q0SHk4Rm5LUFZMUHNDY1VubHF3b1BGVTJMKzFNNTZZSHUxcUxyekgzWkJib3ZPYWVSK2tnc0VadVUrcGpsWkJtZlE1aE9kdEFHQ0M1VVQra2JxdCtzNkNuMzh2YUR3VjltL3RqQ2VtUnkzTmhmZjR4MXJFYWJiOEQxS3Q5MDgvc3Fpc2p4V1ZCczBodkFNQTdEQmtXbUNrSGloTG5ycUlCWTJud3Y2dG5mRmdQZUl1L0htbHQ1WWhMdHk0Q2NXYlYwaEdMOWpRMWtTS3lkK0huUjJWd3hFQTFnc1Rtbks2cUpLa0NYZXRnMk14NDZteWYydG5QRmlQdUF1L3IvUXVkOXZFTmtiWHNmdWdGQm1CNEc1NWs1NHRpWS9mOEEwSllJUGwzMUNhdDA1NmlobFBsZjFiTytQeGtCNXhGejVhWFFOdDRBc0d3bmdHcGU2UG5LYU5IZGtYczdLS3RhdXVya0hoZ1RTZVJXYmZyVW1xWnBuWlZnU0xHVStWL1ZzLzQwRjZCQzU4Tk4vbEhjekJGZ3MvN2JIWUl1V3RXc203ZWNrTDYxZExXVkRoT1dCTVlsaWJLbEtMdWxXdDFWak1lS3JzMy9vWkQ5S2pQbkxoT2RqUEJKMjNaSDBZYXAwN0NwR0pBbU9DM2o0OGgvREFtTVF6NXFESStOYTBEZlBGaktmSy9xMmY4U0E5MnBKZW1xOGxBTGFZNlV5WHBuRzYvcDFDYkxiQWJFUVhGODhodURHSm1VN0hwdjg2QzNOc1M4Q09zNHNaVDVYOVd6L2pRWHEwaTF4NEFGc3NJS3hFYTlhNFAwY3VEaXF1VHV3S3lJL25FTnlZeEJ4UnJsbm5xS0J2Vzlvc1pqeFY5bS85akFmcFVSdTU4THlyd3E0L2tydWxPWlRoYkJWcGl5ZENVYkdtSkQ0K0szNmNLZHhVaGxYK0F0eW5JaHRFVElvWlQ1WDlXei9qOFRROTR1OGFxdHM4M0FzUlMwWTdSVng0cEFHbkhkM1ZXbGxBbWk2YUkvWUJzTzJBMzF5aE9lSzh2bjBrUlN4a1BKWDJidzJOUjlNanZxMnpMenZLZjNYcVloaGZGMW9SNVQvMm9wT1grSkhIMmlkZmlGS0hIVmo0cy9acmU3elNoVSt3KzY3eVFQSzFKWWFIWkZJM3hZYjAwbnpDanB6eW5Jc2VPNEpGRmtuQi94UEY5SHNoNDZtMGYrM0djellVUmNmUkdzc2lyS1pIL0QzRFE0VnRGK0o3WVR4YWdoWDUzMlNzNVRzWGMrdzRDSWljWWQ2WG11dzRzUGdkZGtFM2Zic1lCN1laaGIySU9RZU1SWnhlNGdUOHlSNHVUc0o2dUZqakQ0dG1raFRPUmQwMFZsbkllQ3J0WDZ2eG5BMUZNYUlaVDh3a3JLWkgySVVIM1JDSGM4Q0YxM3R6bHIxcHI5SGgvay96Vlp2ZS81eldpZXV0a3oveGZvZjdPQlBIZit3dE4rWGJSM0ZjWk1wSzFDeVpsaXZVanFZNGZuR3VuTDJRMFJFMjBHeVNTa2E2WUlXTXA5TCt0Um5QR1ZFVUhVWmJMSnV3bWg1MW1lYW84MUcrRjFZemgvMklEamVyUlhqN1o1NXZobjhFcTBwWXJPcmJ0Qy9nQU42YjJGM3p2TmwxWk9HVzZxZTBsNVlzUkNtUytVZ0QxVVlYZUhIaVllUHRJTmN3bzZSdCtTcEl4SjRIQ2hsUHBmMXJNNTZ6b1NnYWlQWklObUUxUFlMT0Yrc0RuUCtSUEY3Z1RVVDdGMEhOYzhFM21GdnM2czZhLzEwSnRXQkFNb3pmSGYvVDJaUHNpVGx1d3Axb3V1NnVlNzZrbzZIODZiSXRxK0xIYUsrS2FCUHQxR1NVZE5keU5MU1E4VlRhdnhiak9TT0tJcnJGZmM4b3JLWkhvSHlLQ3crRHpmR2hxR3dTTGY5c0JSOTg3N0NmNUxNaTZKVzdnbktZOTluQWhLZlp5UUhNTmJndTMwaFRQYmhYYWNnU2FkQWNZb2V4MTBSbFd2cUtYbFpKTzJqZ0Vud0xHVStsL1dzeG5yT2hLQUsraEh0R1lUVTlhcXN1L0RMRXJrU1ZyZWl2UlM2RUN3c0Rkc3luR1UxOXlJcEtWUjNvQjdZTzUxZGJJT29FMHdZQ2UrVkFEeGFQcnovNGtlMzZJU1lONC9vYzRydnFCeDg4RlR3Z3p5cnBnTUhUd0hBVk1wNUsrOWRzUEdkRVVReElHcEt5Q3F2cWtlYkNmd0NRZm91c29LL3YycDBMdmJTdFlIbXBwUTFac2xUVm9mVnR2d2Erc1EvV3dFL2lIYWFwRW9hb09GMERHbUc3OXMxY3U4b2NzZkZIc0V3dHVjSVdtVllvcTZRYnFnK2cxRjdFZUtydFg3UHhuQkZGVVJCMEJMTUtxK29SZDNzZS9ncS92dnI5dDBQNFpVbzlSeXlhQ3ZQVXJkVWdieERzcWpaVCtrdEJvZEorWjhPM2xlRUp3RjlKZzVFbm5mTUlDOEc5bUJCOHhtSzd6c2VvL1lRTkdHdDh2TDd5N1krQ1Z0OCtsR1RBclNkalhtWkpEM1M4STFaRmpLZmEvalViejlsUWxBZytkeUNyc0tvZWNSZGVYaWNQcXpWdDZVL0NWaS9JN0FUUDhML1RuVHExWUpYaHlkQ2dRWER1dnkyMFF6OXowZi8rcmZiekY2b2NNQ3dFUTVhYTZIMUd0aDJGbEJGRkt3R3RWNjQzd09BWFhUQVlIa1lSR0JRdGtpb2tlckN2TGQzSXZDTEdVMjMvbW8zbmJDaUt4TThaeWlxc3FrZmNoUSt2NDU5Q1gvemYwZGFpWjhRSEtwcmgxUHYvRk1WcHJCODZSU3d2YzJNMTRBVkR6aTBlV3Y3TklENFF6WkIzY2RZNUlDaHBvR3hML2o5K2ovNlhFckRhY2pPb3kvKzFTZXBuL25Zd2MxUEkrVHRINWtHMGlQR1UxTCthbkRKaU5CNm5vc2l5enBBSkhtZUJ2SmxPWVkxYXJlaFJGM1RCVm5GSG04Qk9pSVZweGVtUFNuNVg5L2FqOVBJRHplMkE1NHErM2VLQlVyLzhwUTk5NnA4NzRNZGR2Mzc5RWZnY3UvYWxBWmpOcjVVZ0RaOUQrRVpyNEFWUCtUMGwyU1lwSjFsdWk0UFlTb0VWYmNkTlpoUXhuaTdJS3pucG9RejlxeGVNWWtiamNTcEtWTlFaTU1MakxKRTMweW1zVWFzVlBkckFPcVpJc2F0OVIya2xYQXFDY1N2VzhlOUNVMldGU2RsQm9aOTl2VXB3UlFPWEU0enFpbC9udnlNblNHbDBBWm40SE9LOHBUeThyTENwWkZrazVSUXp6VGlHZk9UaEcxZnhxNGp4bE5PL250b3VSVUNqOGJnVXhjWkk0UWxCTXp3NlRVa3hsN0JtclZiMHFHTXdCU0dYYmp6VDIwRTZxSS91Y256dys3OENHclV2U2xWOGZ5amtEMXB4cUZRMXpWNGR4QTZpOUhZNDV3aXBvbGY4bEZMWmczd09zVzhwaG96SElxblgrTWVQdG95b3I2Qk5hVkZORWVNcG9YOUJqSUhsQ0pUUmVLeUs0bUFrbWdwM0t6d0tUWGxCcTdCV3JWYjBxTTNZY3paUm10cklJNmhBZlc2Sk1MK0R5ckQ3N0JxbGtwWVpCcTFRMlUySzUvd2dTaC9vTnQ1aXEycUJuR0UraDdocEtUdWhqenlDQ2tuS3YzbHdzbXNhZVNZdGh5Q0tHRSs3Y1A5Q00yQllOdzg5UnVNUjdjYUs0bUlreXNEZENvOUNVMzRRQzJ2WGFxbEhMaGNlemxScFZoSktET3F6cGdvL2YrRytmd0YwOTlXMElZVGJ1bzl6SklhWlpqVFYyUWo5ekZBWTJlZ2kwblhCZUd6bDRiVTRVeGFTMVB2TXZYOTk4MkJJeGxOQy8wS1RRTE5NRFlPMVRtMVdqR2l3b3JnWUtVV3Q4Q2cwNVFleHNIYXRsbnJrY3VFdHhnUHFzNDJGSDc3eGdGWThyVXJCejRqNmwzU0lqblRUYnhzZkJXR3AxTGNOeHh6UmJEeFlVcjhxby9GQUJ4cmxLRER5bE5PLytKeFdKS1hUZUF5S1ltVVVjUXdDUm5nUVRibFJnN0I4d04yUDF5TDFDSjRwSm9LZ2lIbmtBZlU1eEN6TjFXQ3FNdU40NWlWT1o0SWt3ZzNkdUtoVktKOFlXbkxHU0VjYVo2eWsyWGl3cEg0eG8zWlU0TGFWMDc5OTB6akoyK0UwSG9PaVdCa2hMSTN3SUpweW93WmhMY1lqOVFnZWRsWVgzalBQZVVCOVluSVAzM2lRanpvajluVGc0SUVZY0xiT2EzSzIwSkZuTFROMXBDMk5NMWJHUE9kQmtnYWxqTm94V2Y2Q1FUbjl1eFU5a0ZDYm5jWmpVQlFySThUWENBK2lLVGRxRU5acVBPS2gzR1VHVXhCaTZhdHRJaFc3OER4OStNYURmTlFKc1hvT0NpeHNadWVLRU5tL2wySTh6amtFV20wTGEwZVNCcWxHN2FqQWVNcnAzMTNiV292VGVBeUtZbVdrOVpUbkdlRkJOT1ZHRGNKYXRGcnFFWXhXK2xhaUtwTFJlSXd1L1BDTkI3UmlXNUcxKzJRWVdaRnVhS2VuRUhqbGJKSTY1eEJtNDBHU0JqSVp0YU9DZlo1eStyZGxlK3ZEWlR3bVJiRXkwbnJxRkl6SEpLekZlT1I2V1lmWjNGbG9qcjRESGJiUDZNSVAzM2lRajdweEl4VHZRTHFoemNNd0xiakpJVWxMemhaeHppRWdjeS9PRGtrYUVGaU14L3dnVzJmOFdvMnpocFFWUDg5OHJBZXlPMlgwTDJ5TDk0eVZPK2M4QmtXeE0wTHNqZkFnbWxLakJtRnQvcFRVbzdiRGhmZDIwRzZvTHk1b2lIaktTL0dIYnp5Z0ZadXlmdTkvYjRhUmdYUkR2NmJrK3gvcXVLRWwrSkVsMitzOFAvcGhuQmhTbkhNSU9OdDJHQytGSkEwSWpOclJMZjlzV3luOUN3ZGVEUThGM2hEWHlHTlFGRHNqQkpzUkhrUlRhdFFnck1WNFlJeTZFVlFOb1doK0hSZG1BMzhNaHBPQStseU1rUTdmZU5xV3liWGM1a0ZDcXFkaG82ek03L04wQWJDb05BN0E0K3NxVHZNOG82Ukc3U2ovVkhVNS9hdTllYXcxMEdVOEJrV3hNOUs0bm9MYlpoRFdZanhTajZDN28vazFraCtpeHZkTFFIMnVCS1N6TjZJaVF6Y2UwQXB4WXVUamtSUTh3R3h1S0hyWkppaVUrWDBlOE1ITXJoWG5CeWowQXI3S3IxbFNvL0dnOTZjaUp2bmR0dUw5dTl3Q0ZmR3YrQ1BUUGZKMGRVVnhNNHJhR2dTTThDQ2FVcU5JMklDM1VhdWxIc0ZvWmQvbThicE0yNGNNT0lMNlhBMUMzVnZCSFg2TjFVUzVGUVJBSzhKUHBEVzBrUUFFRWRzOHFGWW9jWWlTSUpyMWZaNk8xVGlCR2RqSmRxd0tzNlJHN1NqL1RkTGkvUXRMLytHVjFYaVFvcmdaSWRpTThDQ2FVcU5JMklDM1VhdWxIamxkZUppTWlxZTdJaWlvejJZUUhheEZ5Y1pxb3R3S0F0SkhYZFJPSWl2YlBLaFd5TmxEU1RtaWJhdHhjbWJSczFiaGJKYlVxQjNsZjhPZ2hQNXRYTHMyWU05ZHV4WjJ1dEl5Q0xyY05xd29Ua1k2MitFdlZXTmhmWG1NV2kzMXFNc2NManhNYjFURmJQekk1eWhkK1BaKzFHUmpOVkZ1cVlFUEhYSjIwa2VkRWpzOGZpM0tObzhmbHorZ3hES1NOK1NlUTNodDdkU2ZTMUtqOFhRczg4OTE2S1Y4cTIxZEtHZHZhOXIrdGUvT0dJM0hyaWgyUmtoSUl6eUlwcHlvWFZpTFB5WDFDRVlydXd2dlRXaW5mSGY4US85Z0ptR0o1V1A1TUlvWnovZGVlb2dhdC9UQU8xR0s5eC8zM0VSSmNhTGxCLzVHbzRIdi9QSkNCOUZjN2VpVmF2NksxUTNGSDZGVFM2VU93NWp0bUNONlRYVTkyU21wVVR2d1o5K0VXUG1OcDV6K3RlL09HSTNIcmloMlJxS3A0UjNEZzdVQXlOSW9qNEVJYzdJTGF6RWVxVWM3ekRhLzVxMkFFVXJhQjZ6RDhuRUlEQy8wNWM0cGozeHNQRUNNcDB1RDJJUUEyQ2NUZ1lUYlhCWnhRWHdOd3AzSVExcmZGMW44ZmlDM2VkUmtDRThLdVZGNnBpaTBpKzNiU3d6VVZYeW5wRmc3Zko0dHNSU0Rhc2h2UENDRDBrdUliZHIraGZXbGZWdzBqSnVNeDY0b0RrYUlQNFlIMnFGcGdhK2J5Y3BqMERERXlTNHNTSVMxMmhkUzZsSGI2Y0pEWWY2VUQ2NCs4ejBBK05SVDJCMWJGMFZXdkpvaklMNHFzeUhFMTdXZTExTDR4MG5SSEQ1T3hGUFVqNmNEL3I1djB4SWRPaXNPdFFXOEIxWTNwYXZ4MFNWSkhYUFBJY0IwbjR0WXVTWEYyc0dMZ1U5NE5TcXVCdGFoMGZuY3RuWVovUXU3TTFJTlZMbk1jNTQreUFwVUJrVnhNTkxaQXBDYXpXTXRBT28weW1NaFV2WEpMaXpVWVRTZVNJOFNYSGlZQVBlaVZtM0JLMXdRR2JUQ0o3ajRXSnhQZ0t2WkJRRFhvcUk4d0Y4dVFoNGlKenFmUU1TTHFSTXZ3Sjl2TXkzQ3Z5UmM4WXYyZFl0czRrb2kvZ2V1VjA4aXFvUkFGNnAza0tnZkFYZExpclRENXdrZzdobVpyME90dVl5bm5QNTE3TTZZUmg2N29qZ1lvWFlqZUxBV0FIVWE1YkVRcWZwa0Z4YnF3RnJ0Q3hucEVReHJoaDFQMlpDbTJFeUZwQTdqVDRNRjl2RlFQZCt2anBxNG1qWXdma2J5Z1JCL1p1dURCRXl2Y2UxeElwNmlxaFI0amR5SDZEOFYvc2RRbzcydFZlTUxxYVdJeUpZNkh4R0pXZStEV0NNMERoUEtFUUczcEVnN2ZDNnoyaFJUWWJ6T1FiQ0l2K0xuV1k3bmxOTy9qcGR3VE1iVHNTcUtnNUhTV2g1RThHQXRBSW8ydEJ1ZW9zb1ZWeDRMa2FwUGRtR0JNOVpxdjdKSWp6WkFBbTIrcmNqQ2d6dEtqNEhlbklkdkRONEZkMlFUc2hydEc1d2l2SEExVFdDc0RiemVCS1Nna1ljVEFVdmxpaFB4Rk5YakJuWGdYSm8zK3NIMDR2MjYyb0FjMG5GU0dFTndWM2tRNkRucFkzeTlRRmttaVJXRU5ZSW96UzBwMGc2LzFMeGllaEViSHNodFBPWDBieDkxcFNLYnlYanNpcUl5ZWcvdldQMTZzMlNNNE1GYUFJUk5LSnVrUEJZaVZaL3N3a0lkV0t0OStYdzkrc0FqWCtJQ01QYlN6MytLVzRQcE9sS0dqejY3SDBoMkwzb0RYd3UvbzFrQ3JtWUwrT3A3Uk55TGVVcXZneFAxdEtRNEVVOVJwOUVMN0dRZmZNQVQvNDlPWUNiVjBnRUVqYjJsY1pTUkZxcEw1cVFMTlQ3MmprOXpZZGp0THozMGRVc1I4TTMzUkpaYlVxUWRmcUZKREpCZ3RlN1h1eXFpMm4zRno5TWZJVDVCZWYzcmVBbkhaRHgyUlZFWjdmcHlhei9LMHhiQmc3VUFHcGhHZVN4RXFqN1poWVU2c0ZiN3VQcDYxRkVFNy9uSjhSLzFuODRXMmM5NDNudE9OcjA1ZG5lejhTNTk5UU5YQTQrS1k5U2hnSmF1Nkh3YXBGa2cxQjhuYXNMMzNHOG9rZzN1WFBWbTJtL2tvK0lYdmQ5dHFyNGpVRUc5cUJKUkZDVGNGT0ZjZCs2R2lRczlCU1EveHE1R0VhZWtTRHY4UWdmcVdsM0VCZ0xyZnIycmFsSVVYdkh6RU5ZOHR5T0VoWHN2SXRjRDZmclh0djBFdkV6R1kxY1VsZEUzTDhXdUwwcmhNRHhOcEFYK0hEcFplUXdhaGpqWmhRVmhzRlp6K1FJOUdyQUw5MTY2ZlBsdGx5NjB3Q0xNbCtaSXZKc2R0MEZoUGUvRDdLVEZmbGtyRWF2bWF5ZGZWK2RsUUR5Ny9vdGFFWWg4NU00K1Nvb1RMYTdmMzExVHFHWmE3RjZ3WHVEWFlxOWpkdzZWTEFqQ0VzKytuaUppaTlxNmcwak5jRjlreHhjdXZmN3k1VXV2dThEQWRzMlg2aHM2SmNYYXdka04wQnBMVkVVdTR5bXZmOXUyQjVMWmVEeXJvamdZUlcwTkFoZ2VyQVZBbFVaNURFU1lrMVZZcUNLbTFaQ1dYbytXRlIvZTg5NzcxcE4zK20zN3c5YkxnNEFmNHorbWFwRHhSTFNaQXl0cmFwR1p6N1hlY0pNbnpMN3dPTGJKZW1CZFZaMncrVVFxNzhMaEkyV1M2TGtreGRyQmEyN2FSb2hjeHBPbUxhbjZGNWJzOW0zTVRDT1BWVkZjakZBRkJuaDBMVUQwbWFJNnA0eGFuVUdQV21nanhpYWt3WGdhZUZTMWxVMU03NTVQSkJFRUErdEtjdGZtRTRtaXBkd24yZlBwK0JpMEEzVEw0Z0ZVWmp4ZW12NkZWUkwvWVdWcW1ObDRUSlNRNW1LRWloamd5YUFGaUJtT3B1WmswR280TEIxL213MVhFTVozL01VQlM2YVNiS2htU1Y4d1VJaXpCZyt1cEM3UnREcG5BM1dhbUpwZlZrS1lENllyWXRDT1JiVEVJaGxWWnp4cCtoY21lMUlVRk1wa1BDNUdpSzhCbmd4YWdKamhhR3BPQnEwRzN6cTFObmF0aTFlNlJJWnFacFRGRTUwNGEyeGpQM1dKRmtNckNGSEp0djN4R2RFVUQ4RG9rWTZKUVR1bXJLdnMxUmxQbXY2ZENwWjFKbnFHbG1VeUhoY2p4TnNBVHdZdFFNeHdORFVuZzFiRDFwRjFHTWIxektjODAyS29aanFsQTRPcmpNYzdoL0UwY3dyc1FWbHFYYkFPU1daT2VWTjNsZVUyRncrRGR2UnQ2d1g1VnR0Y3RVZDVhZnAzSmRqbTJkbU9Tc2xBSnVOeE1aSXMvWkFCbnZSYWdIakZvcWs1R2JRNml4NmxwVFZVTTNrckpuWE9oRmJxY3JBZllLbDEybVpWcVhtbkk3UmJnRjdlcEIzVytXVjFJMCthL2cwTzdEWGtEcGJTa2t6RzQyS2s4T1JCQXp6cHRRRHhpa1ZUY3pKb2RTWTk2cVFicFF6VkhLekZwTTZYc0pSKzJRN1c5UzIxZHUzTHJmbWtzcFNhdHZwZWVvRzRkalJpbTE1UmllcU1CM2FERXIyUUxmK0JORzMwaHpNWmo0dFIxTllnRUljbmd4WWdYamlhbnBOQnF6UHBVVXBpMkZyZlIwSjJlaWdoYjNUNnFkUWxZWnZINUZ4QStaMWtKVWxkaTR2UVlRSmFzYVBZa1pjNXU5bFZhRHdwK3Jmakw3OGZYZFRrRHlPWmpNZkZDREdQdzVOQkN4QXZIRTNQeWFEVm1mVEkwYVdxVUhBczVvWWFoN052cVFkSHZWdzg5ajZMSnhhbjlEYlVIWDQxdjVGMkZVd3RsQ3VjRXQxQlRLQXVSbEJXWDZIeHBPaGZmKzlXTzBNdkpjdGtQQzVHa3FVZmlzT1RRUXNRTHh4Tno4bWcxYkZ1dzl5MWVEdDU3ZlhhQjcrOUEvOWwrRnRmdnFhVU5BL3pDa0hxWU1jeW1HQUcxNzc2NjR5eGwzeExsVUxRektWZm5SZEZjdDZuN0RZZ09EYXVmZlVISU9rWHZxVjlGMkRIdHN1VDgzaU9xQzNobnR5L0IvejA4citaaC85TXh1TmlwRWhwaGlldEZpaU1MTUdVbkl4YW5WR1BqcXpUV0NFYmYxTXB2UFpGR3J3MDREcXRMY21TUXd1dVk4eXl1UG9GdGsyWkhJYjZ0czM3R0dYUmhPWGtsWWtqQVpmcXVpMDRUa0JVT1BMQSsyS0hDVTNtZzlOaXpDc1BDbVV5SGhjalJRWXpQT20wUUdGakM2YlVKNHRXWjlPamFkL2p0VW5DMCtHTUJ4ejY0bWZrVklUWGU2NHlHZkxPbVo5NW1NTkM2NWlmUElPalp5MzAyaENuWEUrLzZJQVpaNDEzNUZzSmxxSkgvcWxDZmtaTzJRbzdaMXZxNE5MNzFyWnFaTGZpNXlXN0I4YkNrSmpjdjNCYTk5T3QxNWpMWnpJZUZ5T0Z2Um1lZEZxZ3NMRUZVK3FUUmFzejZsRTcxMG1CNmRJTzUzVE8yMkJJbno3cmZHc3BQWjgwbEZQcHQ2QlZkbHVPUjJ1Vnh1TWw5Ky9TWjA5K1RCVlZDV2N6SGdjamhhY3hXSVlXQkl5TGNNcXNSLzFjNjFSYlpYbHRzdzZsTXNKc1N1d20raWFtVXZuU0Z1eXJaZzZHRFplM1Y2bng1T3Zmc0NuWmpNZlIvb1NzVXJUQXI2TVFwOHg2TkdNL2dHOXY4WEl1aXpQeE8zck9sSm94cmFuNFJ4bUxaaWZmc0w3aDRlQTFvYnE4bUs1UzQ4blZ2MExDWVJsUEtWcmdDMTJJVTNZOUdtVDA4N2lNTTc4ZzRDMTYvN1c5b2h5NFgzK2xPSlBVSEJZZHN4Y3JrNDdMT2E3VWVMdzgvU3ZhTVN6aktVTUxBcG1MY01xaFIzUEppNjhDeXpONkg1UTJBVXZWd0ozczAvZEY1d0dJYW8yblNQOE95M2hTNFY0NVVSNDkybm02Y3JFcXJXQm15TlkvWnp2bVlHL2xodFBlcWpVZXIwRC8xc3A0Y3VuUllyYkZiYnVLbkZMT2djc2xxa0ttUWRaMTFTVzNYMW14OFJUbzM4YlFOcCtyNktlTVBQUHAwVVlaay9hTWtwWkgzbkROeGN1clJ1RTBrM1c1cE90ZTBLalllTHdDL1dzN3hhNmdNUzdCbkhxMDhQQW9BOUQ0cTZGTC8vY1pWemwrejAxZnRmRVU2Ti8zWGgwNnVLZFY0U25vMFdrMWRaenFyZHA0eGdrcmFnc2hvQ0ZBeHFQQlFSRkNJRDBDWkR6cHNTSktRa0JEb08wZi9yeWxwWWxJMTg4YjdrYVdxSnZ1aE1DWlI4QzNEOHVpOElHZmFUaElmdVpiUlFJU0F0VWpBSy9TODB2OVR5Wlo2U0RJM0pRcEZDSUVDQUdCQVA4dlI3ak1ybG5ienh2NlZwYVFqZTZFd0psR29CL1loL0cxQ3YvUE55Qy9yRGRBempRUUpCd2hrQkdCUmpzMEh0TTVqNk13N3c3NWJSbGhKZkk2SVBEaDBEN2lYL2Z5NEwrU3hFYkp5SDRBQUFRZFNVUkJWR1Y1VDdvT0FGRWJDUUV6QWd1ZkVPWUIveGYyVGtUenZaYk12Tjk5eEFlVnBDZ2hNT1lJUFBiSVo2VjE4TkRKUGRjUHd6WXZYMytncldmK3ZQWHZIc2NjSm1vZUlSQkhZRU8zRGorMkhaTHh2MWZIbDJsV0ZPZEtLWVJBRFJBZzQ2bEJKMU1UcTBHQWpLY2FYSWxyRFJBZzQ2bEJKMU1UQ1FGQ2dCQWdCQWdCUW9BUUlBUUlBVUtBRUNBRUNBRkNnQkFnQkFnQlFvQVFJQVFJQVVLQUVDQUVDQUZDZ0JBZ0JBZ0JRb0FRSUFRSUFVS0FFQ0FFQ0FGQ2dCQWdCQWdCUW9BUUlBUUlBVUtBRUNBRUNBRkNnQkFnQkFnQlFvQVFJQVFJQVVLQUVDQUVDQUZDZ0JBZ0JFWWZnZVczdDA1KzduRDAyMEV0SUFTR2pjQnNpMy85OFBpVHc2Nlg2aU1FempZQ2pVVHhGdG9uLy9xVkg3UVo2eVdTRWdFaFVDTUVGdG1WcE5ZZW5Od0Vra1hHN2laUlVqNGhVQ2NFRGl6L1JTb3hXR2k5Mkk4Y01IWkRwbEtJRUtnOUFoMTJLd0dEYzNjQ2dtWEdua29ncFd4Q29FNEl0Tmo1aE9adVBCa1M3REsybVVCTDJZUkFmUkJZTVAwZm5ONzg1cFV3M2srbTFVdFNqQkFZWndUZ0QzdHZ1dHZYWU1mYkFjVTV4aTY2YVNtWEVLZ1JBdlBzT0tHMVM0dzlHNURBSDVRS0R5NmhER1VUQWpWQVlESngvUm5XQ2NJVkF4aWxucWtCSk5SRVFpQWRBdjNFRlRTWUZkME9lTTB3OW53NnJrUkZDTlFBZ2Eza3dhVE5uZ2lBZ0pHSC9wUzBCanBCVFV5SndDNWJUYUw4MjVOZVFBSm5ETWh0UzBLTDh1dUJ3SGZndEtkL25hUnI3d1JMdHJSMG5JaUtFQmh4QkFZWmpXZUZKWitERzNGSVNIeENJQ1VDMTY3OVBtUC9kZTFhU25Jd3RyMlVwRVJHQ0l3OUFuS2JaN0VseGlIbC9nb05nQlo3WEl0VGhCQ29Nd0p5bTJkS3Naa29HSzVSQndqQll0dHFuYkdpdGhNQ0dnSjljWHJBbTMzYnBmajFNcFc0ejQ3SmExTUJvWEM5RWRqS3NIT3pub0cyM3FoUzYydUJRSXB0SG9IRE5HT0hJa3gzUW9BUVNINmJKOEpvd0Y0ZGhTbEFDTlFlZ1JSdjh3aU1adG5KcGdqVG5SQWdCSkxmNW9rdzJrcDg0elFpcFFBaFVBTUVZQjZUc3BXejdPbVVsRVJHQ05RQ2dTbnh0a0ZpYTdkb3RTQVJJeUtvRlFMZGFKc25vZG16N00wSkZKUk5DTlFMZ1kyMFd6ZUQyLzVxd2V6RDljS0hXa3NJV0JGUVB0bzI4Nkw0QVlOTDRvVEJZdmk1d3lsNm44ZUtKV1hVRElGMnNJVDJFbWkyODJ6YklGd3RXTGxWTTRDb3VZU0FEWUhnUTJ4ejNEU01wNnBmRlJSY1pMMGdjTEFXM09tWEVLZzdBdkJWcVp1QVFUZkpHUnM4SHlLMWM2UHVrRkg3Q1lFQUFkZ2o1WUhPdGh1UVJYR2Era05zMzAxSnVZUkFYUkNZOXI5NHVKejBDWU1CdThBdi9yYmNZVjJnb1hZU0FtNEVGdjNQR2ZhRlUyWWhoZytGUnRlZWhZYVNDWUdhSWJERVlOQlphdlhjemQ2SlRDZjFZUjQzUThvbEJNWUFnUjFZTUJpRVg2SzJOUWRXRmFJcnljR3o4YUIwUW1Ec0VKaG5kMTk0Zk9odUZueGtON3JvZnhYZFdGRnVuUkQ0Ny9acnI5YXB2U1BTMXY4SExJNUxzakpWTHJVQUFBQUFTVVZPUks1Q1lJST0iCn0K"/>
    </extobj>
    <extobj name="334E55B0-647D-440b-865C-3EC943EB4CBC-7">
      <extobjdata type="334E55B0-647D-440b-865C-3EC943EB4CBC" data="ewoJIkltZ1NldHRpbmdKc29uIiA6ICJ7XCJkcGlcIjpcIjYwMFwiLFwiZm9ybWF0XCI6XCJQTkdcIixcInRyYW5zcGFyZW50XCI6dHJ1ZSxcImF1dG9cIjpmYWxzZX0iLAoJIkxhdGV4IiA6ICJYRnNnVUNoNFh6RXNJRnhzWkc5MGN5d2dlRjlVS1NBOUlGeHdjbTlrWDN0MFBURjlYbFFnVUNoNFgzUWdYRzFwWkNCNFgzdDBMVEY5S1NCY2RHVjRkSHNnZDJobGNtVWdmU0JRS0hoZk1TQmNiV2xrSUhoZk1Da2dQU0JRS0hoZk1Ta3VJRnhkIiwKCSJMYXRleEltZ0Jhc2U2NCIgOiAiaVZCT1J3MEtHZ29BQUFBTlNVaEVVZ0FBQ0Y4QUFBRHhCQU1BQUFEbHQ1Y2RBQUFBTUZCTVZFWC8vLzhBQUFBQUFBQUFBQUFBQUFBQUFBQUFBQUFBQUFBQUFBQUFBQUFBQUFBQUFBQUFBQUFBQUFBQUFBQUFBQUF2M2FCN0FBQUFEM1JTVGxNQXUrL2R6WmxVRUdhSnF5SjJNa1FmN3A2VEFBQUFDWEJJV1hNQUFBN0VBQUFPeEFHVkt3NGJBQUFnQUVsRVFWUjRBZTE5Zll4bHlYWFg3ZW1aZmozVFgyTmJDNDRsMHUwWlkxdUt5R3Z2T0hHMExIbk5lZ0FwSkx4WnlBRHJ4WHFkR0dRVVFEMnlEV05ob0p2RlZoUWoxRTJzQmEwUzFMT2J0UzJTUUEvTGgxbEY5dXMvRWxsRWdUZXhDRWl4NUc1dk1FcUU1Sjd0SG5zL1puZUxVM1dyNmxiVlBYWGYvYWg2MC8zNlhLbjcxcTA2ZGFyT3IwNzlibFhkdXZjbENSME5FZml0Nis3eHhHcERsWlNkRUNBRXhoU0JXWlkvbHNmVVZqS0xFQ0FFR2lJd3lkamgyNzc0ek84OERienhiNTk1NXBuSDI0eGRiS2lUc2hNQ2hNQ1lJckRIdm5kYm1NYlk5OFI1cnN1Mnh0UldNb3NRSUFRYUl0QTd2Q00wekRIMlZxcHFrbTAwMUVuWkNRRkNZRXdSYU45UERZTzFqTHNxdEQrbXRwSlpoQUFoMEF5QmVUV2NtTkJMRjFNc25hTTBVMHk1Q1FGQ1lQd1F1SEJQMnJUQTJHNGFuR2ZqWnlaWlJBZ1FBaUVRV1BpKzFMTEhXTHFZa1V3ZGhWQk1PZ2dCUW1EOEVGaGJsallObUJwWVRMODhmbWFTUllRQUlSQUNnY1ZkcVdXUktaNDRuejVlRGFHZGRCQUNoTUE0SWRCaU42UTVqTDBoUStkZUhTY0x5UlpDZ0JBSWhzRFU2MUlWYk1ONFV3WW41SDZNWUlXUUlrS0FFQmdQQk9aL1N0cVJiY05JWmxmR3d6YXlnaEFnQkdJaGtHM0RpRlVDNlNVRUNJR3hRU0RiaGpFMkpwRWhoQUFoRUF1QmJCdEdyQkpJTHlGQUNJd05BdGsyakxFeGlRd2hCQWlCV0FoazJ6QmlsVUI2Q1FGQ1lHd1F5TFpoakkxSlpBZ2hRQWhFUXNEWWhoR3BCRkpMQ0JBQ1k0T0FzUTFqYkd3aVF3Z0JRaUFTQXJRTkl4S3dwSllRR0VjRWFCdkdPTFlxMlVRSVJFS0F0bUZFQXBiVUVnTGppQUJ0d3hqSFZpV2JDSUZJQ05BMmpFakFrbHBDWUJ3UmFPdXZZWXlqZFdRVElVQUloRVNBdG1HRVJKTjBFUUpqamdCdHd4anpCaWJ6Q0lHUUNNQTJqSldRK2tnWElVQUlqREVDWnhqOW51b1lOeStaUmdpRVJhRFAySDVZamFTTkVDQUV4aGFCVGYyakpHTnJJaGxHQ0JBQ29SRFlZZW9YRTBOcEpEMkVBQ0V3dGdpMDJXdGpheHNaUmdnUUFtRVJtR0pNL2NScVdNV2tqUkFnQk1ZTWdkWm4vbGVQc1pmL3hWZlViNkNObVgxa0RpRkFDSVJENEJOTUg2K0UwMHFhQ0FGQ1lDd1JlSUZkdm5MMTZ0VVBYN25FMUErNWo2V2RaQlFoUUFnUUFvUUFJVUFJRUFLRUFDRkFDQkFDaEFBaFFBZ1FBb1FBSVVBSUVBS0VBQ0ZBQ0JBQ2hBQWhRQWdRQW9RQUlVQUlFQUtFQUNGQUNCQUNoQUFoUUFnUUFvUUFJVUFJRUFLRUFDRkFDQkFDaEFBaFFBZ1FBb1FBSVVBSUVBS0VBQ0ZBQ0JBQ2hBQWhRQWdRQW9RQUlVQUlFQUtFQUNGQUNCQUNoQUFoUUFnUUFvUUFJVUFJRUFLRUFDRkFDQkFDaEFBaFFBZ1FBb1FBSVVBSUVBS0VBQ0ZBQ0JBQ2hBQWhRQWdRQW9RQUlVQUlFQUtFQUNGQUNGUkNZRTMvTkdLNXdKdVZ0Sk13SVVBSWpCVUNSQmhqMVp4a0RDRVFGd0VpakxqNGtuWkNZS3dRSU1JWXErWWtZd2lCdUFpOGVQMGQyZUxGRzcrREhkdVp3Q1BYLzNYYzZwQjJRb0FRT09ZSXpIMUJNY0lTV3RNRmxmem9iVFNkSWdrQlF1QlVJZkNVcElRbDFHcEZHTzlGVXltU0VDQUVUaGtDclhiS0dFdW8zWkl3am02Z3FSUkpDQkFDcHcyQmZnbkNlTjlwQTRYc0pRUUlBUnlCY3lVSVl4ZlBTckdFQUNGdzJoQ1lLMEVZTkNNNWJWNUI5aElDUGdTR0U4YVJMeXZGRXdLRXdHbERvQ01ZWXdrMU8xMzBmQmxObzBoQ2dCQTRoUWgwaHhMRzY2Y1FGVEtaRUNBRVVBU0lNRkJZS0pJUUlBUXdCSWd3TUZRb2poQWdCRkFFaURCUVdDaVNFRkFJVFAyNENwM0U4OHo3dzlZNk5tRTBRUHNYcjRVMUZkWDJ3Z1lhZlhJaVA3YmZwSzduLzJTVDNNbm8wYXZxVHdINlMrK0hHbUgwb0ROM0xnYXRRV3pDYUlBMnV4dlVVbHpaNUFsL0NIVHU4RFp1V0xuWUJWWk96aU0xZXZRcSsxUGovbktCM2ZGWWZ6S2lQM252UnNpS1JpYU1CbWkzMkNzaERmWG9hblgrZ2lmbFpFVHZOUHQwNGpwcjVFMGpSNis2UHpYdUw0dHZuUXhQOE5WeXB2MGhYMUtkK01pRTBRRHRHWGEvamtGVjg3eHdvdCt0bTJEN1ZRMjI1UHVzMFFBbEdUVjYxZjJwYVg4NXl6WXN4RTdleFY1UUQ0OUxHRTNRSGhGaHpMRzZCRHp6cmIvNzlQTVBYM3VnSHRSOXRWbnhUUW1qUG5xMTZsM0hud3I3eTl2VG5jN3EvK1UvOTNHM1hqdXZ1VEVuN1hxS3JRU3NjaFBDaUl2MmlBZ2pXYnRYRTg0MTRXWVJDV09pclJ4Wm5BOC8rRmZkK2NNRnRsV3o4akpiVThLb2p4NVM3emorVk5SZldoYkE0dUxIN0lxZFp4ZnRpQk40dFIxeTcyVUR3b2lNOXFnSTR6eTdWYzhKb2hQR2VzNmRqemJzcW00M1hiSnRUQmkxMGJNTjRWZXgvS21vdi96Q1I5NG1XUG1oNi94NG5vZnR4NUFIelJaNThsWStnSmhKdGh1dTFBYUVrY1JGZTFTRWtYVGVxQWZuaTljNWVCRkhHTk5QUHl0dXVpOExiLzdJWTFEYTRZWloxL25HNjhLTkNhTTJlcVlkTWh6Sm40YjBGLzZGQi9YSmw1blB3c1VmTjZyV2FqZWM4eG02SGxod2hqVmJHYmNxM29Rd1FGRkV0RWRHR1AzYXo4MWFpMUVKZ3pkVUQwaENUVVQrS3pUV3krcUNKMzZpOFlKY2M4S29qeDYzd0QxaStOT1EvaklMSExHcjYvR3pqSmxyaEdlRHp2OTFLU01PREFLK2NkNlFNQ0tpUFRMQ21HWExkUnV3SDUwd0JveGxBNkNwTnJPV2FMdDFsMSswdmMwSm93RjZ1aFpaSUlvL0ZmZVhDMEFZdDNVTlpteUlONDBrTFhQaUFtZWFMblVaRmpja2pJaG9qNHd3a25idGhmQ0Y2SVN4dzh5bnl5OVk5NzlwTThsbzB3ckI1b1RSQUQya25sSDhxYmkvbklFeG5GR1ROY2ErcHk5YlJsaEhucnpBZE1BNVNVUENpSWoyNkFoanMvYWNKRDVodEJsYnlqeDBDdTZHMS9UbHVoSFdrZFVDQVFpalBucElWYVA0VTNGL2dWR2krUlRoTEVCOFI5WHNRdU5GSXFYcHdaNDdqWWVpdXY0TkNTTWkycU1qak1uYUUxWHc3NnovYWt3REJtYkFmVzhaK3FDNXNnV3NuZVlyK0FFSW96NTZobDBxR01lZkN2dkxKbVBtd2lhZkZHbkU5eUkzcnpJNzlubU5yWVlxb2lGaFJFUjdkSVF4eGI1ZkU4N29oREVON3J0aFZHNWczQTduQW95WEF4QkdmZlFNdTFRd2pqOFY5cGNkYTlLWDhFSGNYVldkeGVhVXJGUTkwUE9rT1V4dFZwTXU0R09OZWcxMUN5TE5ISzhaaVdrd0l0cWpJNHlrWTA1aWN6WVdSRVFuREh0T255UnIwQ1NxUGhNQnhzc0JDS00rZXNvUTR4ekhud3I3Uzl0MmYvNVpiUFgyU0FoS05veDdjTUZaWStXOFlTMjZnaFNXVUMwTHd3a2pJdG9qSkl5QjhWd05SY0lYR1owd29BQ0x6UGFnU2ZabGJVS01sME1RUm0zMEVGVGorRk5SZitHVHZvdEdUZWJoV2sxUkpvejVueUZ5OG9JdDI0dWFHTkNNTUdLaVBVTENXSzg3WW90T0dIM1llV0UyN3dHNDg0YU1XTXdXNTB5UlN1RVFoRkVidlh4TkkvbFRVWC9oazc1ZG95WjhTcUllWksvWGYrQnVhRHdPd1oxZ2l4ak5DQ01tMmlNa2pBdDFGekdpRThabTVyM0M3OVl5OTI2eEFOdHhRaEJHYmZUeVBTbVdQeFgwRno3cDAwOUZvRVo4MFZNUnhpRGcvb1c4c2FPTU9haTlydS9Xc2hsaHhFUjdoSVF4ejJvK2RvcE9HRHZtVXhGb3UwRkdHTE9zOXZhUnpBbENFRVp0OUxKcXFGQXNmeXJvTDlDRWVsV0lWNE5YUWEyQmQ4WmkyeGEzYXFINWxoMnVCbzVtaEJFVDdSRVNSc0pxZWtaMHdtZ2JTL2E4dVlCQTFPQnlNb1FQaENDTTJ1aHhnK3dqbGo4VjlKZStNK25qVmJpZjFtcXU3bjNFTnVvNFhFMkV1THNJUTVvUlJreTBSMGtZaXpYSG5yRUp3NTNUSjBBZ2l0djJRb3d5Z3hCR1hmVHlQU21XUHhYMGw4MXNCaUxxQTFWUUt4Zm5ndld5dktVampwa09NWDhWZFc1R0dESFJIaVZoYkNvZnFkaU9zUW5EbmROekFsRXJGNzJhSkdlWkdJUXc2cUpuMVVSY3hQS25ndjZ5NDB6Nm9BcHFFWFJCUDEvTjEvU0V4WURqbUFzMURXcmZCWHlZNXlIQmdrZ3Iyb2NSRSsxUkVrYS81dk96MklUaHp1azVnYWdWdWV6NWFvUG1EMElZZGRITDF6dVdQeFgwbDQ0ejZlTWRRbGJzSU52QmxhL3FDWXZwS0Jac1dtK09UMzNDNkVSRWU1U0VNYW03WVRVOFl4UEdKTFNOV1NQK29vUGNoZ2o3QmN5VW11RWdoRkVYdlh5ZG8vbVR0Ny93ci9hWTJ6RDRHRTR0Sm0rSG1QVGxqWHdnTVR1V2xRMnEwSWd3b3FJOVNzSzRZTzkyS0kxbmJNSllkMWJrK3VET1cybnR6Z2Raa1F0Q0dIWFJ5OEVjejUrOC9ZVnZ1OWcxS3NJL3lMRXNyN3NLYTUzKzRqdU8zaWt1WHV3Y2ZVbkhqam93OHk4N0g5amdoYzU4Z1QyeXlnUERqMDExb3hrdVdpelJpRENpb3UwbmpQRE5Ca1A5WXBnOHFaSXd2dlBZNFFmK2pTM3k2ZWZiNy9tQk8ybGM2MnQvKzdlZWZRemNjTzZ2WFBxQkcxck9GTkdSZG1BdG00R0loRjYyaEhGVzN3aFZsanArNUNXTUtzcnFvcWNxcnMveC9NbmJYemhCN09zS0pNazZYTitXMS9xQmxFci9YY2JhWWl4Nm5oMm1BWlV5eXZQY0lqdE1XVzZiWGJMcHpsK052WnFUN3B6R1JvUVJGVzB2WVVSb05uaUJRSFp1RTZEemg1Yy9lUFhxbFV2c3poUVBmZmpoUzN3OVozRHB5dFdyRDdmM3VXUktHRTl4OTJFL3lpUFU4VzNHTHJmWjBhNjQ1aXNSL0w0RkgraTZ4TjZMaXFoSTU5ekwzbXZnS2Z3T0xCLzV3Wk4xdFZ0QTVxbmxSejdDcUtRTVI4OHhwY3hsUEgveTloZDMwZ2VJcTQzaE1PbXpuV0thL2RqdFZvK1A3UmZmZnlQNTlvTjZrM1h6Nko4bmY1OFBpU2NPZno2Wlg4eSszbEVFOFlJMnEwaXFSRm9qd29pS3RvOHdvalFiMHh1dURjek9RLzhVeHgxKzYrT0hJSXcwdU04RkJXSDhwME1ZWFh6TWVDazZTZjREWTcrVXRKNWlSOExqRkdGODQ5N0hKN1FUMmlKR3FXYXdvNWNzUkN6dlVCc3kvY0M5WmRUeUl4OWhWRk9XMWNxc2ZQVndQSC95OXBkMVprM3RlRU1yaEtINWJSTjZuRXBtd1FrdThIMStuM1Vid0JhT2RuVk9WSERBYmlVN0swa3kzWFZZelZQdXBQQmRUMktWNkVhRUVSVnRIMkZFYWJZTzRKODc1ajhpMERuNjR1MjVaeDhEVDJMdi91c2c4MjBZVFREMnlHMHV6Z2xqcHYzWGVMQnJ2R3dPWS9Rdjg3aGVPZ3FZZXZvNXlMSGNhdThtMjB3dXBEa2lYRHAvOEJIRmloRzlsdDMrUU5OZEk0Vi9YWFVEcnF2NmtZY3dLaXBEMGJOcVYrNWlQVnJ2OWZZWGdGU3RjZkk2SG1UYlBKTUovUVE3cmYzNTlGY3AyMngxZTBWOHpkYk1tSXFNNHYrMitLblhNK3o3NXpsdDlmU2lWbkhaRjBLOWZ0WUZuNno5bENRcTJoN0NpTk5zTzU0bnl6dXdhQ0JHQ2J5cnl3ZWEwTmZacjZYTnd3bmpoWFJxc0s3SERyemJwcjRFSTRMVlZQQWxJSXdKRU95b0lVTmVCR2x3ZnIvYnl1TDVpNVJTSDR5SzlkcGNLbERQanp5RVVWR1pENzJzNnVWQzhmekoyMTk2MXFRUEJoV0grNnF1WjV5VjhNMzBSNWw3N00vd1ZRNm9LeDl2anZ5WVRtbnJIRHZhdTUrSXIzZmNLbE1IY01VeVlzTmx1dUNFdFFrakt0b2V3b2pUYkQzbmZxMkFnMEd5bk5KQ2FGbkdyaW5xRUNPTXpyNklobm1IU29mR3VaV0tkaGswS2ovQUU1YzNvZSszV2ZvUkMwUWtGYlQrZ3hUYnoySzJHZnRoZmRXMm41UFY5Q09jTUtvcTg2R25LMXN5RU0rZnZQMmxveGljVjNFZXJxN3B1aTRZWTBhSW5KRk5NV0NIZk5sZzBSNmE2Rnl4QS8zMFl4M3dqbHdicWdwVFhQT1c0aThjNUcvblUvL3hkMzNILzhzTHB6R05DQ01xMmpoaFJHcTJnZXJaRGs0d21wQURUN2piTDhuRU05cXJZSVR4TitTNEEyNy9raHpnNXFOMlkrNnBDVExrL2hDUDNKRzBnb2c0SmZOTElDbmp2dkFINXVkcDRRV096TFZCdEtZZjRZUlJWUm1LWGcxbmpPZFBlSDlKbDVGWE9OVDgrRFNVLytOcGtQL3Y2L3VDaURzckhXRXpiV2lnL3JUclpobEdFdXB1aVdMNE1CY1lBQnpRdktYNGF3QU91SjlMYllFUnZtTTNKNTFHZEVXR0pUUjFRYVQ1QjE3V0ZEczQyamhoUkdxMk5WL3JaODh4MjNxUmEwSi91QTNhNjdubEZEc0FRMUlIN1AxUkR6RGdCckFoa29GT0h1V1IvYlRkTUpGVWpmVi8zWmpUdC80WlZHVmZKNE9HWFgwQmdacCtoQk5HVldVWWVqV2NNYUkvb2YwRllJTjQ5dVJ2OE9PcmYvalRFUDVCQTlNRDlxcHhsV3d1cFZlRGRLZlhvaDVHbWtMUnc5UHllMHJBZ1B4REtlQmcvdjVwVmdhZVpHMlkxeUxNNTdpKzQySk9PbzFvUWhoeDBjWUpJMUt6N2RuT2tZRzFvNGR5UFRYV1NDYmx2U1lsK0ZVcHJPLy9zQjFUa2dqM3h6UUk3WFZsQ1FSbmZ2cmZjWEZNaE1jN3h4cm9GTjc4RzkvNkhEVFV5L3RaT3JUMVJuYVYxUFVqbERBcUs4UFFxK0dNRWYwSjdTK0FINS8wWmNmUmt3YWt5YVo5RTJsTHZIc3A1LzlIZThKaVpvd1pQaU5KRENyT0J6Z3pIVG5RbkJXL2ptZjkrMWRtUGVBR3MyVmVwK0huTXR1ZGtIRnZzck0xSVl5NGFPT0VFYW5aK3BvTmJIajQycFlFZWsydk0vZnZLeUVZWWFqWkJ5eFB5RzlqUVpaZEpjRGtzQVFjVnVuaFNaaUl5bUtjd1RlTjQwZHVHMGt3Sk4wM0xuMStaSWlnUVpRd0tpdEQwYXZ1akJIOUNlOHY2YVJQUW56NFo1M2Z1dDdXUTBvTzNaVDZWT0tpbkNiK1g2TTVXdDE5Rk43d2tXdExxVTRZV3R6bG9mbS9rMTRQREVlUlFlMlpRaUxVZ0tncnRDK2xwVHIvRjBTYWY4akRwOWp5YUlLMlU2cTZSQW1qc05sVXppSG5UeUZ6endYZnlBNHdXRTcxOWZSamtNR0tLZ0VJUTQ4Mk9tcTlBaUM5b3dRVzVYMklFNGFPRkY4aDBWZEtSR1V4emgySkxwemU4OURIalFTeGlxbzFRSUxQajBRZXpHQ3BEQ1VNdjdMVzV4OCtlbWhmNXMxT1h2UXlrVEtoUVA2RTlsNVBmMWtIYUgxVjZ6RjlZd0NSQ2RYUXhqUlI1L3lEN0JhaDQrSUVGcmRTdmVDWEsyWUpIWGpvLzY0bmZ2bS85V0NPOHN3enp6d05QOHByZmRzUjFyd3NlVE52cFRCNE54eExhQjZvRkJ4K3dsaUhWRFFqUkZaQTI2TUNKWXpDWnZNb2NxTG5PM0t0d1l4ZlVMM2RqT1JodU91OW1jYTE5VEpqWnlPTkVWTVN6VDRkT2RpQXNiaTZHU1hKdHRRTGhKRkZKcWlJMHBtZCtaeitiblpwaGFCZXQ0MElueDl4RWRSZ21SY2xESyt5Vm8rOTUzbDJ1Q3N6NjVNWFBTMVJLaERJbjlEZTYra3ZhMjYvTWlxNlkzMlZmVUd5QjR4VmN2N3pNOGFZMGxBUUk2aGF2VzhYQ2Y3MXBDZ08rdXcxRWZpZjJhMU1YSHNBcUZ6SExqaGxYY0lJZzNaeUE2ODBTaGhGemVaVFpLdWZXc3czT1ArRUdkOEZneHpRdDlPOXQzeE92aVFFWnZTYUoxK2tma1ZsVW9RQlhUbmpkb0JJcEVPRFpwR2NoYklySmFMMFpHYytwNytZWFZvaGVJcHI0dWJ4STU0Rk4xZ3FRd25EcSt3bDl1ZEJYK2ZvdGxXVkF2UWN1U0dYWWZ3Sjc3MmUvdEpEdXIrcXBVMFk1N2JTZUdnVWZZOFFNWi81dzc4TTdiU3Jja1UrUHlIMUExYjdSbEhuMko5S3IvWjBmTWRhc29VUnhySWhYei9ZQldOVlQzQzFMSWcwL3dpajF4eHRLSExnMlF5UEVvYTMyUW9VR1dhMXZ2YTVObHJwaFd3dHdoRG53YlljR2x4NHJTTTk1WHpXMllFdzdpcDVSUmdRbDFsMElHY2lRQmhaSk9lWjdFcUpLRDNaR1hqRjY0Z09ZWGo4S1BFYUxFdEJDY09uYkQ2OWFWMVFZeTVkVXo5NldxUk1JSUEvZVh1dnA3OTA5QUF5WDhIRjdHWmdKRUtqNkNibjBkQVE3QkYvT3hrNWd3WUJLMVBmR1VYeUF4MC9zSG10TFc5M1pxNDY0UzdZVzVjd09vM1JoaHBEVjdxQlZod2xEQ1hwTmx1UklwVUh6anV3U0xtRGpURE9tRE1HSXdPZlc2VlV2bkIvSUdkblo5UkRVekVsV1ZMU2lqRDZKaVB0eWR4Z3BVSDRxSWpTazUzNW5QNU9kbW1GSm5EWWV0cGZVbW12d1ZJWlNoaXFJRmRaWDQ1MmQ5TE5oa3FNdzJETXQ3TG9xcUZPWTMveTkxNjh2eFJOK21DenY4VU0waHBvbEJYVHNBdVhIdm52MExxN1p0d0l3bnJGTEMzclFIblhvaDY3cnBrck1Qekd0eFNrV2cwSUl3RGFZQUowZmR5UVFzSndtNjFJa2FIK3VjdS9mbWV2R21Ic3llV3l0ZVcrck9sZTVrY3dWRmhXNmp1eTEyeG0yekRFMjlLclhBQmNLcU1aZUdCblhLMHpKa1M0bUgxQWlnY2I4V0RXRms2dkhEOUt2QWJMeklXRTRTcnJIdDRRMmRidExoT0tNQUw0azcvMzR2MmxhTkxuSVF4b2xDMFgrZEVUQm1EMW1sa0wvaDZhT0xLNzFVSG1wanlsZzlKZm1xbksvd2FFRVFadGQ4ZStybndoWVNETjVsV2tOYVlCbERDQWdCd3hkUWtwQXZuRlhkZzhzY3BqZTdmNGYzRmdoREdBVWN6YjFBSHdibkJKY0NsamhJaUtDSVhXdnpWenFjTks4UkdHNjBjaUUycXdWRmRFR0s0eU9TUGhUMmdNVzdnaVAzcXltRktuTVA3RW9kN05sNGYzRjdoYlljSnBkbnlFQVkyeTc2ckhpM1NsUWw0RFZsWWJxSHNPMUVTdTBTZHJ5MWFCT0dOYUlxVXV3S1BoV0VKbEYwU2FkdzBqRE5wOTdJYlBxMU5JR0VpemVSVTV0cUg5eHorb2hyZEErTmlneFc3RDFvZUxYRmY2S1F5aEZTT01iWUdhL25kNGgwdmFoSUdLQ0lYV3Z4N3pZZU1qRE5lUGhEclVZRmxRRVdHNHlzNnF4NHk1eisvNzBiUHNHWElSeHA4OGhJSDNGMkE2NzZRdndkY3dvRkZ5ZG95ZU1BQXJjUnVUVlpsU2V5NWdBNmlLM3hUT3F1dmF6c2JDT3E1T29BRmhoRUY3VTFPaVUvMUN3a0NhemF2STBZdjJuelBlUlU5NGpNWXBjL29lY0laWUJaczM1dXNZWWV4a0pKK1ZiREEvUktJaW1iQUtkVEJOTWhGZnczRDhLSlZGRFpacWlnakRWWGFnZmRHOXlmclJVNmFVT1lmeEp5OWhMQ04xV0dkSTkxZHk5bE1TRmV2TzAzajg2QWtEc0ZwUk5ZTHpoSHJTQzI2aGVHTDdtaUhBMXpBd0FDeVJVaGNOQ0NNTTJqdWU0VTN4Q0FOcE5xOGlCd2UwL3hTNFBDQjBBKzdvc0txMEtCWXVMMlFQT1BqakR0ME1hZzBEWllNNmhBRUVwYnVvWTROWW5JZGF1WWZqUjJreWFyRE1XVVFZcnJLZTl0R3VYUDFVeFJlZ3AwUktuTVA0azZmMzR2MWxyV0RTQjdTdUg1bG50WWRHc1JZUFJNcm9DUU93MnNvcWxheXJtaTVrVTZ6ZWhpR1FISWVOVzJIUWJyTmJsbUg2b21pRWdUV2JWNUhXbUFiUS91UGRoOEUvYnNHWElYaVRySW5OR2d0cWtnanFNTUxZeHNZRk5tR2dJazQxMHhlakx1WmlaWVR6V0ZYR09uNlV4cUlHeXd4RmhPRXE2K2lXMnNsb1V1Z3BRRStXVStZVXhwODhoR0hma1ZWMWVzdy82VXZzdlljeWl6dFBFOUdqSnd6QWFsOFpBZWUxVy9KaUw1dGlMZTdMdVBTVURUMnM2TW9YWGNhUEpUVGZna2p6cm1IMFFxQU5JLzROdFBEQ0VRYlNiSDVGam5xMC95em9wMUdPdEhqUUFkMTJBSCtBeDQxc0Z6WVh4QWhqNEt4SENZVTJZYUFpdVlKaFN1QmZrWVBFMjdrYy9CMlYvVndzYXJDVUtpSU1SeGtBdkNWenVWMnBBTDFjYmZ3UlFmekpOei9BKzBzSEkzZFZ3MjE3WFRHTkJ0elYzVnpKK1lyTTBzT0hBQ3R3UlgzOG56c3lDSjZsSW45VEJjUVpickczckFoeE1lZjdITVozWTN3UEl3amFzSktJT0Q2M3BtaUVnVFNiWDVHREU5cC8xc1ZDaFNPWlhzSzBFRnlrc3lxbUFic3dNVkhkQnBJeHdvQitCdE1YNTdBSkF4VnhjcVF2UmlsSHlDWENXdXgrTGpKeC9DZ1ZRQTJXZVlzSXcxRUdKTDByY3cyTXA4SThDa1d2c2pNRzhTZFA3OFg3QzhUNkozM0F2c2FUY0drNWZ5QzByTUw2UFBvUmh0cjBvNnNnQTlrMkRDZkZvUHNzcGNZbkNPQmhNeitXTWlWR2FFR2srVVlZWWREMmZqdXRrRENRWnZNck1pemlRYlQvb085YnBobUJpZDZBeXNBRjdBNWY0WTlMMG5qK0h5T01QcGQzRDVzd1VCRTNDM1REN0hhUlM0VHV1NXFMVEZBL1FnMldlWXNJdzFFR0ZMVWhjdzBjQ3pIMEtqdGpHSC95RUFiYVg4VFhNQzdtVVpReDJFdjd2Rkd1cGVuVHQzVE9rUk1HWUtWVzBqNnZhOEVEbU84SkFmRGREUkV3Ly9IWEhYeUhENWY2aEFFdXExZGt6VnFrNFRKb3o3ZFZiWmZ6Q2dvSlk5MXV0bUpGam02MC96Z2ZTekd6UU9QY1M4NEwybXl6KzhtMGVvTEZaVERDQURMTGM2eE5HS2lJV2FZSXJ4V3R5SUhDalZ3TzNJOVFnMlhlQXNKd2xjR3FpU3B4MDdFUVE2K3lNemIzcDlRbXRQZWkvWVZ2R3RTanBoeVl3QTM1NVUwKzZWdE5SZGZ2Nml4b2tUbzFRZ0N3a3FPZmxwNkM4R0pzTnpNTGhoejc1blVhZms1MXdOdzV3dmN3bXFNTkQ0M2xVWlV3bkdZclZ1VGdoUFlmN0p0Ukt0OE96Sm9tMytKWFBYQ2hzK2J3QVNNTXVCT2JuSkpxc1ZzU0ZWSEY2WFBQZTdzQUVlak9XMXBTQlhBL1FnMldXUW9JdzFWMlZuY1YyS2xxdjZxSG9sZlZHWnY3VTJvVDJudngvZ0xFN2QrR0FVdFc2aTZ1OElVek5NcU45REw3eUlGbm5kWElGVG9JV01tVmxGbXJKWXh0R0U2UmtITGJpYXAzMlJWZGRnbk52Q0RTOHJmTFZEZ0EycTJiTndmc3paczNaUlBZbFNoYXczQ2JyVkNSclJhZmtxQmZwWlFaZ1oxMjk1YjR4UjVRd2ZwOUdjMVBHR0hBNkZmNUZCZjVmV0djVFJpb0NCZTJqazdSaWh3TVBxOVowdndDOTZPYWhPRXFnL1plbFNWdU9wUlloSjdNTXZ3VXdKOUVJU2hoNFAxbEhacktYN0ZKaXhaYjN4V1MyVHl0czZ1em9rWHExS0NCZjdMUDFRRld5Nm5hU2ZQK3hiL1lkekdOZC85RGE3cFI5YTdyRTBZWXRQMjdKMURDOERlYlg1RURETnAvZWdXTFg4Q2J5ejNSTzZHZDdoZzNGcHd3K0xhc2phek05RnRNTm1HZ0lsbVdOQVJqaUlKS0pSMjlLNEtMRi9rUmFyQXNEUjFoNE1vTXdzZytZWnlxS1VKUEZqVDhGTWFmUEdzWWVIK0JXMEgyNW5HdWhoUFdLM1hiNGdWeWFFZVpZMTYrV01PejVRampPKy9hZDlUTlBmNVJKeWI1dllmdU9GRjVvZm5ILzcwbEE3L1J5RFB0YVdJNGVKK1pEcTY2YTE1bllmZEhWcktVaXFFdXVHVzlSYzh3YVB0M1Q2Q0U0VzgydnlJSEViVC9MQ3JHZG9UNUpVemUzMnlMdG9XcHhGWjN3eERCUmhoSlg5TS9TTTZseE80UUJpWmlxQlZCR0VYN2JoYzhmZEZjcVM3MEk5UmdXUnBHR0I1bFlPdSt6SlY5clRDTktFSlBaaGwrQ3VOUFNPL2xSWnY5SmV1bzI4eFp2YlZxQ2FPU0d6b0NtcDRQL29GNDVEekZuSnE2aEFIQ3IrbWNhV0NRbTBLQyt1RkNVTU10VXhOY3I4QjFUNDh2dTd0bThwNTNpblZHMWRzVXJ4T3VUeGhRZDJzNFpKZGVFbTBZbk8vYUdmVVZSaGorWml0UXBEV21BYlQvdEpFQnZzb0hDMmIzMHUzZ1VNZ1BHVTdrR1dHQVU0a1ZENUYvSXAzUk9ZU0JpYWppMUJsczlXSURNZ00xaStYeTBCWXJjT3FoZm9RYXpIUEJnUkdHUjltQ256Q0swRXZMS2ZFZmltM3VUMUNPMjN0RjBVWi9NVHBxcDNEU0I0ckViVUlvNkRNeHBnZldsSlhjWE01c2NvczhBT0hWTEJsQ2ZBazRjd3FSeElYMmh3anhiT2F6WFQ2WHZRdDUyc28xckNWNHNjblEwcGhkckZ0NnN2aktvUzVVb2Q0SW94TUNiWGhtbVRXS1hYbU1NUHBRVjVCQ21xMUFrYTBXWGNPQTRmK3FJMlpjUXZQSWUwR1gzYlBHc0ZBUjdUZHFhemgva3poYmlkcExsenpBcFN4L1FVU01Ba1VRcGdCZWJFQmdqNzJwY3hUN1VVWEM4Q2xieVB6YkdXRVVvNmRyT1NRUXhKK2dETGYzaW1LTi9uSUF1TzZMeUNHVFBsZ20yaEJ5L045bXVwUTlhTXM3dGZwOUhDSGdGcmtEUmF5SUZQV1BmNmpEOGh6eFFwRXpnc3dMOFpqTWwrQ05KcmdHaDV1RlgyKy9KbFQzTGErQ1lhZFRpQ29mM01WY2U5UFIxUU5kcUVJdHdnaURkc0h1Q1l3dy9NMVdvTWdCQmVzLzBPSzNIVEhqc3NjVTJnT2I4UG5lenlVbHFEN05sU1F2Wk9QSVZudExwTU90d21wYVJFVHBVZWQxYUJjVlJzN216d3NYK3hGbXNGS0lqREI4eW9BY1YyVTJoekNLMFZORkRUbUg4U2NveE8yOW9seWp2K3dBcmhkRkpJdzFNcjVIcXJmSWJ1blluaGhhekxEUHl5NzVTWE02NFJiWkFjVjIvK1RzN3p3NzQwTExXajhQNUlWNGpPbVpNR0tod3lzQUFBL2pTVVJCVkRMbG84NytxenVwQ2ExTzZsNUtqYWlrdXJET201bWpXdkdWTDdxOFNoNWwwQjNnOER3bENZTjJ3VWNzTU1Mb2VadXRRSkdEQ2RaL3BxMzFMU2NEWDJLU0xidnVyRU9hMTB4UGVZRWQxRGp5ckx3L1FDOTgxVlNMaUpqSlBEekl1WmdsTVdFMFRMRWZZUVlyVlFoaCtKUlpoR0U1ZnpGNnFxZ2g1ekQrQklXNHZWZVVhL1NYRGpSVTJweHJFTExXREowcWJodjlBbHJqSWl5RnZBN2pyeHNnMXVyY01vVGRJaGRCc1p5NVNLa0ppSEZ1L2x3SVZCcEhYb2pIbVBOU0FJbHJXYnpWVHlla243UTdKOVFqRzNZYWlpRzRZNUNmblZMeHFzdXJaQUJqWmw4UWFYYWRkSG9ZdFBzT3NGbzl2alhjMzJ5bW9vK0plbHYvL25TbUdPcy9GNHplbDBtcUVQRDhiaHFHQnJ5bFl2bDVPM01NN3ZEWFpObzMxQkNqMWZsUUd2VXArR3I0dmt3VnA3eUltUXBodnVacExNUTdxZndyTnRscjlzVitoQm1zMUNHRTRWTUdLS3pLYk00K2pHTDBWRkZEem1IOENRcHhlNjhvMStndml3RHN4ZVRUVC84cUR6RDJyaS8rTW1jQTdEZ3doZ2w5OWlpSTdDd0RqOStDd0V0VzczZUwzQVM5OWg0T1BteXo3aGhpa21OTWVYajVlU0VlbzcwS0pHYlkwUzZzd2g4bHM4Smg1OXMyNDBEVDNlV0trS1B0bElXSWxJdnE4aXBWSll4d2FCZDh4QUliWWZpYnpWUzBJMnl5L2hsOGovV2ZNMjVyV3VEQjhxUDBLV2pBZlozMGU5ZmZ6c3Q0OS9Vbms1bnJqN2NoZVBqUTlUczh1ZFZsTDR2QTRJaG5uTDcrUEJjOGZOZjFYOUtaSFJFZEx3S3RYL2pJc3p3SGUvbFhuL2k2bmFTdllJeHlXMTBVK3hGbXNNcUpFSVpQbVgvalZqRjZxcWlDY3poL2drTGMzaXZLTmZvTDc4MGJmSDFZSHh1ZXFpM29nU0lzRy9BUHBuOE1tdk04ZS8xRzYyZnNaeGR1a1hCZk9YVHVzK0NURisxaVlIM0NZaDFJelFzdHdtOHUzekx5RGU2dHdtZmI0UzYwemI2Yy9JTkZjMTRFVWxDdVU0aktDalhrbmhqZzZBcllsbEJOQ3lMTnNaeEw5a1JDK204RHpjcGY3VlREOGlLMEM1N2dZNFRoYnpaVDBlOWV5UjFmem1xSjlaODk4NUZESmlwRE05bkNrM0ZiNTd1RTArTXRzUWllaGxkRm51azJ1L2MvdnZKZmV1bmRnUzlkcGNkYm1XNWJKSXZuSVQ0clVJZHpYOG9Fc3hzK1RGK0svQWd6V0tsQkNNT25ETHh4UTJaenRvWVhvNmVLS2pqM2xMRndWbVc0NHVYOENYSzV2WmNyTXZ0TDJsRUg3TkxsSzFldmZ2aktwYllnZGJjNGZtMk5uSDZXSFhhZ2t5YkpVK3lvemY2U0paOHI4amVQdm02dVZZTHdkUGNuclN4dzhkbDd1MDVVWG1pMisrajZpaUUxMVdhWGdiRkFYNXM5ek83dEcwa1FoRm5qcmgyanJtWXpGMVpSTmMrMUNDTWMyaDBmSmVKVGtzVGJiQVdLSEdTdy9qTndGcldkTEYzZGEzZU1rZWJhNFNWd09mQTRUaGlYTG4vdzZvY2Z2cVJHN2JNZDBRZitoRkIwZ1YyNkFxbFhMakdETUJKTHhDNXdsb0hxRDRKdVVDam5OTFlBdnpKRzJVbWhIMkVHSzNVWVlYaVV3VGhyUTJZYk1PdldOZ1E5VlpiL0hNNmZvSXhjNzRVNHE3L2tPNnFuWnZQbTdTSDV1Y2VPUGlvRS8ybjczV2xBWjhPS2RBaER5MVlPTEt5WVdhYWViLy9JSFI0eC9mYkQzTWF2UGU5enRZbkNJYlJad0xCd0xjSVlwcFNubDBJYmxzWjNmY3F3RVViaWE3WWlSVTRCV1A5WjFIM0JFVTR2WDFwVzBTOTQrNitTa09lWjMzN3M4Q2Q4MDRsVXBvU0lvOVM2UERBbmtrVitoQm1zTkdHRWtlREtZRHEySmJOdEc2TkhpQnFDbmlxcjJibVVQL0Vpc041YnM3KzBqUWxvVWUyUklsdnVkS01vZjJIYStzWENaRE54NEgydXRsNDRoRFoxREF0SEl3ellYTEkvckhDK3NpZm9FaFBFQ1FPVGhMZ2lSVTRXcFA4QTNkeHdwSTcvNVJscnZGSlFYOFJnTFkwU2hrNjFBdEFycnNtSUhydHZKSTBJdlRMK3hHdUY5RjU0OGZRVm84S2xnOXYyRXJjM0gxTGtuREVVOWVZcmxiQ25VQjh1dmVpZGVBeDAydzNYVWl3Ump6REtvQTJUZFcvMUtoRkdrU0tuQktUL3pEcHIyazZPNDNrSnEyL2xLb1lZckROV0lBeTRBMXlVK1JiTndRMk05NE4xRGwwdkpGREduM2cycFBmQ280M3l2YzRvZXQzNzBNRVF3b3VjTXBiWmJlR3FWMnU3cFhPMDdhbWlrYS9qdnpFYlVtV0M4UWlqRE5xVDZVTHh4QVpTMVVxRVVhVEkwWTMwbjBudjQyc243M0c2aEJ0N3Vlb2dCdXVNVlFnais1S252UlY4Uk9pVjhTZHVGMFlZTmZ2TEJYdnFwVkZ6QTBpUjU4emxLbGUrMG5WdnY2dzQ3Qkh4bEdvczI1ZFY1cE9MUnhobDBGNUl0MkZzYnlIVnEwUVlSWW9jM1VqLzZSZXZlVG9LanN2bGpscGhIVkloeEdDZG93cGhyT243cmZsd21iK1BzcUwxUlF5VThTZGVQTko3Ni9hWHN2bVFJcy9jRFFWRnU3UWlXR1h5bEhyT3h5U2xkV3ZCZUlSUkJ1MzBoUWpycTNlNlpwVUlvMGlSMXBnR2tQN1RLN0hjNG1nNUJwZGxPeXBpc0s1OUZjS1lWRjQzYis5eUhoRjZaZnlKMjRYMDN0cjlwVmR1Skk4VXViZWlNVzRXbUN2L3VBVWVHSHRLWGRlenlXYVZnZHp4Q0FOMmE5d1pWcjFOUVlubnJJZDBLazhsd2loU3BCVEtjNzcvdEhJN2FKd3N4L1B5SEh1elZNWHlCbWZacWhER3RGcXJzTy8xSTBPdmhEOXh3NURlVzd1L2xNd0ltK2gyTTB4RnFMZmhSTlM5UFBkcTZaeXdEUU1icWtQKzdlRmRzV3dwRVFtakJObzlzWHAyc0l6VnRoSmhGQ2x5bEIva2RxT2ZMOW56SEVVUCtySnNUODBibk5XOENtSEFXN2czUk02K2VyVkdYSTBNdlJMK3hDdUU5TjdhL2FXa2JiQWwrNWJBUXY5cmxaOUk2RHg0NEJOMzhYZ2tkczNjeTJlbXQ4cXVqNXVaUE9HSWhGRUNiYkhseDNwVE9LdG1KY0lvVXBTcEZLRkJEcjExdDdtZEhNZjFzbVEveUJ1Y0dWU0pNUGJrd0xacjNhOUdobDRKZitLR0liMDMxK0laQUVOQ25lRlBvbTUrNWx2YjhJcm0zL3ZLVFVNWFBtZzJCRW9IZTU1Qmc2dmc1bGYvRnV3VmZPYzN6Vm9vbWZQMW5pcXI3Tlk1SW1Fa3c5SGU0L2VxYitDRHJrcUVVYVRJc0xkMTg2dC9CTEIrNlp2V1owUzNUK0F1REc3VTVIQ2l3dzNPRUtsRUdGTnB4N05uSkREY1RjY2RtZEpZb2VIK2xLQzl0MEYvT1JpNnVnVURHblhzWm9iMzM1ZUZHNFZtaWw1QXpEUzMycW9TMkphaWZ2Ryt4RXhOaVZCTXdoaU9Ocjlwek9ibWYybTFLeEZHa1NJRGhRTU5xL0dZZkNiWXRsbWpwRkVFNTlVcXBMOHcxR0JEdkJKaHdNYjhINFU5eVozRGZVUERDTkViN2srZTNsdS92NXl6ZHB3WVp1c2c3RUNGYmZ6OG5SVFRqNjBQT1dyWkdnSCttNzRsanBuMklYK1hBRjRtYUZ0ZkhraXpkc3N2bkE0dEt5WmhERWNiWG9oNHR2M0RlQ1VyRVVhUklrUDlnWGpsaUwraVlSREdXZC9hc3BIeGVBWjcyUnZ1bmdxaUJodXkxUWlqdGNQZTgzeGJ2SUtsZFl3UXZlSCs1T205RGZwTHA5YW10SFBCTm9iM0xtcWthd2VtQzcvNlVWRnRUTUpJaHFNOTl5dEhmOHhUNDJxRVVhRElvMTlIYjVZYjlXbjU0eE9ZckxlQjBUQ2dHbUVrcmQ5KytQQ1JuemZ5dzJjZFJvamVjSCt5cWlZdkd2V1h2clZlZzZuSDRqWkR6VWltUTZDN1BuUmVoZG5naVl0S0dQWFFsald0UmhnZTgwcEV0NFlQN0V0b2VTQWlNNDBmNzFRa2pMeVZJMFd2bmo4MTZpOVQvdGVGODJDb21QbGFMS055bStlRGNrL096U3o1OEtJeG5NNm5Wb3lKU2hpMTBGWUdqSW93SnN5NXB5cjhoSnpYdk45eUtHbEFZOElZS1hyMS9LbFpmeG5VbU05TS9jV1M4QThWKzV1M2g0b01GVGpYZUJ4cUZoR1ZNT0JiTEdaWjFjS2pJb3hlclZscU5WdGlTYzgyWFg1cFRCaWpSYStPUHpYc0wrZUhQNHFLMWJxQjlBNkNMYWp3Q3NVbGpDWm9qNGd3WnNQdG1nM1V3RlhVYkEvZkoxQ29yaWxoakJpOU92N1V0TDlzdjFhSTRMRlBuQXJMZUhFSkkybUE5b2dJWTYxaGwzdXdEblBldHhtNFpMV2FFc2FvMGF2dVQ0Mzd5Mno5aDdJbEd5R3UyRjdZRVhSa3dtaUFkaXZnOWpSL2s4d0ZuZUQ1eTRtVk1pajNuTjVYL0hxelhWY2pSNis2UHpYdkwyc2hGaDU5RFJBOXZoVjRpUzR5WVNRTjBQYTlxeHNVNC9XUUs4aEJhMVpPMlZTekJmbUZrdC9VOEZSbTlPaFY5YWNBL1dYbVNZLzFKeUs2OVd0aHF4bWJNQnFnL1hPcllVMUZ0ZjNEQU12UXFPSlJSZjduUmdaTWZhbFJQVWVQWGxWL0N0MWZHc0UxRHBsakU4WTRZRVEyRUFLRWdFU0FDSU5jZ1JBZ0JFb2pRSVJSR2lvU0pBUUlnWTU0Zi9NdUNzUzZTQXU2N1FNdGh5SUpBVUxnaENBZ09NSHpBSE5QSkNLdnk1NFEyNmlhaEFBaEVCWUIrQUFpUDdLZlFUWFZEOUxFRzJZY2hRa0JRdUQwSWdBL21Na1BmTnJSRVdtQk4zNmNYcXpKY2tMZ3hDUFFUemtCZldFZWZ1WkFIS0hlN1QveFlKRUJoTUFwUjZEVmthU0E3WDQ5a0duM2FFNXl5dDJFekNjRVVnU2VrcHlRLzEyRkpKR3pGWkR3ZkVPUFFDUUVDSUhUaE1ETUZ6UmZzTU9QT3BaL3A1MGxQdHBvKzdHam1DNEpBVUxnNUNIdzR0Ty9rakVDRHgwOTlNeStOR1ArbWNjN2R1SlBQUEgxazJjaTFaZ1FJQVJDSWJCbU00SzQycExLNFVjYWN3ZTJ5aEdxTHFTSEVDQUVqamtDUkJqSHZJR29lb1RBY1VLQUNPTTR0UWJWaFJBNDVnZ1FZUnp6QnFMcUVRS0VBQ0ZBQ0JBQ2hBQWhRQWdRQW9RQUlVQUlFQUtFQUNGQUNCQUNoQUFoUUFnUUFvUUFJVUFJRUFLRUFDRkFDQkFDaEFBaFFBZ1FBb1FBSVVBSUVBS0VBQ0ZBQ0JBQ2hBQWhRQWdRQW9RQUlVQUlFQUtFQUNGQUNCQUNoQUFoUUFnUUFvUUFJVUFJRUFLRUFDRkFDQkFDaEFBaFFBZ1FBb1FBSVVBSUVBS0VBQ0ZBQ0JBQ2hBQWhRQWdRQW9RQUlVQUluQW9FUHZYV3FUQ1RqQ1FFQ0lFQUNNeDMzZ2lnaFZRUUFvVEFDVWVnVmFiK1U0dU1DS01NVUNSRENJdzNBclBzMmpBRFcxLzdYSnNSWVF5RGlkSUpnVk9Bd0I1N1paaVZPL0FqelR0RUdNTmdvblJDNEJRZzBHTjNoMW41M09WZnY3TkhoREVNSmtvbkJFNEJBbTEyc1l5VlJCaGxVQ0laUW1ETUVaaGhiTGVNaVVRWVpWQWlHVUpnekJHWVp1eE9HUk9KTU1xZ1JES0V3SmdqY0lFZGxyS1FDS01VVENSRUNJdzNBbWZZNjZVTUpNSW9CUk1KRVFMampVQ2Z2VnJLUUNLTVVqQ1JFQ0V3M2doc3N2dWxEQ1RDS0FVVENSRUM0NDNBRGxzcVpTQVJSaW1ZU0lnUUdGOEVYbUx5T0JwdUl4SEdjSXhJZ2hBWWF3UUdSQmhqM2I1a0hDRVFGb0diTi84UlkvLzc1czBTV21tRVVRSWtFaUVFeGh5QmJCdkdMTHlRbWp2ZXE4MG53dEJRVUlBUU9MVUlaTnN3Sm5Oc0FSRXZhMkNJTURRVUZDQUVUaTBDZmYwUzZ2U0hyK1NQSDlUQUVHRm9LQ2hBQ0p4YUJEYlptK1ZzSjhJb2h4TkpFUUxqakVEWmJSZ0pFY1k0dXdIWlJnaVVRNkRrMXpBU0lveHllSklVSVRET0NKVDlHZ1lSeGpoN0FkbEdDSlJFb096WE1JZ3dTZ0pLWW9UQU9DTndqckdTNXRFYVJrbWdTSXdRR0Y4RUpvMmRGc1ZXRW1FVTQwT3BoTUFwUUdCZGI4TVlaaXdSeGpDRUtKMFFHSHNFMXNwdXc2Q25KR1B2QzJRZ0lUQVVBZU5IU2FiZWtkL29lWVYyZWc2RmtBUUlnZE9EUUNmOVVaSjNnc1gwTHNucGFYYXlsQkNvaDBENm95VG5YNFBjNk51cTc5ZHFhUTFEUTBFQlF1Q1VJakNYL2lqSmVvblBlaEpobkZJZkliTUpBWTBBN052aTRkNldqdkVHaURDODBGQUNJWEJLRURnbmZzVm92c1FuUFpPRDBnOWdUd2wyWkNZaGNPb1FtR1gzd09iK1d5VU1INVQ4d2FNU3FraUVFQ0FFVGlRQ2N3d0dGM1B0alNHVmI5Mzg2aC9CNTdlKzlNMmJONFpJVWpJaFFBaU1NUUxiOEV2TWd6ZUdHWGlndjk0M1ZIU1lLa29uQkFpQms0dkFCZmI2MncvM2g5WC9nRjI2Zk9YcWxZY3YwVHJHTUtnb25SQVlhd1Irdi9PQjFiRTJrSXdqQkh3SS9IOWZ3cDJxNzJCQzJ3QUFBQUJKUlU1RXJrSmdnZz09Igp9Cg=="/>
    </extobj>
    <extobj name="334E55B0-647D-440b-865C-3EC943EB4CBC-8">
      <extobjdata type="334E55B0-647D-440b-865C-3EC943EB4CBC" data="ewoJIkltZ1NldHRpbmdKc29uIiA6ICJ7XCJkcGlcIjpcIjYwMFwiLFwiZm9ybWF0XCI6XCJQTkdcIixcInRyYW5zcGFyZW50XCI6dHJ1ZSxcImF1dG9cIjpmYWxzZX0iLAoJIkxhdGV4IiA6ICJYR0psWjJsdWUyRnNhV2R1S24wS0psQW9lRjkwSUZ4dGFXUWdlRjk3ZEMweGZTd2dYR3hrYjNSekxDQjRYM3QwTFZ4MFlYVjlLVnh4ZFdGa1hIUmxlSFI3YjI1bExYTjBaWEI5WEZ3S0psQW9lRjk3ZENzeGZTQmNiV2xrSUZ4b1lYUjdlSDFmZEN3Z1hHeGtiM1J6TENCNFgzdDBLekV0WEhSaGRYMHBYSEYxWVdSY2RHVjRkSHN5TFhOMFpYQjlYRndLSmxBb2VGOTdkQ3N5ZlNCY2JXbGtJRnhvWVhSN2VIMWZlM1FyTVgwc1hHaGhkSHQ0ZlY5MExDQmNiR1J2ZEhNc0lIaGZlM1FyTWkxY2RHRjFmU2xjY1hWaFpGeDBaWGgwZXpNdGMzUmxjSDBLWEdWdVpIdGhiR2xuYmlwOUNnPT0iLAoJIkxhdGV4SW1nQmFzZTY0IiA6ICJpVkJPUncwS0dnb0FBQUFOU1VoRVVnQUFCVlFBQUFGTUJBTUFBQURXNENyeUFBQUFNRkJNVkVYLy8vOEFBQUFBQUFBQUFBQUFBQUFBQUFBQUFBQUFBQUFBQUFBQUFBQUFBQUFBQUFBQUFBQUFBQUFBQUFBQUFBQXYzYUI3QUFBQUQzUlNUbE1BdSsvZHpabFVFR2FKcXlKMk1rUWY3cDZUQUFBQUNYQklXWE1BQUE3RUFBQU94QUdWS3c0YkFBQWdBRWxFUVZSNEFlMTlhNUFrVjNWbTlzeDBWM2RYdjVDUWVXellOY3hnSTR4eGpqU3lJYlNDYkQwd05oRHVrWTFNZ0FLcUFXTzhZRWQxU01ESW9LVWFoVmpic2pkcWtJMDNZakZiRFFodytGVnQ0ZUN4SUtxWEpVeVlEYnNhTmxoSDRBaFhJd2NzQkJ2dVVmVUloTkJ3OTl6M0kyOW0zY3lxeks0WjNmelJlUi9ubm5QdXlTL1BQZmRSMlVIZ2ZzMjgySjNXb0x6L2pGSGdzOEdEbTk0SVJWbWcvcnpjbk5INTNFMHYyNFpISDdsc3UzYllIWnRIdTNsVnFLRHY1MjE2K2JhclJDKzlmRHQzdUQyci9TaTMvQ3I2WWU2MmwyL0RCdzgyTHQvT0hXYlBqcUhOM09JOVZHMm1XMFF2c0JYN3NuUUxYSUcwNitSTDNtelNkMzVnbHJqblBWU3R0bXBjc0JiN3dqUUxWRFNna3N3TGRmbzV0S0lYWk1sNXFGcXROWWUyck9XK01NMEN2LythcDRRWW9WZmRocThIY1BwcWpYNGZqUkJZZWFocXRoU1o2QW1SOUlrTUZwZ0dlRDZIMFZmdmhjelRsTWFWOERFbGx6WHBvV3EzV0RmL29vcWQ0Wk9rZEFIUXVTUDYrZ2FFMUFucU1iUXFxckluUEZUdE5sdEFwK3dWdmpUVkF2TUExVzFCVVlVWVFKbWd0cFFxUWVPYzhGQk5NRlU0d2x3MWdlV1RvZmdJUWdPbG53MkVIaFhaaXBJV2hlNEpEOVVFVzdVbU13SllXMC9RZDBLS3V3ZzlycWh5REp6c0xzL1BqN2JkNUtIS0RXbmNqNDRVVnhuTXhwZU4xc2ZIcXdoT0xZVFVxUk1PWGJlNG5ENDZ3NU41N2g2cUNWYWJRZDlMcURuVTRuRDlVTVVQRmQ1QjJ2Ym5ERUQxUEc5VUcyV3BLZ2c4VkxraHpYdWt4bHhtNWFIbDBmcWhpWFlTRFBPbzR3cmhJa0NWNy9vdmpoYXFlcWdxZHRXVFBXWFJSYTg1eEZ4MXdxRmFCV2l1S1BaWmdqd1BDS2JRUmFVbWU5SjcxU1NiTlRYM2tFUlZjdm5zaEVOMUZxQzVvOWdFQndCUHNIeHp4UFUvRDFYRnNGcHlmaEtEMWZrSmh5cGVWaFV6ZmpBbm5sWnhxUGJRT2MzQVdUTWVxa2tXVzBJVGVHVGx5SVJERlpaVmtXcFFERjArUFkxRzJnRHcweXJWcmtaYTNYWXhxZzR0dXovaFVPMGlwUDJDQWtPWEhZaGVIUFhWOTE0MUVYYTFFUWVzUk1ZalZOUW1IS3F3ck1ySGU5SkxnQzZQVUtmUmlQdC9IcXFKd0dseEl5ZFNsRjRCYXovcnBRdk5JaENXVmJWcFBrQ1hUN09XeGFwVkZvWUtyWWVxWWd3OTJkV3RybGNlVHU3b3BFTTFVbGI4c1luV0FLck1WUHR5THlDZjhUeFVFKzEyVkIvTEV1bEtyQUNudFY2aXVNeWk4TzhBMUdWVnZNektoLzMycUR2VkhxcUp6Mk5lbnlFazBwVlhnZWZUNitXSnl5NEpMNlB1S00zd1FldFRMTDhXQy8wL2MrWEIwMG5sWjZLRGp5bXRFcExKVU0zSUtJRi9TY1ZGS0F2TDJmbTByOXgzOCtER0Q0cTIxWC81dy9jLzlkcDF5TC9wMnNFMXNwd1EzUFZBK094bnFDdVJvaGxPTEwzdlduVGQ2NExnNFRNNE54TlpvS295cUR6MG0zLy9vWnR4c1BpbW0yS1NNSWVpTHd6TlBVVklFL0xiTEI5N3k3NkNVRWdHcmprMG9BbWxwU1daQ05Xc2pDeTh5eXNxUkZtWXd5UmlLSzFyc3hDZ1JRZzlkNE1STmVCNWtlZjBCZnhJME0rcmJiK0IwTWtRSGV5b1pUTDlPeUY2Mld1dVJGZlA0RkcxK2w1Z3lpK2htTVlBZTEwOHI2bDhnU1J1a0p4S1NrRXNyYjNlZGJtdENsdXNRbW1pelN4NjRYYWxqbnRXdTNvaitNYndVMWRKVU0zTXFDUmpXTVVVcEN6SzlhUDFwUWo5NGtidzdnNXhHRmhkRHRXL0hZQkhmYU55S0M0SS9nYWhEd1NWZTlDQi9oUlpKMmZRbzdqODdqQkNxMEdBOXl6RnhlbDFCaHlxRGZTS3QzNGU0UHBUakZGcHR5YlNGazl4UExESmhNL3BJQTZDT2o0YnNBQ25XK2Z4VnN1OXcrZXdTVkROeklocGRDaTNncFNONUZITEROM3FvQmRoNmdxN0I4Rm5YZ051RnExWHcxZmg4alhsZkJHZzcrTzRyQzUyZEhCT1hPMEwyeVFOQ0Z5RllBQitCRnJqdndiZG9FUUdnNW4zL3lwSXVqaU4vZ3BYdC9RcERtMVI3Rjk0Sy9rc0NndmFsMXRWd1JRNjBHVFBEVWpuUXJUZVhnMENpQnpVaGhvbHp5UkFOVHNqenZBUTdrVXAyOGx6WU9WdDRDZklCVERhWThhb0FsYlg3NkFiakUxbElPeXg1d01QYXAyUktyZFpNU1BwWUtqaUM5QzNUaExzVDV6QkorRFFYWTFLV2d6UkJRWnB0VTJSNmJvODhnZGl3SkVPOXJpNEk4WWt0VVUvczFaSEw4TFJMR0JjL2ZFQWI2VGRFNkNhblpIR3RkeE1VY3JXYzZ3RVZxVXJiaUE4eEpHckR4QmIyeU5KY0pHbmFDRjJKVnMwdWNaM0gxa051VFVGMU1VdkVneW9XaGpBK1pEQllKZXlBYW5LYi9CVTFrV2xJM1ZaZFFseVo0U2taV1UwZ2NJcTYxd1BEZkNQcjJxNXZXb09Sa0tuMGhPRktkdXpBV2hJOTQ3S2NRNmN5aDZqWGtib041NmdhWmhlc0UxeGNDVjhUT3hySVI1cjFCWXpsTmtFcjJwaGdNUERpNHdCcE1zOWNZT1hWVmVaOE9BdVFPcUxlU1lJdW9nWmdCWWRZK005dkh6WUhLSG1qbVVyTldYM3Fqa1lxVXpMVFJlbWJDUEhWbUJIQURFSUl2SHhCb0RxUGN5WHd1Tmt6d3pXeC9taG95a2twaC9TZHBIRUdRY0FQTmgxU1dCamdJL2RiM0tTRG9xdFpmS3FRdTc0UGJuOXMvaDY2TnV2aFBSUEtGTDI1UmlEUzF2SGFWMlBCdFExTWNEUVl0dGZPMVJ6TUxJeEw2ZXNNR1g3dW5WZGVnTUI2b3FnYXdtbmRnU1dyOVpadWZpNU1meWFrOEUzZ0dmTWs2SjFSYlNHOFhHVkZ1dFF0VEVBcU1xalRWMEhYeVhralNFQkFZbHlIZHl1c216cDczMjRTU3ZyZE9qNWhCNGVxQTFGMmc3VkhJd0V4OUlUaFNuYkhUNHJOVHZiVk4zZXNzZ0FWUGxZRDJNZHcxSUR5WjBkT1dvTGpnQTZrVzZ2MHFRT1ZSc0RhQ1VIV29DTzlNeUNXWEVKdkt6S3JzR052N2FoQ1dxTHVBUVh6L0FmcnRWWUw3KzFyVkhiTWxhbzVtRmtZMTVLV1hIS0xnK2ZsWm85YkN2NEN1UU1DcUFxMW1JaURwODFaUzJnRnZjcUFMb2R6cjYxU2xNNlZHME1OS2hDUm9UTG5GV1I5eWJJUytKZlZ5S2pJSmppNXNqd01sbWhtb2VScWVMYmZtU1dGSlFmaDdKMjFaWTVxT3pWbGxJSVJCVTNCclB4eHlnUlFGV1lJMklPRnVaWDNMVUVRVnR0UjlzQUx4N0tCdnRidEV5RHFwV0JCbFdJbG5tVVM5c1gvTGVoUmgrR3JJNzJ2WXBsUEplQ0M4SnRPUWpRb3NTL1Zxam1ZV1JJV0lxY1ZUQmFaczJPUWRrRWtkbWhDcUdxL081TkFMQmh3QVdvZnA4TDRWQ0YwVmxHbGZDUWViMjRod2lSVFFNb1dHS0RxUVpWS3dNZHFtMUZydUJiWEtLZUFqd2RxdFBucUJZUXBJdDNXT2lsUnc2aTJBclZQSXdFUjVLWXFibS9MWHJMekxuUmxVMFN1U3dEekNRU294eG04c3lQNGdxOGRrUE5EbEE5ejBrNVZLRk13bnBmQ1FZNEllQU1iOUdxbHdaVkt3TWRxZzNGTTZ0OENrcEhscENiaTZySmw1VVh3UjFlTjJFWVh0eVRadUZGNUc2RktxZkl3b2kzZ1h2bDgrOE5VOTR2aFhLY3laektwcWh3UkJtaFU4aVVxbVVOcWdGZ2JaM1VBcXFPY3pJTzFhNXFvcjRscUd4Q2MzVHdaN3U4SWR3MXFIWnRESFNvQXNuUVRTQ0YvWWhKL0dyR2dNZDVybG1yWUNLMnlpbllIWHFndjUrOFBoV3FXUmh4aG5EdmdJWGxhUTJsb3RCa1RtVlRkTW9PMVgzZGk0Vjh0UkNnZW9vTGl0Z0xBTEFUc1dqUTVLRG1WSENIYUlKY3Z5VEJDbTNXQllXVmdRN1ZaWGdTZ3I3d0JGNVdYVW1TWW9kcU03N3lDeTdIemlNVnFsa1lLZXcvZlBJdmQvdWxCUUJjY0U1bGVYUExIY0J2S1UwckF2U29vVmZFZllZTnFqMkEwVlA0dGFZczNBc0JRRUd1ZzNWZUJQeEZPckF5MEtFS1BjamFCUzRxeHgxQUpoY3R6UFoycURiaW80bDVXRUF3U29WcUZrYUNJMDJVRDlVUmxEVjA1OW5zWHJVZGd5cDFwamFvQXExNkRYYngrTWt1NmdwblFwWVZwMDVhS2xUYm5KcmU2YzYvRGxYOHpVamVtK0x2K01XUUk0QWh6eDZyMXVQNmRaT2NYQ3BVc3pBeU5Dc2ZxaU1vYStqT3MwY3lqNTZndzBYZUd1NFJqOTFzVU8zb3RIUVdodWpGUnUxM3NpeDZQbU9xUVRYR0FCUHBVSVZwbmppRnoxZ1VlR3VDdEVUMitnb0FKNHY0R2drdndQRzRha0pabnY1NXRTeU1GSjQ0V1Q1VVIxRFcwSjFuczBQVlFFODBJbFNEdTJ2dzlQSEZuTlZrUTdXaExyOXhJL0s3RmFvd2tQQzlBRTRITTUzaklxMGwwcnhxSmtZYTEwT0E2aWpLR3JyemJQWjExYm9lQUlSODRtL3pxdTNoWGhVVStmUkhNRkw1cEV5RGFvd0IxbHYzcXVVR0FIV1VOSGFEWXZwdUZWWVZMdHV5YXNoUFJsSVMrVGNOcXBrWVNaWWtWYnBYSFVWWlEzZWVYVmJXNkhsWityMm56dW9EdkZpVkhLc0NyVG9GZ3dEZ0ZuSGRxSWg1QnlDQSt4NE5xakVHdUpFTzFYS25WWkg1OGltOUNOcEdiMGtkVE1URTFnZ2podjJyVGJXZFRLZEJOUk1qeVpLa1NvZnFLTW9hdXZOc00vT2lKRUJKTGtBUnFLNFFaamF2MnREWFlMbFF5LzBld0NvdDVsQ2R3OE9tbFlFTzFlVXlGNnZ3dFBDOFJYMWExTkFzdzhqZ1ZhTHZzbXdHUzNUYk1xZW0wcUNhaVpIS0ZOS2xRM1VVWlEzZGVUYjd5YXErRGo5NGRtY0lNeHRVdTJuREpiU3FQSmZyZ1JlcU4wbEdnNnFWZ1E1VklFblkraEc4eDVlQWNTMTVXUlVBb2V6amNhRk5icUJnZG91VnpTZnV1NlJCTlJNakxwM2RTNGZxS01vYXV2T3NjUnFZRjZmY0FaTEtOQUhHTW5hd3lRWlZlTGRTZDVJVzVXd2FqbWhSeUd0UXRUTFFvZHJRdlh5SzVtT29nbkV0ZVZrVk5qa1V5M0Jwb044NlRUZlB3MzBwQkJia09zVXBsSHNhVkRNeFVuamlaT2xRemEzczRvZTVmYlFmV0VBZnN2OEtBSjZXUElLQ0p3M3M3SlFOcXZCN2x0U2RwQ1VHYzJ6TmtMbXJGbnUwSkFDd010Q2hXazhia2pIamNWN3c2dkNWQ2d0YjQ3ZFZsQUwwMjZDcDNpcmM4WWVENlpVVnF2VXNqS2hFOGJkMHFPWlZGbjRFTFM4Rlo5Q1Q3TCt0MHM3bDRWOXNNcjlwZ3lyMnVldzVZYXQ5WFVrVEt5NHB2NkZyczVCT2c2cVZnUTdWa08vc0VvNEYvMmxDaDVKRkhOVldVQ3YvUmlnajhiWkdPN2lnY3Zac0QxMDhlOWEwQlNHMmV0VThqQWczK2FjOHFJNm9MUHdhV1Y3NkdGVlBtU1hJbm1xcE5SVitzRlRFam1YYW9Db2pVTUtCL2FCVmNsdFMxaGNiN0ZCSGczblYrU2N3WFllSHNBb0RnS3JzQkx3NVNYTVVLV2RzS1ZCT2Y5VTF6bE44aENHbGJiS3JBY3F5RmtzRGpzN0VaVlg3RmtBZVJwcGU4UUJnNmRhL05paUNyMTIxYXhRdDN2cmFvU1hCTjUrNXB4R05waXorTDZEaUdwelJPTmRpMDFPdDJwYlpWOE8xTGc4eEF5dFVvZnFVNEtGRXBxeHNTZG0xNmJLMXhqNEQ1ekd5em1CakFFOWZUcVNtMUl3UVZWU2lqVktXVmZIZ3p0Rkl2aENBVC9KQ3ZNU1VQVWJlUGF4WjRyS3FGYW93Y0dWblpCakE5S3JRajNNNkNlZ3UzMzlhMVlzUnhVdEFPYTNaaU1yZUNWOU9BdE1wWi9lbGxxRXlCTXZTMUJTQTQ3Z2dnRDZ6cDJPRktqd291YkE2Rlp0aUxmSEhDUHo2YUlkd0JYQVNLeDRsZTQ4MkJnQlYyWmQrZk5sU0tEZitSSlMycklvWGZIZUZUT2dIamhYQUxBeWlyVk9zRHFLYUhVR21KMndCUUM1R09sdHpXb1dISW5YRkVhakJBU2tUQjl3Y0U4bUhaeThoemRaeEhidEdWSGJ0YXN6bnFQUkVuQy9aazErWE9iZFVKWlJyTW1CMTNtVXJWQU4xSzdqUFFnVXBCcXpCZ0k0bmVOdWtBdmlzNE1ReVhUaTNNQUJFOEVrMStSRHZPbWxYeHAvMFpWVzh5THdwMUdqUktXVXZaSzhqLzVRRE9mbTRLOGowaEEycXVSanBiRTJvd25LTDhyWVQyZzRVRWJ1TGxwaElqM2JpSlRoQVk0RWJiVGVhc2d2MHkwbGR5NW9mOWdNVUlFSkJoMFJmTm9KUTlSeHJzYXc0MjFBRWJROUtna3JJU1lVTWdPb1d6M1NZcHdRL2VoeVg3WjhpTlJZR0dLclBJWlZrUXEwTlFLeTRvQnVldmxPMTdBSnFzanRCbmJqVEtycVBQZTg3aFo3Snk2cldBQ0FYSTBNL0l3REFDeG5HZzQrZ1JPOGFKdExYYitJbDRJckVaSVdJck9mcHRWQzJTWjFaand5b29wUW1aZ1dtaklxMExDeFE4VTYxa1JqVW04cWlFZWkvUVRrQUdMbmJQU1pIYmM0ZGF2a0x0TWdIR3lnancwN25IS0d5TUFDb1h1QzhHZ3JZT2RmaTdpQk52Q1EyS1czNmxwR3FIdkZTVTQvRHdJTnRVWW0yZUl2RTA2cjJmd2FVaXhHWHhlNEdWQ0dHTTRPUUdwU3NhSzB3a2U1VjR5VUJiaVppY0dnK21yTC9mWTlvVUR1dktVSXo4eEpxbHRxa29vZlJ3VGFwZ3hIaEhDZHFTNTJ4OHpuRHlyL0tTU3JSQ3ppcHVBTU8rVkIrcCtCVUl3YXFjckRIR1FCVW4raXNFQ2J3MWdobkpiZ1drN2pyL1g5ZUEzVVJldVpILzNRalFjUStrakZPRjkwQVZKMVQ4UFMySVBHd2ZPcGQ3ZUZxckd3QmdCdWpOeExkdEQvL1hyTHU2eUxKankvNEU2SlVMV2k2S1J0QUNoTnhSMElyNGlYNDUwWEtmQU4vQzhtbDErbktWb1FuVlBVNVlpaWoxaVducXhIdCtkSWFkNWxmdSswS2JLVm4zWFo3VUwzdDFoQ1NnNnR1MjhVY0ttdm9FWkxvSGNRZk1FQzFRNkcyR0FuM2ZBY0J0eGd2NHd3d1ZLZm81MXJyQXVySjJvNnBCa1NKYXpPQjV6SzNCOVF2b0YrQVQ4MUNwK2ZRNHh1VjE0czNNZVcwcXQycnVqSHFDT1ZFUXZGMkJsU3hNd3kzdEU2QTE1RXZFNjBCbGlzYURZNU1qUkp3dEFQeDVJQjRITXJPa0hkYmw0eW4zZWFwSDVQQ21wK0Z1Y0p2dit1M0luZ0l0TDdCN2ZNak1uR2t1WFZTQjdRWC92RlRuNndMUDZ0d1hFSlBMSVUvc3hzRW42eWhIVjRPTDhJajMvMTBLR3dTWTRDaEd0UWYyUXVxWDVDL3plYXRDN3YzMEltVHAyKzU1ZWJUSjBMTFMwZkZhb1BVRzlBZ0l0K1doYzhnaCtpWHBXSXBhOWsycnhvNE1mcks2ZGhGdm10THhacFFYVmk3b2JrcU5jS3BleS9zNkFYQjdOb3JocFlFWHp6NEVnL0dDUEVZbEoyWFdGRGs5N1RwbTFJeEpMa1FFVFErdnMzb0dvTVQ4QmpoS1dLb25qaDUzUzAzWDN1Q0QrMk05c2N0TEJmQjE4RFBBT0Q3NitoMldmMTJ6RnQ1VlUwR0JLcExFVG9KYi9SZnlHWVRrRnJTUXYrMzNIVHdXcUxVZThKbjBRUlZNVEpkazlUY0N0VWdCeVBKa3FSTXFFTGg4cXBCa3p1clFYVU15aTRicTJaVXNab1JuemlyVy8weS9OT0kxN21SWTlxWGZjbEdTMDVXM2YwUmRQSWxiMWFyNzNwcWVEMjRXbkVaREFoVWc2VS9EazlldFNkb0ppTVJXcTJzNndZclhqdDZpY3pab1NycnRWUWFJNDB3dmxzRjFVMHhiQm0wV2JNVk0zQ3dNc2lnN0Q2ZnBxaU1vUDJHbXI4MDBoU3FFNmxyMnhwbTZhckNWRkI5RDdYS1RGQk5ZNlJ4dFVLMWY4YWd5WnRkdEMzWXg1aGxVTFl1UHg0bDJTeG9zemRaUHRtcENZWnEwK0ZJQlN3Y0o5bzNFMVRUR0JrU0xBRkFZOGVneVp1ZFVhWnZ5VHd5S0J2YTNQUlJaUTgrV2NxazFVd3dWT2VWSllBa3N4MmxVKzJwVFF0QkpxaW1NVEo0VzZCYTN6Tm84bWFueVRMNHNOYnV5aTVhMXgrN09XZFZ3L1FxdG42Q29WbzE5eXN0bGxpbUszM3RjNWE2VEZCTlkyVHd0a0ExTkVoeVo0K2NkMm5xcnV5QzlYV3ZPOHdDWFBRb2wyYUNvUXJicVlseEtEZFNud3hsRldOams5Wm1nbW9hSXk2TTNlTlFYZFRuN1FaOWxteC8xWVhhWGRsanlqNks0RnlKcmZxS3FrbE9UREpVbThrTFVkeWtMUkxQVHRPdEQxN0k3cG1nbXNiSTRCdUg2dlJqQmtudWJIM1RwYW03c3RaNGYrNlNERldOSDFlNzJLazhHZ2VUMXNsQkFYWWF4OUFzRTFUVEdCbDg5Mm5Rb1pUZTRUUnNLdzJTa2hXM1NNSmQyWll0S20wNkxLMGthWGlJNVpQc1ZRTzVRWnhrSWJMdElvOEVhbVNab0pyR1NPT0tUNUVvV3lxa3JtNExsWTFXVGxuNzhCQnI2cTVzemJhdjJiNFVWMVhKSnl1c28yZk1QSWRSc0Q4MC9PL2oweGhmdFkrL21hQ2F4a2pwZXVYc1E5K0I3YitQL2JQNmM2NnErUFdNUXBrcjJlWG5NZE5iT3lvTFRNeGpNNWh2TmRkWmxYU055cWlGUXk1T3E4NWw2QktUTWEyY0E0eFZrZ0ljSXl3a2JGaGxnbW9hSTBYMFB0a0R4MytVQmRCajlsZEZhZWFhWE50MG9uUlVsdno0WUR2RzhaZ3RLSWhSVFY0Qm5FVXpoN01KVWpJYStocDEwSWZDbjdWcm5BbXFjTkFwa1pIQ2ZwK2NzemtOaHpJVXFOWlhGSXBSa3RPMjlYb2JRemRsTVZRdGF4T3RzUTBDTnRXS0s4TWZWSXUvZU1YSnk4YTVPM1M1YXZFakJ6K1d3RE1iVkZNWUpmRG54Yk5qZS9RdHQvRWZ3cmJrWG5PdDZQM0RMOWZ6a0tzZ3AyMkdXTHZETFppOURmKzdTSFR3MFZjZnJoNkowbWRHK2YvRTJhQ2FxTVBRaXYyTFEwbmNDSmFHdnBodWZOS3BwaExpcGZSV2gxMDdqNEZLcnNQV0pFbCt6ektBSmRHYTVXVkI5ZGZITlNyTnhGMmcyYWN4NU90RGc2b3hDQms3aTNsMDR2UjF0NXkrTmt3Kzh6RjJtZGtZem8yd0JGZ1dWTFAxNkxDcEY0YnZxeHkyaXBlby9IYitwVFFQVmRzemIwendMTnFtNzZWVHRwRDN2RHFlUCtUNkFkR2xZNXM4bWk3YTlnVHlNUEp0WWhabzVKKzBPSngzalltNzNBdWF5aUxiNWQ3WHN2dFhWWDRvbGxIMlc5WXpObmdTa0w5elhIUEFKNEd0ZkJlOUJid0Z2QVc4QmJ3RnZBVzhCYndGdkFXOEJid0Z2QVc4QmJ3RnZBVzhCYndGdkFXOEJid0Z2QVc4QmJ3RnZBVzhCYndGdkFXOEJid0Z2QVc4QmJ3RnZBVzhCYndGdkFXOEJid0Z2QVc4QmJ3RnZBVzhCYndGdkFXOEJid0Z2QVc4QmJ3RnZBVzhCYndGdkFXOEJid0Z2QVc4QmJ3RnZBVzhCYndGdkFXOEJid0Z2QVc4QmJ3RnZBVzhCYndGdkFXOEJid0Z2QVc4QmJ3RnZBVzhCYndGdkFXOEJid0Z2QVc4QmJ3RnZBVzhCYndGdkFXOEJid0Z2QVc4QmJ3RnZBVzhCYndGdkFXOEJid0Z2QVc4QmJ3RnZBVzhCYndGdkFXOEJid0ZpcmJBekl1TGxnRDg3ejlUZ3BCTFMwVDE2a3RMM3duUXR2NjhFcFR3L3pnNGJ1Um9KVjdtUzFJc01JOTJVMnJIVk9YL0hidkZrSGRlMkxDVStxSkVDOVIrbEZnMXZvb3ErdUg0bUYwdW5LcmhDeTZYcnBUU2oyTm9zd1E1UTZBNlZZSmpMNkdYV1VYMEQ3eGJGVGE3QW1uWHlaZThXVlN4Uk9jSFpra1IrU0ZRclYwc1F1akU4NXhCcXhPdlkxa0tWalNna3N3TGRkbHphRVV2S0NhWER0VXBWRWE4WEV6UFJ1TGFmbnlrNXBkVjQ5OS96Vk5Dak5DcmJzUFhBeml0TDVIc28xTEdvSFNvMWhCNmNyclZvMmduTjl3cTk5MDB1TzVqcFR5OTNEcG1iRGdOOEh3T2ExTzlGekpQVXhoVXdzZVVYSEhKVktoT29VZkR3VzV4d2llWGN6WC9LN29FN3pkY0I1dVQyN3ZNbWkxQWgzWkVxemRBNzVRMzhWaEowVklxVkd0bzgwNVV4dUt1c01MRUpIb0hPVldwZHRDRmp6NFZIdTFnSnllSENXdzJELzNaRm5wVklRWlFsa2hhU3BXZ0tTQ1JCdFY1Qk10bHRZSFVzUUQ1azhyeUNEcVhUN1d2SWp6cG1GMUQ2QkhGOCtUak5UR3Rqc0NicHlqVFFPaFJrYTBvYVZGWVJDSU5xaDA4K004L09kM3FiTTRJWUFiUndBMFBtYzkzZm1CcjY4NmtoMExZUlVpZFp4NkR6Z0UwNkRXUHZzK1R4ZDVUb0RwUHZYejd5ZWxXb3d1NUROL25zZjArT0tKdFZ4YlJ1aXZsNGRDMUVIc0RxWGo4SG01eFRmcm9ERThXZTArQmFvZU9ZTE5QVHJmYVFPczVMRjhKZVdnL0E0K1RUNXFITWdyenlCcktkWHdFSGFSdGF1SytuZWZjYStVc1ZRVkJNbFRuK1l2VGNQY09YUDNMNEg0VUhjL1JpM20weDF2QjQxVUhUVjVzdmVkNkxheWNpaWtNa1dhTlJZQXEzL1ZmTEN0VVRZSHFnM3kzYkRIY0tjWUFFODExQVQyUlE3KytuRzQwNFhudXViR29UamhVcTlDVkZhVXJTNUNuSVhrUVRPVU02aFYyanNsa3I3cTR5Vmw4amllZVRQZUtOdWQxN1hsTlRqSHdzdm1xVzd2WkNZZnFMSFJsUitrS0RnRDRpOXhFcDVTYUlwUEpVQzFTNnFYQXU1TUhQenhvZ2c3aVVkTHgxTnA4SGxFbDJoQXZxKzRxOHZDMGlrTzFsM2RWVCtIbmx2UlFUYkxUdnF0UFZCaUF1M21GeUVLQXg1K25LTE1uamt3NFZHRlpGYW1hWStoK2p4VkVKVzBBcEUyclZOMmVqT2xsVjUrb0dFY2I5R3NJT1M1NDdVODRWTHV3bjZIME1zRFFaUVBHb21zZjFmYjUwdDZySnRsdEN2RjVaUkpGdkJ4T29vbjVSdENHVEp6RVZsS2JjS2kyalBHaEN6MWpFZXAwRGl2WlRPQlE1cUdhWktSWmxQMFlBTjdHRWY0SEhyRGJraU5FdGV0SldreEVlY2M0WUlkN3RrTTFXeGFyVm9WcjZxR2FaR0pZb1ZHbkVrbGtXam1HcWhqMEc1RFoxcW9UTWtjbkhhcVJzdUtQKzdBR1BXTjkyWmQ3QVFtOUcxdXhoMnFpS1NQdU9SSXBZaFY0dmlIVy9URlVuY0RlbVhDbzR0OEJyQ2g5eGN1c1BEaHE1NWg4S3F5eUpEMVVFNjNWMFo1UElwbGFnZGZHK1RaTzBJTE1obHFia01iNFhrK29tNGhpdkl5Nm8yaUNKNCtuV0g0dHRsYjFtU3NQbms0cVB4TWRmRXhwTlhJeUdhcUZpWFRXdWZxKzZKcE5URjM5STNUOU9rNlVlclZ5akcxMTVhRzI0WWxhRlY1NjM3WG91dGNGd2NObmNQVk1CSFRyQnVGZEQ0VFBmc1l1TGF3ODlKdC8vNkdiTDBMbVRUY05ydm1nUVZsQ0ZrTnpUNUhUaFB3Mnk4ZFUvd3BDSVhvQ2F1ZlFnQ2FVbGlNbEU2RmFuRWhYZlJkcmFFQ2ZmQnVkVUNEZzJuNVV1bjZPTGNQRjkzMUFpSzNwaHp4RitlK0U2R1d2dVJKZFBZTzlkdlc5RVR4NGRqRnNCc0UzRURvWm9vTWQwZ1o3WFR5dnFYeUJKRzRRak1wS1FDeXR2WE4xdWN3Qnc0aFFtcWd6aTE2NFhhbmpudFd1M29CK25CbWZra2xRTFZDa3EvS3RnejhJM280bjFGT0QzdzJXYW5KMzNaWEJpSFRMY3QwcEY2ZFFQWUFzT2N5Z1IvSFR2VHVNY0ppSDl5ekZ4Wi82M3lEMGdhQnlEem9nQlJ5cURmU0t0MzRlNFBwVGtsYzVxYVl5VndTSk9CN1laSkxuZEJBSFFSMmZEVmlBZ0gwZVR5L3Z6ZkcyTTg3eFd4SlVDeFFaVjhKYU1rM3MwWU90eXM0cU9WYlBINlNWdW9EQ28zS0dsSWM3M2xqbFd6cHErL2FGYlpJRkJLNEd3Ukw4Q0xUR2Z3MjZRZWtBdmgvSHFUcHRQL1ArWHdWV0Y2ZlJYK0ZDaUlCWDhMM0VxeUZuVVZqcXZ0S3ZLV05GYjQ2ZXdndlJlbnMxQ0NCeTROT3ZNYWliQU5VaVJUcHEzU1luUDQrZzc4M2g5N09PWXZHN0k1L2NaUE81RHF3SWNlQnd0Sk56ckdKV3pFZzZHS3I0QXZTdGt3VDcwMk1QR0o0MEsvOEV6TlpxRlBlTElickFJSzIyS1RJTnRoZHpSUnlEb3NFZUYzZEVMaU9Ub2hZOXJsdEhMOExSTEdCY3JJZndGdm52Q1ZBdFVxU2JzclAwL1p4R0IzM1l3OE9EenBaYnc3RlJBVkpHNFhVRVZONk1NMmlLR2NyUkJLaUMzQzNhYm8xdlg4TDVrQUgvZVVGZit3MWVYTUQ0U3lKMVdYVUpjbWVFakdXa3hXVlYxcmtlR3VEeVdnbGV0VkNSb3ArcGlTNTlrZUVoaFdBWnZHTjVMcFYrL0pVZ0dqeEQ3Z3RjaW0yN3F5M3dQNXNBMVlabzErZjdDZmhOdmNnMGdiVFlaY2l0WEphR2VGbDFsVGU0SzBMb3hUd1RCRjB5MlJmNVkyeThoM0VDL0VzUWF1NVlVT1ZNMkwxcW9TTGRORjJqeU1UVERnQU1kbEY3YmczSFJnV1lHRVVrUEZPT0xsV2xTT0tNQXdBZTdMb2tnUVYySHVMQ0M3cEpLbkRjUzFPUTdaVDgxdUwzNVBiUDR1dWhiNzhTMGo5QlZLSi85dEZqU2k1b0hhZTVIZzJvYTJKOFVJbnlwdTFRTFZTa2s2cXo3TWU4NE5yd3Bqbzh0REZHUFU0YTRBT25tMjZVTmlyOGp1M0VLeXFLUzZ5dDBub2RxckE1ZTRxMUE1RFFKS2dpamhhQUoxTkR4N2lJY1pkQVFLSmNCN2VyL0Z1Nkt1RW1yYXpUdC93VGVuaWdOc3lSdGtPMVVKRk9XaDVoYnl2WUNVY0MxVWdKa0p3WWpFNEU3bzE2OWx5czdyQy9YQUE2d2E2OVNwTTZWQnNLeExsamhsWlBpR1pnRXVtWlJXbHhDYnlzeXE3QmpiKzJvUWxxYXlQSERQOVlRSTMxOGx2YkdyVkRwcksybDBSbGhlb1lSQ2JKY3kxdkhLZVU0RTdQNDlUU1cyayt3OSszMFdnM1F3dURkS1RocTZNRWVBcGZBTjBPejdaV2FiakhvdEFBQUNBQVNVUkJWRXFINnBxeXFsNWpia21ES21SR2lreTRlTmQ3RStRbDBkWkpUTXBycC9qU1ZQNlg2VitsZVRoWGZyZENkUXdpT2YrODl4cHphTXYySis3QWRpbVNqc2lCM0VLU1d6VHdnbTBjOWJ0T2dqdk1VWGdrR3V4djBXSU5xdENRKzZZZ2FEUC9xVUUxaUVaUlRHamluR2lvMFlmUnFxTjlyMkw1aDdRYXhxTzQ3WFYzYlBEaDJkY3Jiekl2NDNjclZFY1h5ZG5udnZQSmQ5ZWllOFdGNjB6TllpNlhocEptRkVUY21iU2tGQ0wwS2laaWlUMDlEYW93dk11d0ZGQkNhSFdvdHBFR0VLbHdNYW02RFhoTWxBN1ZhZVpmSU1hT2pXZzliVlVMTjc5L2t6SGh0M2Q5KzFlUTVYSHphaXRVczRua3JNWjZmelhqQmc5cnoyQzhFQXRiNS9UdmZRWkI1ZlB2QlVqRTMyeUQwNUFzbjlRTUliTlcxNUlXNmdGbjZCZDFENk5CRmRZNjVFUGRaOEdBRGxXd2lmRE1WdUhqTFl4NHhHeGhXN08rTlBDNm5UZUlvUWQ2cDJFcGExV253UnZJMTJlRkttZmhKcEpURjNLdngrT2tmc3c4Ujh4cFJnZUczODdJVUEzUjhieDlnaTJkbDlyYk51R0JvSU0vMjFWcU5haDIxVmVzejE1VUhhcEFVdUp5Q0Y1V05ZRW5sRit6VnNGRWJGV1EwQVJBeVNnSnhFSUhxNWcvY2YwL1FFZDNURHFldDNwVlh1a21rbE1YY28vaXM5MTZ6RHpMNWxyN2gwLys1VzcvTUtIYVVFWngzUzU0RVF0ZnZ5VEJxa0VWTXRKbE5oRmF4ODExcUM3Yk54ZDBPV1BMNFdYVmxTUnVkcWlDMnVlTUZ1WU9MRlNiVU1VdGNrUFZUYVNoMUZpejhFcnpXYVhnRzhZc0Y0TXFwaDBkcWxIc25SQTZERW1BeGJlU1NIcnc2UEYxc000cE5LaEM5Y0ZUK0xYR2xuWjFxT0xWSTk2MitEdjR3MlJQWjRkcUl4NjFkZU9PWTZ4UWRSTlpwTFVzQVRwTUwzY01rUVZCTlg4QThLQjh3ZkQ0eVM3cSsyZENsaFduVGxyTWQ1SmV0VGsxdmRPZGZ4MnErQmRjaGdVS3pPSVhRNDRBaGlCN3JGcVA2OWRDRjQybTQvV3FiaUpORmNhWnQwVExNSUthbGlzTXFxZnk5YVVTeW4ydUdGU0RkOEt6SjlmekdYY05xaDNiSkVhSEtxdzE4d1dTZlBwbGF0VUVhWWtOOUJVQVRtYUoyanJ4dUgrc1h0Vk5KRmV3aUxzbFdyYWN6WnMwcU42cGhKdHhxQVozMStEcDQ0dTljcE1OMVlhNmVtWStZeXRVN1ZIYmx0bDJuRkIxRkdtcU1NNTgweGFneDZhL0JVRTFQbzkxN05vYVA3QUg5QmFvQnNHblAwS2d5cHkyQnRYMmNLOWFiZ0JRVjVja1RBUG91MVdzMWg2MWJacHR4d2xWUjVHbUN1UE13eXU5Wi9EckluWThRSllYQnRVVktTTkRha3I5ZUhMbEZuSGRxUEI0QnlDQUI3UWFWSHVXNVhOakJhRGNhVlZrZTNkNFQ5cnh0WDV5K0Y5K0VKRlNRdFMyemR2dyt6aWhDb0dpaTBndXVvZzdQTkFOZzI5TDIzWW1sY1ZBRmZ6aGxpSGJMVnNYVzZyZk1wVlhHTndEV0tWWkR0VTV2TmdCTDJmc1ZUU2d1bHptWWhVZUZjNHJhdXZKaGhMcWlCcDRsVTZKREUxWW9yYXhUcXNjUlJwYWpUVWJpV1BHZ3EwbFFDOEdxbmxQVnMzSi81UVRlOCtDeW5PVmpyREpsd2JWcm0yODFhZFZRQ0kzdEFTN2doS3B5NnF3SWhoL3I0S20rSjNBN0Jab3RSUUMyc21sQXppR1o2Q0ZqdTdBelhxbGJRRTAzVVJhK1k2bkVGNXAvbER1d3h3ZlpuMDJBRHdTVkw4dUxJa085bFMxNGVESXBwcDNUYmZFS2xSVkhqemhqUmZsYkJvMkVzK1FZZzJxNEI5aXNiamhWUnZxTGdGblhOUTlkVmtWVUlsSEF1TUMvZFpwVVJQN1l6aHl6Szdpb09vbzBsQjBuRmw0cGRuV1RZVTg0aDd2dEw0OU5RcFV4ZElSWnIyaUtnL0M5OVM4WTNwR2Jxbk9tQnUrK01TVjVNbjNNbHJzMFpJQUFMWms5YzVoc2JwWHJhY055WTVhT3BQaHdIZzNrZHI0YlJXbEEvMDJhS3EzaXUrVnMyZDc2T0xaczZ5UVZvMTN0OHBSSkJkZHdGMUd5d3YwcVo4OWV6ZEMvM1QyckM1ckJLaFdJM2dVNGpxbjhzMzUyNnA5aWM4NVBpUkl0a3ZLV1pzMkd3STFxRUxZd1I4MGJ2VjE4bngxcUlaNWcyaXBobnVxQ2Zva1V4L1Y5cjByLzBZb1pkUVc3YkNtbHFodFBMRnFOcEhKSFJtaDV0MTd1TEdNbG8veVkxSzJBSDBFcUQ0b1lBcUpuOVFVaHZkRXk3dGxGaFhYZkl3ckxac3VLVXZoRFhhb284Rzg2andoNzJoeEJ6MFVEMUNWQXkwRUp2SHB0SlF3NWhRb0p3OGx4bmhQS1lkcjhmRmF2S3NCeXJJV1N3UHVTRVBMREhVc3NhcXp5RzgrYzgvUWZ2SFcxeG9sd2RldTJqV0s0a1JMdC82MVJnTWZQTUtOK21KTTN1Zi9BK3FJSlpUTEQ5VktCSjl3QVJ1dmF0SnB4dndjZzRYRVV2U2c4bUNic1ZPYkVBQmNGSTI2N1BsQkx6ZHg0VEVTN0hUVitUTUxiZUhwU3djTm0xVXlJNWdWbFdqYnBubENHSXc4SEkza0N3RjRSSUZYbk9rblhsWExadmg0QWdBSWw5eEVBcUY4MmFuNnZkaWFQZlJtT0JFWTVKem9QeVFndndxM09wOTVCR3M3a01XWDVkeERrQitxeHdhYm1HbDBCdjgxcmlQYzRrWjVhcllTYmNuNm5ybldoMk5WQ2JNKzJpRzBYZGI1b3dURjhLUWx3cWZvRkF1Z0tzT0tmbndOVVlvY2V5cEtXMWJGSGhTN0ZIcEJQL0E0QkNkdTJXalNPc1ZxTEp2aDQ0R3FzOGg5MEcyZGFVTnZlSENTaGlabG1HaHZDQkZ1Sm8rKzRmOVFRR2NPSVdKUGMxWk1OU3puSGthQWF1OTVXTE9xZGFyZjFGVFNlcENjT1RiNFQ3OUJydC83dmI5L3BXVkJFbnE2d1ZzMzJEZ096M1lGbHkxVFpLdmIyZjBmRW1KQWhEVDBtcExtckFxN3B5K3JBdDRVMDdYb2pMQVhzdGVSZjAwQy82UGUrRnJJV0dKVlo1RWRzT0NxWmlWOGtsc1pBWEVkSmlKUFFoREdpWENKZEJ2MG8yUHdSaTRNdUZmdEN2emJBdlRjWHJWQ3diS2d1QWFoSlVRZkZDZXl4Q0ZWZzU3SWF6WFdBcUM2eFFzN3JNdmdSNC9qc24zb01sd1FQcDhqQ1pnN2h6U0ZvY29qSU1zb3hhaUx1SUUwVzB3cFJOVmtkL0FZQ082MGl1NWpFTGhUakthVzA2cmo4YXJPSWlQb2gvNDQ4ZEtHY0lDMFA1aUlQZ1BldnpnUkxsR25DdkR3c0R2dFBzWSt4MXVKK01PREwzYXNjRDdpbmh1cVZSb2hUMW5uVHkwS0lDSEZKWUhmT2VYYWlyVUJxUEpGODBVKy9rQVplUk03dEpPUTVTUE1NUVptSEFEd1Y3bWhnRDNHZnV3RklFMjhKRGJtYmNWSVBlS1RwaDZITVhFRGFKVllTSW5hdnFDWWh5Y0g2NXcxZEhTSHA4MjdiUXZBU1NSbVZBTlpMQ3hoZkNIa043MHFKdExSRlNmQ0phcU84QzVqMzF6YjZ0S3QzVHRweUFaRlNvQytFT0pXeGlXLzZOaFhWQ09mMjlVcEQ3YVp5bkJyR204WHJla29Ea1BTcHFmYXVwQ2RHRFhna0EvbGR3cm5XU085cmZMUTRLdmNyVmFpRjFBRzhBU2Y2RkFqd21xdmNGWXg3dU10dU92OWYxNGovWG5tUi84VVk4OTI3U3UrcW90dUFKTE9xUUIvdmhIMmErVHdxa1J0RWVGby9CSDR5QXBWSjVGWTd4WklsTE1FWElKL2pzRzlCczdEaFlrMlNZci9pUlBoRW1YQkVRQjVzQU1SemdINVVpZmVtaE45VVFKMDRvcHhRL1dTNWxHaGFqZzcwZ0FFOEtzaDNnUmVndS9Lb1ZPMU9DMk5keUhWYXk5R0RGRHRVS2d0UmtMcUhRU2JZcnlzcktGSGRuSExIajlNZ0tFNlJiKzJXaGRRai9FZWR3R0lFdGRtQXZObE1RTGdiYWxmQ0lJM2dzNXo2UEdOeXV2Rm00aW54K2Q1KzN0UDh3c2Q4TlIxZTd3MksxU2RSR0xtNEF3SHd0NVVXc2Qwb1JCU20zNFdoNjhDZTdSWkRiNml0a1dUNUcvdndub3dnMzFLR3o0MStvNmE5Q01RR25DeTJadDVWeVBFVTZkL21kY0dLbFFYcnhRRVBISDlocUFNT3ZyUVFDdkFhZ3FKSkU1TDRlTjU2clVkSTE1Q1R5eUZQN01iQkorc3lXR2tHcUZIdnZ0cDVYMkVEMVArNDZjK1dSZHZMNFpxVUg5a0w2akMrUG1xR05PQ0Nucm94TW5UdDl4eTgra1RJWDluWXBMbWtRS0FONkJCUkQ0TkMxOHhEcEY4RkVGa1BtL014d2dMQ2V1c1VBMmNSWDd4NEVzOGhHS2RtRjJULzdtUkZkMTdZWWVsK0MxT3RMQjJRM09WVjhNZGZ0VnhFbDVOY05NaHVoWmQyQk5WUjJPNGg2cmNzU3BqeTROR0lRVW5GclNKbmxhVm1ERWRmWnh3RVh3TjdPWEM1OVBSN2JMMjdSamZ5ak5maUFqZ2Y1eFRFS2d1UldBVE5QZ0xYamdSOXlWdGJ2K1dtdzVlUzlSNlQvZ3NtaUE1V0ViWWlXczdGcWdHR1VRYVVJMXI1RnF5dktwU3pqd1EvaHo0SHNEcUZRTjFDNkdwUktDQ2ZrU29Mc1hPT21MT1UyWWtJOFNOa2lBbnErNytDRHI1a2plcmJPNTZhbmc5NlM0cnJINzVwc0hMdmlRb0NGU0RwVDhPVDE2MUp3b25JeEVhSzVFMnJTQXVVanZIU01ZRFZaczhLTE9Jck1qZ01LR1JhM0Z6eFlXeW9lejJDUG9Sb1RxdHpHSUZUemcwOUgyWk9lUVVoZW9oSzJFWDMwWmI5Z3FsVkluYWxOSkNvV29SdWFoUHF4Uk5zaWI3WjF4YUtBRzZKQjhScWtkc2tSUk1ZNTBVa2xvVW1KcGdxRGJsakNuUkFDeHFtOXJVS0FxRnFrWGtqRzFHb21ua21tbnN1RkN5QVAzcEd1MklVTzByYzFYSk43SU5Xcks2MU5RRVEzVmVXUUpJc3NreWpkcmE1elNDUXFGcUVUbE5GcTgxRlhKbTZuc3VEV21BVGs1MlN2SVJvZHJqSzUyU0kxN0FIVnNVcnJMTmw1NWdxTHJZcVUraU5yWTFLQ3hRS0ZRdElvK2NGNkpIVElRdTdlR1o3UUpkVTk4akd4R3FhK3BHR2RkaTJyb3N3R3RMdms4d1ZHSE5GRCtSMUl2K1g4VnB1ZVJJcUF1RnFrVmtmelZWU2ZmS1JTY25CanNBbUdWZEgwcEdneW9zcFZqVWJGb0RXQXRoR1VXVERGVUhROVhKdkpVZGNSRDJza0VWZGtoMkJJR1JzRzJzR2lReWF4RlozNVRWSTZXbWpVMHVPN05wc295M1pHeUVXcUc2YjF2V3NuR2R0UTcxN2VIT3dzYXNtTEpKaHVxY2JVMUdOME1QcmVLSWFrOHZ0VUVWZHRTM2RDcVp5d1RWdU1pSzA3QXR4U1duN25DS0pPaTZmTmNJa0sxUTdhbHI2c2x5OFFLcVpSV2o0dG82amZQWTZpWVpxa0drN0YzWWU5ekhxUHlxNll0aVVEMzdybjlwdzA3SWIzL3FySlZOSnFqR1JacnhoMVdHVTZFeHBpZTBXY1RudGhiRFRiMDZCdFhLMlllK0EvczlIL3RuODZkbmVqdWFzLzR2MWJrSldsVWx2d0V4QWoxYlJ3NnBiTjkwbHpFOXNPTmRpSTNzSmxUeFNSNTI3Y1JZUUVFbXFNWkZkdmtwU2h2dkxHVlY4VE9jOUZaNFhPNlpDMlF4cU83elByc0VBZXJoSUNHOGF4eXhFUldIa29DbmFQSDhoNkpLWEtoOUIwV2o2NkFQaFQrcmxVQW1EdFhCaWRQWDRSTUhNVlNUcHBtZ0N1ZE1ESkZybTZZQ09mUEh6T0VoZ1E4Y2o3aGlzR2RVV3FDS0QxcWN2dmFFRzFSWERYNlFYWE9hNWNYYkZWTUNzOG1obzJ3eGtsMjRSa05mbzhXUEhQeFlqSk1KMVJpQlVaQU5xcWJJNmJGdHE5WlhETVdTc2wrUHJsazM2MkpRTlFsUzgvUFAzbzdWejZhZUo0NlJGMTJBVDJ6RmxTeGFxaXYvYnI0WmFMRlFOWlZ2ald2OG4zVWMvMDBGYUg0MHFOcDROb2ZHWDdaV3haVE4zb2IvWFNRNitPaXJpK0UvTXRjWitlV2pMTHhLaGVwU3Z0ZkowcC85aTVaQzU2THhRN1ZtaHNQT3VveWZVSjRMSHovdjhYRHM1WXFXU29YcXpNdkgwOVVnK1BXUmhyZXhRM1Y2Z282cXdObDBtRzFBNEIzYWRpckc5UUJHNGpPWHZCaWF3cmRVcUtib1VXclYyS0hhRzFzTVhxb2REazFZTzg5U1dyaWFUZDlzMDZwc3ZFdWpqdjNmcWhFbHorVHlFaU1LdlpTYkwrUloycnQvTTF1WEt4TzExSjFOZDBFZCsyK0FvaVpmb2o5MDlTVWYzOHUzVldPa3VZYWpYUnhPeGpweXVteklLdllsNk11bWZ3VjBwSHA3QVV4TmxtOVpOMHVlOVBuS1pQM1M3a24vUEx3QnZBVzhCYndGdkFXOEJid0Z2QVc4QmJ3RnZBVzhCYndGdkFXOEJid0Z2QVc4QmJ3RnZBVzhCYndGdkFXOEJid0Z2QVc4QmJ3RnZBVzhCYndGdkFXOEJid0Z2QVc4QmJ3RnZBVzhCYndGdkFXOEJid0Z2QVc4QmJ3RnZBVzhCYndGdkFXOEJid0Z2QVc4QmJ3RnZBVzhCYndGdkFXOEJid0Z2QVc4QmJ3RnZBVzhCYndGdkFXOEJid0Z2QVc4QmJ3RnZBVzhCYndGdkFXOEJid0Z2QVc4QmJ3RnZBVzhCYndGdkFXOEJid0Z2QVc4QmJ3RnZBVzhCYndGdkFXOEJid0Z2QVc4QmJ3RnZBVzhCYndGdkFXOEJid0Z2QVc4QmJKWllPYkYyZWh6VWQ5L0psY3ozMmdrQzFTdkhxbjV4RFd1UDY4RWxmei9XQzNCeUhFUjBVcTg3Tkl0bVVlN3hTdC9XZnpuNnVMTk5IWUpkMTdZR0R2UHcyTlkrMUVKc3F2b2h5Vkk4U0pNQzFUREY1aEZsMjcrR05vc1Fma2hVSjBxM3JHWElLSUVPMllXMFQrNFZOenFGVWk3VHI3a3pXWm5Pejh3UzRySUQ0RnE3V0lSUWpXZUpZalE1RTFJWmdhdFRvZ21ROVNvYUVBbG1SZnFUZWJRaWw1UVRDNGRxbE9vOEhpNUJCSEZXRzVVcnUzSFIrVlFVdnZmZjgxVFFvelFxMjdEMXdNNHJhOWY3S05TQm9oMHFOWVFLdHF0bGlDaXBFZWFVY3hSdEpPeGhTUi94eXV2SFZ6eko2VUFoQWlkQm5nK2g0bXYzZ3VacDBsZGdrcjRtSklyTHBrSzFTbjBhRGpZTFU0NGNDNUJSS0g2NTJkZXplOEZ2Z0ZnZ2V2eHZmelNzN1ZjQUdrN29za2JFRklEN1dNbGhUS3BVSzJoelR0UnNZdTdKWWdRSnA2d1JPOGdwMEovaXk3OHlUOS8vb3NJWFNqV2pVajE1Z0dxMnlKYmhSaEFXYjlvS1ZXQ3BvQkVHbFRuRVN5WDFRWlN4L0hMTDBIRStKVWVFOGNqNkZ3dVRyUG9CeHU0SVRpM0ozSXh5TjdvQ0VJRHBWVURvVWRGdHFLa1JXRVJpVFNvZHZEZ1AxK29XeTFCUkJGV0d3dlAyWndSUU85Umd0U2dDcTd1aktzbXg3N25TbW1qNjBLMG9aUWZBOGtBRFhyTm8rL3paTEgzRktqT1V5L2ZMdEN0bGlDaVdQT054RDI2a0tmNURGcG56Y0M1T2J2Vm95TkJ0WVdRT25YQ29lc1cxNzN2L3I3d0p2bnVLVkR0UEVMZTN0a0MzV29KSXZLWnBaUldEUUc2TE9MdUVQQThDb2paYzJ4NlpDU29kcEMycVRrRGdzOXp3YlZ5bHFvQ0dFV1NObGJuK1l2VEtNeXRsaUNDRzNRUzcwZlI4UnhxOWRCUHM4RjNEaEN6NHNoaGVTU29oa2hUZFJFRTgxMy94YkpDMVJTb1BzaDN5eGJESFVkN1pDVXJRVVJXbGNxa1gzQWZ2eFcxSWdFVGpKZ2tSNk0wSU1udUtGREZVYkg2VGl4Qm5nY0VVemtqYmxQQjRmbGtyN3E0eVZ0L2ppZkdmUzlCeExoVkhpZS9pamF0ZHVTTTl6blpLaGRPY3NRTWE5MGFCYXF6SUdoSGtZQURBQjZHTk5FcHBhYklaREpVaTVUcWVSTUxkSElFcTlpVjh1Z1FVbnpvRzJiUnppaFF4Y3VxTE9nZ2N2QzBpa08xbDNQSmJaakM4WG9QMWJoTlNpdlp6N0hQWTBCVnJtK21heDJPQWxWWVZrVXFld3hkemk4cWFRTWdiVnFsNnViVGhWaGcyVG5VVk1RRFROaHlQQTRBSEwzcWtvQ1d3c2s1MlVYb0VaVVlRNWNGeVlzbzE0cWJ5czAxN2IycXE2VUtvSnR5UlpvcXV5NEdYK3hnSFdQVnFaR2dDc3VxZkx3bm1nQjBlWVE2bmFjTGFuZmMweDZxN3JZYU8rVXNueUJsNFF5ajd6bEtqeWZpamdmZitpTkJGWlpWTlRrQVhUN05XaGFyVmxuNmtJdldReldYMmNiVENCYUIxTm1LSTlOUC9sOUdpR2MzeDkwYVJTTkJOVkpXL0xHOE5SRE01TzdMdlFBM1RmSlRlYWptdDkzb0xTUHVuSEt4Z2xQcDNNRU9hUStlbUUrRGhsRGFxbkZNdktKVTRHVldIaU8zYzh3TUZWWlpraDZxV2F3MWJ0cU9Cb0dzM0pjQk1odE9qV0FFSHdHcWVCbDFSNUdERDFxZll2bTEyTXZ5bVNzUG5rNHFQeE1kZkV4cE5YSXlHYXFGaVpRNmx5QkNDck9tcXUrTHJ0bkVOZFUvUXRldjQwU3BWMnVrNGJNaG5adXA5WGV1REE5ZXNoY3MvU1NwZUNOZ3k0UnE1YjZiQmpkK2tMVjcxLy81dy8vNjFBaUNrWmxYaGllZkFYZnR3dERjVTBxYWtOOW1lV1F1RFg4Rm9aQk13dWJRZ0NhVWxpTWxFNkZhbkVpaGJ3a2loQ3g3WXJHR0J0Ump0TkVKM1hYWUc0eTV0SzlQVnpKeWoxREM2RnU1SDEzNDZJZWl3V1lEcnpGOStsY0JXdXdTczZNbDZQbTFDTjFBUllMWGhXczN1RHZFOTRNZFhSRjhMRVl0cWN1RkI1alo2Y0NlUlMvY3J0VHhZRkc3ZWlQNHhqaFBYU1ZCdFVDUnZOY2xpT0Npa3U2dGd6OEkzbzdYREtjR3Z4c3MxVnpYMDVQWVpTNWZkbDFzc25FR21DUWNKR3FnMTBLRHloY095S0puQzhPUFhSeXExUnI2d1had1Y0aGVSRGd6cU02Z0MzLzMyZjhYb3NHNkpxOEp2emRRQ25BOHNNbnljR0pHcVlGa0hhK2VMY0RwMW5uYzVONlJYa1dkYytKeGxRSkZjZzFLRU1GRkpkeW5pY2w3Y0lTc3N4b0VzMnVHaDBob05jYmlvOXFKNVl5TUgwUUp4elBuME1zcHF3NkIyRGR2dSsxV1dNTW52emQ5RlpQUlFvOXZRQktHOW5WYzhoOXVpd0IvdS9YSHNZdUVIWDl0d1Q5bzZJSEd2aEpOVEJuTGJYUDA1UW5SZW51VnNPZlRMeXhseEN2QnF4WXBrbWxjZ29oaHRtbVQzNDBkUWQrYnd5Nmc3anFmSHNiV3ZYNmVienk1TjVHVUVUcllsamtsMWVJLzJwcm4zaERRcDhXcXNNeDFqalNvOC9JcVlQVWJMTzc4S2tJdlZkaGh3L0FqZjFBTWpuU3d4NnVQR0todTBWL2kxZEdMY0RRTEdGZC9QTUFiNWJ3blFMVklrVXpURWtRTXNja3NkUUhUNktBUDI0UjRYTnNhMG1MYzFlRFZjclA4MTZTZnExUWtzQ0kyY0p0UXJYTUl3VTlQR054N01CMTZQbFVHZHNIVVg2UUdnT0x6UXMwbHlKMFJ1V1g5dEdxVlRiOTZhSUNEcVpydWprV3JmQWs3VkFzVlNSVXRRY1F3aTNTcHJ3QVhFNEx4M1ZjcGgvRjFyd2ZSRENudWJRaGw1YUgzSVBUajlrWnpFbGd0TzFUaHJUeEYyd0lxVjJrS1BLQ0lmeUROU25FZFhsWVYyYnNBcVMvR3BmVHE2anV1eDloNDM2Sm5CRUxOSGZNMmVlOTJxQllxa3FwYWdvaGhObGs3UnlqQTVXREE0RE1ZZThPYWpMa2VNSk5MNUJXZ0svcDNDY29jbGNCYXRrTzFLNWVZYWdqUGcrRHF5Mms5L1BSVExQRkREUjV1YnY4c3ZoNzY5aXNoL1JPRW52N1o1ODFwdG5XYzNudDB6NkEyMW5IS0R0VkNSWmJRS3lwaXlOOVpka0FKWEJ1ZVJvQlhIV05nTlVRMnF3YW50dWxHcVZGVklrQU1PdmlBVmlneVRRblZLVHRVMStSa3FNR1RmV1ZIQ205SDdRbCtFS1VvMThIdG9nSVNMUmxzNE9Kd0UvOGxZZjhlM0Q2aGh3ZTRab1RMRHRWQ1JWSnRTeEF4eEN4SG1EK0JSNEVqQVpoWW5CblNZdXpWZ0FucTJiTnovbzkvcFBzM3lhRXZBd0F5WFlRYVBWWUZOL2tFSjEvbXczNWZYVmF1SzBOK2dKZFYyVFc0OGRjMmVFdHliNk9MU242R2Z5eWd4bUx3YjhGb05iYkxDdFZpUlJMZFN4QXh6RWFONDVRQzNPbDVuRnA2SzgyWCtYZVVFUkpHMlkvYmRPMUxJTTVhdlNyTXBRVEFvUE5uQ0pPK0NsWEkwRGdlVnpWUjh1U3Z6cyt0RWg1VGZHbEtYNGdsZFU1L3Zua1R1dTYvSlZGYW9UcXlTSWpGMS9hU1JKTHlNWWhJNWU5UVdUdEhpY0N4ckRxUXgwaVdYaGtlL05KZXJEaFRRVTdSUkFaRUQ5WVBpZ0cwMXBrU1N5eWswYjNxUGtMSEdRRmVlbG9sYVVEbkRpL0VqcFNCSElvYTVqcXJJQXVDanZhOWl1VWYwaW9ZTElUYlZvaUhKdStCbHdLaDUyN1lDYTFRSFZVa2lQcFhwZU0yeVdNUVlXT2JwWXhQdnJ2cVEzSm5NQnRpdXc3K2kzc0xDeVVIaXFWcWVCRmdTUG8rU1E3elEvYjlsU0JnNXdWMXFOYVZzQlNDQVRLa0JIM1ZDZ0JnZVJBR3lCT0JwME4xbXIzOHdEU3VXQUlBcGQ0UTJ0N3czYzlEWE1NQ002V0dKSzFRSFZFa01INjkybkZUSnM2UExzTEdOVlBacXhrMVBQRTlzMkhGTElqbHE5SEJQMzcyTzFHK2VaSGdKbGFOUkVtR0JBemVjYzNKR2oyNjhMc2FIeDJxOEk2ZDRkV3dPMHVEZ2I3NnhQQ2tmNTJUUUI5RnZNREwrTDJtZVZWZUN0RS94VDh2Z0hzdnRtdDkvNlpTRGNsRnVzdmJTd3FLckZEbExQS0pETjcxN1YrQnJ1NXdMcWwzTnhHcExFYXRyTWREc1FYNUxCbjNPZjNydDdDNGM3QUxWYkI2TU5LeVFTaUg0dXpkZ0FoQWZQVlVhWTNYUVJHNi9qOHJSUnBVOGZ4K2gxY0NEK29BKzBvaCtSeldGaVBCN0dMQTQ4M1hyRlVRUDZ4eUNuWUhPUnRHVVdqUVBFaS81Z09VZHBPbVFqV2ZTRmlWUTllckhUZFUxTEp1SXJRbTQ4NUVTbHpHZVBkanp1S0lqTjBJVFRWOEdybkRFOTVpamZMY1JvSXFQbzJ2NzlaVEZWcndBT0M2OEVHaGtRWlZ5RWlYQ1VDa1c2NTk3WWtCeVNuV0dudllGY0hKU05paDJvd3ZiSUJMTXBvR1FnS3JXRnVsaWYyRWtTb1ZxdmxFenArNC9oL2cxZGhoR3FUZjNFU2s4eGl0Rmg3V0Qwd085Wml6V09iNzZvejBHSU11REtBSm9aWEowNXFQWW9Lc1pBbUZNRmJhSWdCdzlmVDZlZDVPZ3lxdXZ1WXA3SG9xMTcrdlBiRkllbElBV2ZLenRFTzFFVmZMUEN3QW1obFFuZUZ1RjF5ZDlkdUNxVkROSlpLWXh4bXFiaUs0eVl1NDIrWUFZY3lQbUZCdGNHdDI0aU5iQmkxSDg2b0FMenpTTnVIR0x1b0szOEN6TDJXcWFGREZjeWIxb2p2L2ZRMlFheEtxTU82SkhkZFl6K3l4YWozdVFydnhxWmtCMVNrZXpDYXRINlJDTlpkSTBoMW5xTHFKaUpsb2pBV1dhQm1NdFdOSU1LRmFPOE1JdW5GYW8ybGFOalNlVnhwdHZHNFprYjMySnR6WVJhRmFnZmVIWEh3eFM0TXFEdEIyWTh6NldqOXE0b2YrcWN1cXhtSVZaMm9KcVZyeHFablI5U1o2TG11dmJLWnhqdmllQ3RWY0lnbDNaNmk2aVZBMUhuZmFFaTNEa3pXZnBRRlYrTnpVT2FvSXJLZFRmT1RTYXpTb1lvY0g0VWNUYnV4aXFsVCtCOHV6cWZzb1VHM1lBMkxhWFgyeGlwbkFGbEoxNHZOSHcyNTk4YTYwN1FOVkdsVHppU1Q2dWtMVlVVUXVHRGcyYXNibkFKWmpwQVpVb1g5c3JSR0dVeDRMT0FwVXllSlRaYlYyV0JwZUV6eGJoaDd3Uzd3MTFmc2lYTVlpYkEycU9BRFlqYkh1QzZUZ0tpVUFxSXV1eHRyZ3pYNjI2cS9XMlVPcUxaVUVwdzJvN2d0YnRPem56ZEtnbWs4azBjZ1ZxbzRpekY2T013OWVZOC9nZHlTK1hHSkFGV1pUY3MvUzhyUU1ob25abE1sMVFwdkZLNTYxeDZ2d3dpcW84YlpieExYQ3EyQy84RTFReTQ0WWFGREYweXJCUXREM05haEdNbGFGSlBQTmdsWW0ycGExZnZ6YkF2UHRoWkJxVTdhaUtRT3FYV0VMeXhQQkxkS2dtazhrMGNNVnFvNGlhTitLK1Z1UER6ZGRQS3pxbHdGVk1EMWJKcks5YkhyVGxCd01LbHNwMWJZcWNENWl3UUpIbmNiS2hOb0U3NmVkSndVQ3F1MXo5RkRmcGtwSDBuME5xc0Q0RkNVQkZWTldLUnI4VndRcVA0aExXR05SQ2dwc2l3eExHRVRRYXAzV3RHeGVQeDJxK1VRU2NhNVFkUlRCT2xmSUxZby83Vlo4V0RPZ0drVDhHY0ZEU0hZNnd4UUd4QU4yc2x3VmdKOFl2ckZYalVQMURzRVNvRXpmT1EycUlEUTJheVRuVlhlRUlwamtETTNCcXhoYkRoRjBRVC8rVXBPQWhEV2UzV0trbHBES0RBQ3F0UmN5NHA0RjExQ1Y1bFdiUXQ4c0lvazhWNmc2aW1COUtPSUdYb092a3R6SCtWdm1BQ1pVLytaZ2sxTERjSm8vQUlBNGdySGhvb2ZkQVhRUzNqaFdqZThCOU04TEpoM1dOdzJxOEpwWmZIbGZ4Uy9HNXpybEF1T2VCZGhjUWhNSkY4K0x5UGtXMXJpSlZWbkNieGU1VGtrYVNCbGVWZGJWN0w4NFM0TnFRK2liV2FRclZCMUZ5RzZNUFFWUGhmMUNya0wyVXg3bWR0WGRsUWxWb1FkNHR1TWlrNUQ0dW5oWTZHQlBwUUhoV2w2dHM2ZkpvdWdLcTRNeFNieG5rbnlmN3BUaUFyN3dya08xSFIrZ0RhK0s4YW5JMkpYTWpaVHgyeXBhV3hjaFZXOFZTbkJzVEM5SHFObzZCWHpTb0ZyUEw5SVZxbzRpcUFrSytTdWo1UVV5VWVveHN4b2pheUpVbDhYUWs2amVPemxMZk9jd0k5VHdGTGNUbTFrcnlITS93NnJnREJWL3p4VGlmVDVLNEpNcjlJWFRvZHJWcGoyTEh5ZHQrNnJ6Qk1hd3NrQ3VKc2hnU2N2dEtKOWRrcnJLdjVHYkRLbWlIVnhRT1h1Mmh5NmVQYnRCYXNXZkpLK2FORTVab1RxNnlLRlF6U1pDZEcrY2lYZnZZVzR5V2o1S2w1L09ucjBib1g4NmUxWVhsUWhWUng5S0ZBQUFDN3hKUkVGVWdQWVF0RlVqZU5yaU9xZnloZmRFelRxazhkRE14MmF5U25VKzFtaWZuOFhITXlpNlRpR0dqczRPa0lzUWxqUTlKbzZyU05YMlpWVFRzTVVZUXVhVU5sYTNFZDc1Z21mUG9wS2x3UWFqdElSVWlRRUF2Q2RuaEFBbFlZWHE2Q0pqVVAzbU0vY1VxVUhnS21McDFyL1cya0htYTFmdEdrV0x0NzdXS0xFUW1aemdtMHFZVDE4NHV2M25NQ2EyT1VBaVZFUExFS3dyQTUrV2tCZjlpQlFuTUwvNHdNdVQ3M2pDSThKVGdKSHVwVW03ZlRIdGdqR1RPa2Q0SEhSK3RiWU9KTUJEaVc1WWFOdFhBVktUbVhiYXNpb2UzRGtheWVsRC9HYkErOGY4K2pINjhrTlphSW1Pazd4cVM0TS9OR2FYRGFvUUQ0MHEwb1Fxc05UaWIyY1JZS2x6WEZkNkIrdG9yS0FVUE50d0lwTVQ1RmVoYlYwOGxiVWR5T0xMc3F3YUpFRVZodGJqcEZIaW4wb0VYeHVDZDNQVlFuR0VQMVJMWFVKUkpQVEY3N3RjRFpEays5SXBMU0lLRmdBbnRWbUUzMDdjNXoxQlg5c2l5YjVZZ1NkK1VTQXdTbDNoZ09kTU9CSVdYVVFHQ2ZDS0RLS3RVMHdLeU45aFNYbExnQ3JRUGs4U0tTa2JWTWNnMG9RcWpDaGkyTUxTWFVYQUZObU14akNyUGFVSE1NV0VFam1WSUZWMklqWi9JaFJnRVhRZVVpRzM0cXp3TkYxdWFrVktFbFM3U2QrTkVtMlBEVFp4T2pvalNtU2lhWFpPVmlXbFdvOS9TbFNCN2p5a0ZHVkJzQzhYNEdmNDZrVElYREZGSUFROXE3ekJJb3RmK29xaFlXV0JteXA5V1JXbThjb1NSb3Q2Nng0ZmFQaW5Ic2pQRUNXaXVlUUVxSUx3T0MxdVk0UHFHRVNhVU8wQU1GYTVqbkIzRllFWHVXbTRKUnBqVmlzaWh4T1lTQXlLdE1aT3BISUNkNGh0dFREZ1hxb3IwRzQ1V3BIb1ZkZlFSVTJYZUtaSGZFUlZlYVNTcHMraEpJdUdwWTdLQjRualZuTmJDSnJ2Uy96T2M2UFg2YUM2UkY5SCtDL3BZbUM2ZzZYNjhPT2JEU2E4SjBjcFBJMERNeVZlTldWa3J4TjNXa1gzc2FkeHB4QmlDNm1TWXRXNjZYYTRiQnRVeHlEU2hHb0VQVmFYSDExRndQdHZUbHNpS05HTmg0bUVTNlFkc3hPcEV5Q0lxUENnMUgyTWZZNjNFcDNqTnJITkFSSzhLbkRaNDgzczl3b1Z1aUFScHRDMWhrVVBDaTFMTHBLcEM4bmdmdS9GS2ZhbHArdnplaWpEbFBNTVBKQmRadzNYVm1taWp4QlB3aXNnbkhVRFpQQVluclhRYm0ybEJ6M2lRNlllaHdFTGc3NFNiWEZTdm1qRzgrUnVQRVZXdDJEL2JTUFUycUE2QnBFbVZHdlFZeGJBRUpWY1JlRDlHSXdvNWNLc1ZwUTgvWVNQNFZYdFJDb25jQmU0VFcyclN6M1RuZUxwUUV5Zzg4ZkNFcURhazhEUlZKS1pLcDBXVGxtbitoM0ZKOGttNmFuV1lJOFIxUGxrU1crd0w0YnZTc1NnR1lBZGNaKzZ6QWt2Q3JkNkovODZWUitoTHpNak5waFR2ZXY5ZjQ3dGlOQXpQL3FuR0h1MmExL3hRRjN5dWRiT0taZzdiQUh0dy9LWktDSFZGd2hIL2M5Z1hiSnUwZitYTGd0RXlnYlZNWWcwb2RvQzNlUnlINDVWYndBVmh2UUtLUEF3TFdjSlJHdk1hcE9rK0I5TTlCalAwTHVkU09WVVJRYzc0R1lPeU1kQThaYUtnS2N5QjFnSXNYemoraWtwQ3Y1RkNuK0dNNUZCQnA1K1cxSTJEYmRQYTBLako1SStPVFdMSHFjeThXN0F1b1VPQWdBMnkvemY0azJBL1ZoQXJSdzUzc2ErZUxVZ2dORUhsMUI3RVdZSEl3V05WT3RLanpZdGduRFJzb2hxOFZyL0x3VEJHOEVpYzZCaTVmWEtWRmNKcVNLRnFVZ0syOE1EbHdBM1JOcWdPZ2FSSmxUaHJSNUl0K1hZSzZ4cURiNTl0cVhwREpHcDJadU82V2R4K0dvU21aeDZGOWFEbWVnRmVCNzk4ZUFkTmU1L3REa0FpVCtFUVZsQ1lkeVMvaGNIek9hMUl4VnZxTDNueFdBbGpuUmU1SEIvR0QyK0RtVFZHbUlmOGpYYTdLT2Rod2YvQUFTdlZ3YXlUOEMzV0Q1N2oxVDlIb1JlOGQxM3ZVbjZqejVBZFJwL2orcHpNQ3VpV3ZYUWlaT25iN25sNXRNblF2RkdHckxBMEVySDNvQUdFZm1NeGozb0lFUy9MR25yWkFaTDh2ZWU1aGM2NEtucjlnUnBTd0c0S0tRSkcxU0QwVVdhVUEyK2VQQWxkVkxqSkFKcnVMQjJRM09WcXNyLzNudGhoeWZaZlhidEZVWkpFQ2N5T2MyRTZDUnhVSEFBNlZwMFlVOXdBSy9DMDdNM2MydEdpS2RPeTBjd2l5VEFGNjhVQkR4eHZZTERqaHIrY1BZTDVwU1JWNlRmMndnOTQrOStDNUFxcGFzTitqOEk0R2NBK1BQcGoyNkw4a29kd2JVbDhzSC94SG4weUM0djZRTlU0ZXNOZ0RYMDA3SVpyMDI4TDJtTG9HKzU2ZUMxaFBROTRiTm9namFNNUNzdE9kbGkxZG1rT1JVMHMwSTFHRmxrREtvZ1NvTnFCaEhMcTdKN282VjBUak1QaEQ5SG50VHNGUU4xVitGb3pDR0RWR3VzMnVLemx1RnFXUi9CbEJtM0RPZURLU29zM2t2NERBaytXVlg1Y2pTNFR2dStWT1U5TngzOGxjci9jdytFei83TERWRkNvQnA4NTZiQk5hOFRaUzZKME1FR3NPSzFFK2RsZzJwTERacU1KbmFvR2tRODZ5N1NBdFdLSEgwNFA4dmRJcUs1WXFITFZlVEdxYW1NbTBLTURhcXo2TitMK2lHSkpkdXFFbXlNV3RhYWhuQWkxWjkrSUJyYytMOWNLSjFwS0ZTZHlRVmhXM1hWb2xSUHdKSUM4UWw2cVFXcUMraHBoT2E5MnpvcHlXV0Nxck5JdkErOFkwaGJWS2RWUnAzTVdrVDB6OGpxMFZKdW5CcTJwVkliVkh2MEd3dXp0dy9YYWxwWjA1SFVQWFdlSjRzUEpaVVhxazBaaGlicXJZUlVDbzBGcWowVytFWWpROVZacEEycU03Wm9UZEdjSmkwaUdqc3hxcHdGYnB5VU9ZQ1VZNEhxQXZNblIzOG95WkpTUjJ6QldoRFpuRTBTaTRMTDgwSjFYbGtDU0ZLUmhWUlRteHBCSEtvTGZFNGxKZ3RxZzB4ZTFWVWsyVVhlVWNWQWV2cEhSb0UxYXhGUjM3TlM1aWgwNDhUbUFFL1hCRmlnMm1Pem11WHpHcVUxMCtjUFFhMnQ1cHRWcVN6R2w4NExWWmRPTE5PUXFuMU9VemNPMWQ1amxHQlJuOWF3VnBtZzZpclNDdFVqRGs4VXI5TVI1NnYyS3RRNk9FckdqUk9OWGVZWUVKbThPRlFYK0pwb2YzVzRUajNiQ3VpMGRhNDFuRmtoRkhtaEd0U0hEdzE5RWxLeGZUdWhmUXlxQzJpUFZzNnhPRUNRa2tRbXFEcUtCTWFXV05YbGllSXplUmVodWRvcit5dW05OEl0NThZSlZOOEZmazE5V0k5RHRjZEhpZmJXY1BGcjZwNHVKMjlhb3dKZVcvSTlOMVFkZWtIL1ArZTAvdkxIendEUTB4THc5UGV0c1dJbXFEcUtCQ05ib0ZyZmRERitYTVEwR3hWY1dxZlR1SEdDdlMvTXBxNlBWakdvTHZEL3hQZnUyQVF5cmdXc2E4UUxZZThCdnhNVGN1V0c2cHh0RnFwM3FrNG1sZnVuOUZMVHE4THUvd2w4b2RnNU9kb3VFMVRkUkdMR2NDNXZod3JnZnl0dW8yOWN4QjNuT1l0UjcyNmNwc21pTmp1REpFVEdvQXBiT2ZqQ082OTdnaW9wTVd1TFNpdnFSazlTeTlMS2MwTTFpS3pEdGFwNEQ2M2lGZnc5dFN6K004QTJtSkpkK29qR21tV0NxcHRJekJrT2cyd3hDZXhtdW4rOVZ1VGlJZ3ozSmlpeko5dzQwUzJrTGgvZW1SZ1RxbmdEbmwvYlExV1praHVZa25ZdTc2cXFaREhHVkY4ZS9NdklkZC9FWUt4OUh6dlFyNXFqbytGVlZZdGF2Vk1tcURxSkRJS3o3L3FYTnB3aisrMVBuVldVN3FZZEpaTjBNUkZWY1lwU0V1VkxPWEpheEFjS0Y4Tk5YWWdKVmVpZ3VIUktXODc2YjMrN2ZGNW1hMUY2MmI1NUxNaFpBL3Vhc2RvY3h3Z0w1akJyeHFwOVlVL3prQ2RqbFFtcVRpTEpvWHdtZGtjcXZMWXAweW1wbUloajVzdVkwamk5eXBVVERpRjdabUJ2UUJWaWNYRlp6MHpwcXFoSDVVVE5tblZKUmxTWG5HakZ4a0ZuQmFLaG16c2Q5S0h3WjAxK2hsZHRDSU1tYUpJSnF2Q053dUVpQWFxREU2ZXZ3K2R4bEJkcDJtbGJGWHBqaXFpdm1GM01tM2ZsQkllRnJoanNHVklNcU1LbW1yaUdobXI0WVA2cXdROGY0SEliWjJJTml5bFkwOCsrWnhIU0hUbzlYUHpJd1kvRk9CcFFqZFdiQmRtZ21sOWt5L1c1R0NKbXh6Yit1M1A2ZW5UTnVta25BNnBtOVpEOC9MUGo4V3h6YUlnM2hPa1lxOTk3R3lBVlBvdC8yN2s4VEdmRW9kZE1yWXVGcWxVVkY1RkxRMTg4SzJ2d1IzaVpkU3pYYUp4R2c2cXRBelV6eHJBUmxWVFc0VU9FZFQ0elZJbGVybERHQlRlcTZHeGVWVzBwMGk0aVoxNHV5TE1sZmozdWpySXhFTlNqY1JvN1ZLY242S2hLMEJuQUdXb0kyUnlPbmdoN0tvazVjN2xIcVV0T3V1QkdiVjBTVkZXUmwyUjY3RkR0dVFidmw0SzUyai9Jb2FXSGFnNmpPVFFaTjFSbmNqa2lCMFVQaFVTY2g4Z2lQVnpOUW8xMzIzT2U3cFZpc29xVUxTK2hsUGwvcTBaVnZUOTBnV2RVQ2FXMmIrU1lVdHkvbVZIRm5PR0pJaVd6U0tYdEpaT00vVGZBMFRTdktPdDRvM0dhak5iVjIwdlE0eTNySlFqeElnd0xWUDdDS0pqQTdQOEhudlpwT3RMNy9rZ0FBQUFBU1VWT1JLNUNZSUk9Igp9Cg=="/>
    </extobj>
    <extobj name="334E55B0-647D-440b-865C-3EC943EB4CBC-9">
      <extobjdata type="334E55B0-647D-440b-865C-3EC943EB4CBC" data="ewoJIkltZ1NldHRpbmdKc29uIiA6ICJ7XCJkcGlcIjpcIjYwMFwiLFwiZm9ybWF0XCI6XCJQTkdcIixcInRyYW5zcGFyZW50XCI6dHJ1ZSxcImF1dG9cIjpmYWxzZX0iLAoJIkxhdGV4IiA6ICJYRnNnWEcxaGRHaGlabnQ0ZlY5MElEMGdXM2hmZTNRdFhIUmhkWDBzSUZ4c1pHOTBjeXdnZUY5N2RDMHhmVjBnWEYwPSIsCgkiTGF0ZXhJbWdCYXNlNjQiIDogImlWQk9SdzBLR2dvQUFBQU5TVWhFVWdBQUF1TUFBQUJVQkFNQUFBRGFBeVJ6QUFBQU1GQk1WRVgvLy84QUFBQUFBQUFBQUFBQUFBQUFBQUFBQUFBQUFBQUFBQUFBQUFBQUFBQUFBQUFBQUFBQUFBQUFBQUFBQUFBdjNhQjdBQUFBRDNSU1RsTUF6ZS9kWmxTN1JKa2lNb21yZGhDOGJxU01BQUFBQ1hCSVdYTUFBQTdFQUFBT3hBR1ZLdzRiQUFBTDdVbEVRVlI0QWUxZFRZd2pSeFh1bWZXTXg1Nnhad09LRUFjMEt5Y0NFUWw2azBIaFJ4czg0UUJDaXZCQXBFaWdpQmtsSUhIektQemtPQmFISE9EZ0VUa0dZWXREd2dHWUVVaGNiWUtBRzdObkxqWlpvWkFEbmhrNzRXZlpVTHhYZjExZFhkMWQ3VzczV3FIcjRQcDc5ZDdycjErOXFuclZzK3M0aTA5dnZvaHA4WEtXWFVJNVB4eE9DYWFUWlVkazRmcjE4c09oZ0p5OXpRTHloVnUxTGlCWHlNZTY5UC9iZWk4ZkIzdEtDc2lGalJXUUN5Unl5d3ZJYzROYUNDb2dGMGprbGhlUTV3YTFFRlJBTHBESUxTOGd6dzFxSWFpQVhDQ1JXMTVBbmh2VVFsQUJ1VUFpdDd5QVBEZW9oYUFDY29GRWJua0JlVzVRQzBFRjVBS0ozUElDOHR5Z0ZvSUt5QVVTdWVVRjVMbEJMUVFWa0Fza2Nzc0x5SE9EV2dncUlCZEk1SllYa09jR3RSQ0VrSzlNRzdzUFBQRCszUWJaZytZMWdyWGR4a3lRWkpIN3I1dGZlWDcyRGNyMWxlYnM5MW13WHl5UHltK2FqKytoaU1xdnlhMzkxTElvNVBRVEl2eEJ4bXU4dGpqSVh5WEVKZStDcUUweVpZWFVqN0ZJQnRVMm1SSnlHMFFNU0lNVlVvbTdENUNYeUNkTzZsMXk2RGp0aDhmTzkwZ24xUU1zZm5CcjlrWG5iK1FmanJNKy9aSlRidjhyclVTRWZMM1JjTkcwcHcyY05XVnU1VmRwV2F2alZjZlNmUnQ2YXVTZXM0VWluaVIzVmNMbEsyL1F1VDhpUStmOHV1T1Vka2cvcFk0SU9hUVM0c3pmWDZWTHlJTnArV3BxS1pCdlRxbEVsK3dQNEJFMkNQbVBScnRrMWNGSFVhRlY4czRtV2doZ2M1WlNRUTQ1dUNsSWU0eFpPM3NVRk1oYjlCRkE5OC9nMno0Z1lPN0xuRXJNUWpiSTdQVGZiS0VicGxSWFFMNkZrUCtUTWdQRHMrQmFmNDErS20zNm9WYnMxOHVEdkVLT2FOZUlUSEZXdFpmZHluc01sQm9zK1IxdzU0QlNWbGJ1N0NEbUZLd1JMaFd4NlEya055ZmNqR2pKZzN5Ris1RVdJV0Examl0ZXREWmdhYW83REdIMHZJRE9LbVJIS1hVVFZ1NVFDRDhPM0dDVGVOMkM2YkVaYm13MXZERVA4dFlOeG54RWNNK0NWajVrRGN2NVc1b3l2Y0RLOGJIQXlsUDdRUWw1RmNIQ0JlS1l6TVpNVE9UdkZ0aG5TUHBrY0tBSHVidkhlcnZNWEY0V2kzWnd6Rkswck9MMkNoSjRXL1F3bFdiNlBhMkVIQmN5dExnS0lXeDlvNUt5K3BHUXIzR3JRZk9tekw4TDAzV0owOEVOcGh5WTl5V1d5bDlsOVJTL0h1UXdkWEFwQXdmVFQ4RXZaS2lFZkYxc0NkbVVDaUZmbnViMkdkTmwyODdkbWhTdjd4ejVtajNJblhQRS9PdE52bS94VWFXdVNNaTNjYzJFQkpQSnNNcXl2bVg2WlRzS3grbk5mOUwvTmcwV2VBK2xRTDZDa0Y4UnN1LzFzdEpZYjBoZWw1QnZjS3VCUlpydHZsUmVHUWhTMldWUi9pRm5jbURZcWRTdEJEeWp2eXdGOG5vVE1ROGEzeWgxVk1GeEpPUkNTMWlPTGtWWjVGa0lFcnl5enJ0ODZWSDQxaXhXMHJlKzgzMkE5TFl5Q2lmTWlhejNFUEVBSDlqS2pDWEp2SVVBNU5lQ3ZqRVRRZk1xR0RldVNYZHpQcXBUOGw5ZjNWREJBK2F0S01ocFFFdnNLQ1FEc0VkWm5yc1FnUHdpZUlyTFJORGNHa1lQckJzT3lkM2dQTldaYkRWdS9Sa3NLZHpLblJaYStaazJidFYwdE5Gb1lxc0J5QStDdmpFVFFiR2F6RWRnV25wY2VwYUw1UmNOT2RnWkllOW9USHBCNzY1UldGUURrQnQ4WXlhQ0xIU1poOFN3OU1DZXkyKzlJWHlqSVlkZVNIMy8yRllXQWUwQTVBYmZtSWtndis2WjFReExEMFJkTktUTTBxSWgveEdGWER0OG5wTWJabDVKV25YSVRiNHhFMEZKbEVwQWExaDZ0a2hnMlRNeWpJUzgzcVNRYTVlZWJoWnhKeDF5czI4Y0duVmVoc1lEMDlKakYrQ0toQnpPUWdNRS9WQjlTSEJaZTJwZGx1ZU1sN1B4NEJ2MUhWYW9JQ254UGhaZzZSbHI0bnVFUjd5MGRyMGFDZms1ZVpkZXlJa3dDQjBNTGQ3T1hXRkhnNzM0Z29MSmNKTFhyUng4NDAyRkdSYkRCR2xrOTZmYUpOcmNkMkI3eDJNWE1ScEZRUTZXMThHN1BiOVpoN21zNHlEVW9pVXlYczRVQk4vWVlhWFNrT1ZPbUNEZWZWOHpXSHJFRWZ3cG9ZanQwaE1GK1FpajczalRKS01mWlZlZ3FKdWs0OHdiTDJjYUg4aFF6c1VsdEVRSkVvL0k4dXJyUWlWQ0RIRjVQM0ZtTlZoNitONjVUcytGTHdnbEFyWWZGQmtCT2JDOURnT2F3STNkc09LWER5SUZJUS95am1yUkhZdm5HMGNvMUZwUS9WeG9CTGxoTmtYcGtLTFBXM3BxOUZ1VGtkQWlIZVQ4Tm9odUZEL0wxYXRQSmlOeWR6SVpwMUNYRHBXUTExK2tkYzgzTm05amc2MmdsOFd6WXU1YmN5amI3SC9lUEVLZTN0SnpqUzFVazhuZkNmbmxaR0loTU56S1ljTkFOK1JBNGJNZlc1Y1ZMVnhDUGlDUEFDVUk0U1phbm83NVNCdEJGZW5wUU1scGg0OTB5aS85VVJSRi9yTnY5VVdSNTlXWGZxQzFPRUVpblJOOHdvZDhUdVUyN2hpdmh6RlpMejNoa012Ym9BUEV2RVBaNGs4bTIzSVp2TjFrbDBFd1VmbHl0Q0szTnphQzdzQzNkZkFwSTUzY1VrUDhWbENQRElHbjB1ZkF5SVpJNXdSMWRIeGRpY2dPblpUUXRHcDc3eHdLZVYzZUJnRXF4TnR5MmtZU0ZBQk1SV0hsUGVCTjlSV0JtOVpOVG00bGFPZGhwTDRtZGc5OEtFWkF0Y2pRTVRRZDhXNldJWkYyS1dJbVVqbUJValJjQ0pPTFFWMlN6dHM2SWhRSytWKzhyZUU1eUpINjJrWVNmSThYckFqSVc0UnVjRWN1dDNMeElSSGRsdmVENC93dE5iYXU5N1F6Q0VhbE5jUEhaemowRFVZaWJiMDFFNm1jOEpnQ05sR0RMMjg3bEZ0UHZqWHJpRkFJNVBWZnVIRHR5VldrRjNKaW0yL3RzbnpQRjZnSXlMdjAxcWxDbnVLUGYwZE9meHRCRjB5cjBWMC9mMWpjOVBOYWsyR2wwQ0dSTkZIV2JpWlNUMzdnQU5HOGUyK2ZzeGRZYjU0SmxqWkxENlUxUXM2aVdlSm03RmNOa0VOSW8vRXhISkZSRUZ0QVBxTEd0MzRQWnV3WXVOZWJRL2lseVViUWo0OG9hZnVTaitFWlBVc0FNa3Bxd3hNY0tuVjI0TkNzM0V6RVhRZ2RERXNDam1rUGV5dytjUWRPTGp4WlJzdnBWc0d2RzE3RTlVQS9UT3hKQnJRTVAzUmhzM1paUWhWekxpRHZrU2VBNFB5bU15SkRLTHpnZ2FBS2VscW80T1dmOXZqVzlWZ0JUbjlsd1VmS0ZyVHNlVU9naEVTYVF6SVRxWndxWkFad2JjM290OWw0WWpzVVBOV2xaNjBKdlAxcGRpSUljWGVXREhKcmx5VkZHQXNDOGhwNTBIR2VubzNoRHlqdWpldlBLQnNOVmRDNVgzK3N5WTBOZnNFMzFHU0F1YnIrTnZEYzN0dGsxTUQwMEQvT1FLUnpHbDN0TzJ0Tk9LWU15SitjdjdhbEc4UTMyQmZjY0puUWs0ZXlHZkxwUTQvQ0h3ZTVsNVRIZ1A3bDBPNWpMbjFLaXdzK0lUa3FGNUE3WHlIVEptanZPSjhqTTVkOHdCdWpDbnAxTjVCd0NFOWJtdFhBOHJienhNVjEwYzN5SjYrOGgyWXRwWjBQK1VuZ3p3a0NSRHFuTlpjOEJNWUJrOFFsajVHckk4a0J2THdzVjU4UHFIc0xodkJraEZ4MG12S21iaG9tb3ZnMkNibno3UHRtN0VqeWVmZkQ2dG5FWHRDMjNFNHBjcmMxeUpXdWhFVS9wN1hmdXAvcUk0ZlNjMVAxZEhVdE1JdkN4Q1NGSEVKb3VyV0VzWTVzOXlBUElVc2c2Sml1dkJxZmkwT3RZZTZxSGFjTDFkVkZ5a29LT2NTNitwRU1MVHRqSVU4Z3FHdTZBRHZ0V0dvU1MyYkg2WUJvTzlWUXZra2hWMTFXS0ZPTGpsaklFd2h5OVlVUjVSOWtNaG50T2FsTFQvVHpKNFdjdTZ6MXZXaTJzYjJ4a05zTHFoSnYzK0RKN1hvcm05YzRWOG1PRTE5NjJGOE1SOHBKQ3ZrMmMxbURzMGl1OFoyeGtOc0xxdW54RkNyZGpkZkJrc0tPRTF2ak5rMXZYNU9URlBKVDZyTHE2aUZZNDJoWGpZWGNYdENLNmM2eHFrWkc3RlFLb2JMakJEajJnUUdQUUlTd1lzMUpJVy9SSSttR3hjdU1GQ3VEdDZGVTlvSXVUSjhDYm1nSHkxQTVzUjEybk9Ba2hKeTZGck0vS2VSZGNnTTRIOTlFL21sU3JKWGJDMnJSQ0xhbXpCdVhXc1BjVlR0T0cvUzdvYklXSnpNS2hhanhiVitIK3JHenI0TlZSdmg4WG9UVlFHSFhGQXU1dmFBMjZRUmwycGhiY0pTcHhZNVRqVWFMdlZDdWlSTnZnOURZME5jZEEva3BocEIrbW43V3hrSnVMMGlQVitIalZPUjFudS9oNXFoWWNxcGlJTGdxL3JvdlhNN2tyZGNHOEhlTFgvdUpja3NhQS9rbUxKODFiV0tFQ3dqdmlZWGNXaERNMDVPQW5KWDBSc0Y1Mm5JYXdQSTVVbUp0QVpWb0ExNUY4ZVE1bHhqSTRXKzIvdUIreE13dlNXc3M1TmFDeXZvRkVLclJQVXlpVEJTdExhY3RjdSs1NlZFVUord3J3Ny8rc2Zzby9PTkNybUsyY1pCWGZ6ZjdaaHhqaS81NHlLMEZ2ZjdCZ0x4U1puN0ZudFBQbTQvdkJ4U3hhb2lEM0lwSlBGRTg1UEU4d2ltT2JlTWQ0U3g0VDNhY3drVzlKeUQvY3RDN2h6OXhaRTkybk1MRnZDY2dEMys4WmV6SkRmSXZGUC9mSjd4Ly9QOCtXNFl0MXdKTTQ1UnVsVEtiL3d2UU1CK1d2Znh3S0NCbnI3U0FQQi9UVnFSd3lQOEgrSEtOakdiTXpBQUFBQUFBU1VWT1JLNUNZSUk9Igp9Cg=="/>
    </extobj>
    <extobj name="334E55B0-647D-440b-865C-3EC943EB4CBC-10">
      <extobjdata type="334E55B0-647D-440b-865C-3EC943EB4CBC" data="ewoJIkltZ1NldHRpbmdKc29uIiA6ICJ7XCJkcGlcIjpcIjYwMFwiLFwiZm9ybWF0XCI6XCJQTkdcIixcInRyYW5zcGFyZW50XCI6dHJ1ZSxcImF1dG9cIjpmYWxzZX0iLAoJIkxhdGV4IiA6ICJYRnNnZVY5MElEMGdlRjkwSUZ4ZCIsCgkiTGF0ZXhJbWdCYXNlNjQiIDogImlWQk9SdzBLR2dvQUFBQU5TVWhFVWdBQUFQa0FBQUEyQkFNQUFBRDMzeUxDQUFBQU1GQk1WRVgvLy84QUFBQUFBQUFBQUFBQUFBQUFBQUFBQUFBQUFBQUFBQUFBQUFBQUFBQUFBQUFBQUFBQUFBQUFBQUFBQUFBdjNhQjdBQUFBRDNSU1RsTUFacnZ2cTBReXpkMTJtU0tKVkJCaHpNcjdBQUFBQ1hCSVdYTUFBQTdFQUFBT3hBR1ZLdzRiQUFBRm4wbEVRVlJZQ2NWWXpXOGJSUlNmTkxFYjI0a1RJVzVJdFZGdVNNaVJBS2tDcVJ2UkEwaElPQUwxeENHV1FIREQvUXRJbFBZQ0I5WVNmNEJ6QnltUmVrSkNzZ1ZDNHViY09jUUhRRkFKcDYxTDQ3YVV4Ky9OdkptZFhkc042NjdGSEhiZXZIbnplL1B4UG1aV0taVG5nbGUzdVo1SEtYMGY3cTh6Y09rbnVuazhRY01uZEpudU8vNVg5eHlaQVpHdjBaQ29CYVFldldLSU9HcU92bFlWT2hEbXlpU1IrSUEwcmNyb0JYV2JzS0FMdzBzcVYzczBOcmI1UktrMWVpRDhSWElUR1pOTXp5Z1M3M3FidGxUOXVsSUx1OVJJWUpRRG5NWXlUMCtYRHVrQkNhRlptNzAzZU9RaVBWazVRMzFJMU9XMlY1WjROOVpvS0t3S2pjM1BFMDVKTGd5UGVFU1JSczNIU3EwU1lSUGlwZmtQMmxoeDM3RHJSUEgrUk91M2E5UEtCd2xKTkR0L2FWNkJLRGpBMFVON1Z6T2lUNDBaTzA1bjRNNGdFdkdvY2dDSUthWGx5Umx5dDZ2ckJRekFKc0NrYURzdWsyYytUa1IydmtUME1DNFFiK1dtYUdaMk5TNEtLeE5RckozTkNtdVBITnZJRnJXNXVSVmptdGI2azFpbWZYV3ErbEZpWFZqc1hkRkJ4RWRRQ3NmY2FRMytwckFpcmxDV2lPNFlLb1B2eWFZQndhSTFhTzduSkdpVCtVV25FMmRUVFlyTTNOWW1oZEZyUk5jbmcvUU93SWZPTGRQZHlUTFVhWk1DN25UUTk0N1F2ZU9Nc2VLNWU5OU1hUGJ2TnpMMHhNRkhXT1dJckZ1VFY1Njd0emtNWlZJUTQ1STRCYzhBaWY2V2JtZjhLdThDVUhKazZuWklIR2RqcFVrYzVIUkJDQlEzODl3ZGxtajduN0V1UjR0elNJZVJhOEhOOWd6ZmMvZkZwd2M5aDNNK2djV1ppT3VKQnBGcndTTzZwc2R6OTg3VGc1NkhkQjRaK2JPVHhCNjNiQU0yMlRDMDUrNFZleHBXYXVaNmVkemRzY2VpVVNuY2ZnUzZFODJwVHBzejY0c1BQSFZiNi9oTFRxTlNSTmE1b2wxUWdRMUFic2lzeEFSM1g0enlEWHhMb2p6ZlBrUUhUbVo5a3JyOHRQUitiVUorTndBQTdTZWdPaVFKU0Nra1FPdDhvVE4wbkF4SHdXUkpsOS9ONkpCR1NaZ0tQYllzR0xvY01UelRabmYvWkt3ZzZsVDUzWXdEcUQzWTV5MlNaMVN3eVMzRGxyQ1RDMGpLbmhWMzlWWGJOVmFQNTNjSEtnZGIxc2Y2dmgxcGRnUnUxaktDNHBrNENpbDdUdXZzQkVEbFlBczY0TFl0dU5HT1lDTUdobDJvc3ByeVlOQ21CNE5Cbnh1emwxKzNlU3hBOXd6R3Nqbld3ZUFQb2s4SEE4T0U5bU5EbmJwZFFMTGJOTHpadnlzMGJHQjBVNWFFUkg1RndIeWp3czdyU2ZLanc0V2dETnk5WjJMY29Yc2Q3YlpFdStmdTZxSmRPN3VUOVB1QldGaHBLMERvUkFaUW8zWEJPWjZmUTl6REViYy8rNkR5QTNGYXRTSVBDRDd3QXQ2d0I1b2xid3ZRZmc1QnJLdnFibXpWT2U2dXhmN2pCN2JPaSs3Y3JZc3BoMTA3TW1aVU5lTVM3R2oyTXA5QmRnY2M3MlJ0cTJQZ2Y0K2VFb0VzVjgvbWxvNzU1ZnBsZDdIR05kVHVncDF2NnJwRUl5eDlhWVJJem5welFkVkN4STBxSDlBN3F2VEQ2Slk5Z3ZqSjJFRnA2L2Jac1ZvTnYrVGZGdStxUDJ2MjZvZ1hWdVJhalBrTDRlY0p0VHJXT3ZsaGR5ZXRzakg1MVlCL3lmU2hMYUFiZExidEJHQVJqbWJpdXczYXZ3UlRkTzRlK2ljVEUwM1JXSDByK0tMQjhnc2J3NWMwd1EzL1g0VnBtMjkweDBGZXdwbk5xNXhPTktybzVvdGsxNWlYYnFWT25HdDVPaVMvTWlkNU1wNVVCcVJ2Vk9XUEJSQ2hyaXFrL0VXNnNKNkJybkVJTWFvWHVlZVFQak1DU0VZTlErSE5xOTI5MTVWMnRwVXhxaFYyUWR5cjVPSlRkMUVlV1pHRFhubmkxZTZaWjRMSTNnRElLVi90VGtqZWVHQmVzY2dWN2U1Rm5sMzJCY0dHUVErNytOUnRZbk9KbG52MDNXSm5EMlQycGFpZkVqbWRiM2Z0YmI1dFR3RDYydnlybzJRdkhSbFBvS0EzMitUYlVOSXZObjdMcVdseVp2N1EzZmdkUHhNaXovZjdmS0Q5cVU2ZmEweVQ2QVIrQlZaWG1GdTQ2OEhxMmlhSG5teHFqYm1BdXFLYXF6cTlHYnptdFRNbGwrait4bkJiUTE2ODErZTZSekZsK2JkSEwrdnV1WHcrQ3ZlUERYQTVmSGlrOGoxNjFKK0xvdk5BYjlQd0J0SHIvNDl5cGI1RmN2L3h2RG5PcGY5ZlVkVjZTdjFnSlhZQUFBQUFTVVZPUks1Q1lJST0iCn0K"/>
    </extobj>
    <extobj name="334E55B0-647D-440b-865C-3EC943EB4CBC-11">
      <extobjdata type="334E55B0-647D-440b-865C-3EC943EB4CBC" data="ewoJIkltZ1NldHRpbmdKc29uIiA6ICJ7XCJkcGlcIjpcIjYwMFwiLFwiZm9ybWF0XCI6XCJQTkdcIixcInRyYW5zcGFyZW50XCI6dHJ1ZSxcImF1dG9cIjpmYWxzZX0iLAoJIkxhdGV4IiA6ICJYRnNnWEcxaGRHaGlabnQ0ZlY5MElGeGQiLAoJIkxhdGV4SW1nQmFzZTY0IiA6ICJpVkJPUncwS0dnb0FBQUFOU1VoRVVnQUFBRWdBQUFBekJBTUFBQURHSmxOMkFBQUFNRkJNVkVYLy8vOEFBQUFBQUFBQUFBQUFBQUFBQUFBQUFBQUFBQUFBQUFBQUFBQUFBQUFBQUFBQUFBQUFBQUFBQUFBQUFBQXYzYUI3QUFBQUQzUlNUbE1BemUvZFpsUzdSSmtpTW9tcmRoQzhicVNNQUFBQUNYQklXWE1BQUE3RUFBQU94QUdWS3c0YkFBQUNRa2xFUVZRNEVaMlVTMjRUUVJDR0swQk1uTWRBaEZpRG1nVmlBUlB3SHM4TnpBa1NOcXpoQnZFTmpMaUFMZllvRVJlWVNFaHNoeHVNd3dFc011YVpFQlZWMVRVOTNlUHBMSmlONi9IMTYrKy9EV3VWR2V6dTNoa1l6QUJnSFRrYm1DWEYzcmVHOVpkUmRWMlQvNEY2eHFROHZESXZhS2FiT3RPWnQ1WU5iM0RudDQzN0U4UzdzeFdFQ2psVG1lMjh4b3N1QkdDYm9WL1MyMEE4NlliZ0hsTnZ1Vm5pendnRFh4bDZRbDJTNEhZTTJtU0lUM1NJeTNrTWdnT21UcUNQK0NqS3dBNURGN3pzTEE1QndkVCtVTThZQWVVS3p4Qlo5dUNiZTFreTVLbncwaXRKV09wTjJQcFVvSEVMb21QUHZaSmNiZVVWSktRTENFb2pudW80S0FGY2ExMEFEVUw4MFlLbXJWMks2bTJaUm5nZURIdkhNN1VGTC9DK0Q2a0dMWE9ub1hGSXpaeW5ldW1QcEx2TS9MekFTN0Z4NEV1cWlNc1VwTE9OZ2Z3ZER0M0dRTGtTL3dMMEdMSTJwb2VUY3NiZm5rNmtqaHhTcWRJRnhEM01PRWdkS1RJODE0SEpZbEhpK1dJeDE3eDJwQWpxdllSQUp1ZklBNTUrckVNQmZKbElTTjN1RmtQZmE0Z1crRkxIY05vY3ZHRHFqWFpJcHBtR3lRYzY3TDRtWXVNL21qaVo3TDBpZnBQR1I4TXpvVEdQT1hWdW1rcTFobkxOckkyY202NkNuSnVtMVlPbjlDZVoydVZ5K1FjZFBFdmwyVXgwRTdyRjdwOWhhSnhPS1BGbDZpU29TTGMraS9WY25Uem00bWh3M1Q2NlhoWWxxSEhMcXBVZlh3VWR5YU5MQXB1djhDT1JhU040R2l2UVJGN200ZDVLd3krVS9FL2NkOGJ4VzAxOHhFL2d2Yk5nMC9DakxkcjRqdWROdjlmRUJYNU9IelpwZDdUNWFmbUtPLzhBV3ErdHJuSE5LRklBQUFBQVNVVk9SSzVDWUlJPSIKfQo="/>
    </extobj>
    <extobj name="334E55B0-647D-440b-865C-3EC943EB4CBC-12">
      <extobjdata type="334E55B0-647D-440b-865C-3EC943EB4CBC" data="ewoJIkltZ1NldHRpbmdKc29uIiA6ICJ7XCJkcGlcIjpcIjYwMFwiLFwiZm9ybWF0XCI6XCJQTkdcIixcInRyYW5zcGFyZW50XCI6dHJ1ZSxcImF1dG9cIjpmYWxzZX0iLAoJIkxhdGV4IiA6ICJYRnNnS0ZRdFhIUmhkU3hjZEdGMUtTQmNYUT09IiwKCSJMYXRleEltZ0Jhc2U2NCIgOiAiaVZCT1J3MEtHZ29BQUFBTlNVaEVVZ0FBQVU0QUFBQlRCQU1BQUFBQ1F2T3JBQUFBTUZCTVZFWC8vLzhBQUFBQUFBQUFBQUFBQUFBQUFBQUFBQUFBQUFBQUFBQUFBQUFBQUFBQUFBQUFBQUFBQUFBQUFBQUFBQUF2M2FCN0FBQUFEM1JTVGxNQVZOMUVtZThpcXpLN3pXYUpFSGFtUTRSWUFBQUFDWEJJV1hNQUFBN0VBQUFPeEFHVkt3NGJBQUFHL1VsRVFWUm9CYzFhdlc4alJSUmZPLzVNdkhiK0Fod0ZDa0JDamdRMXZnSkI2UWdSaXBOTzZ5WjBoOU1ocWsyRmtCRHlTUWhSVURpNkFrRWs1UHdIRzFFaUpLY0Ntc2hIQ3h3T2dlUGpEbmk4WGMvM3grN2EyYXd6emI1NTg1djNubmRtZnZObXZJNURTdUZwS3QyZzUvNkpGa3p2VFUyMWVrWHhieldHS2h5cXFodFFkenRmS2xHTWZsTVVONk82ZjNrbUJiSU8ra3lRQUN1cTFPQUZ5YlAvRDYyKy9JdTUvRVFCK1Q3YmowVi9EYmhIcW10Z0s1dGloOXprQmh3SXZycHdSbXBWVzVpcldtZWQvM2ljcnZlRVZsb1k1ek0vdkhmMy9QejdHWW9mb2ZUVyswLzVLTkpmUXBFNVBRZkNDMXFISStxMURmQXFrWWNZSEZYM3VFaFZPVDJic01VOEJkQ25zZytmVVRFQStKUEtEWkRtTTFYbjhmVFlFbmZoZCtZUUhyUHg5UUYrWlhxUGhjeFVPUWtCRy9ncS9FdDlGdUFPRlIwUHVON3hoZW5NRUxrSVJUWXBoM0NMZXF6REpoVXJPRDIzYU1XWjhWZkxkUGtJQlRhcUk3NldXM3pqMzhBNGI3RlFnaitZbUxmUWVUVDNXQk9tWi9zdkZrWElwT3psT3NFRmE4aGJtTUdEeUdVZGVIQ2pleXlLTXNaNXhtcVRMU2JtTFV4aE4zSTU1ZFBRaFIwV3hRRGdrbFdjSHY4QlhKbVBWQ1VUZEFhbjFPR0dFRmtBd254d1JneERzYms5MXdoM2R6akwxd1gyOFVYNmRNWW51Y1dsT1lJb3dKcXcxVXlGVmUySjlPbDRmRUpvZHE1Yk1Zb0d2QVJzWTNLQ0krWXpwTTlkVm5PRUpjV1ZPVWxCdElCYXdJOGNJejY2TW4xV0NJZmxGSm5zWmhBUlVoY3VtSHFQU1U1SW56enF5c3EyZDR5b0NPR3ltYkQ5MDNIT2Vad2hmZlo1OVM0WGM1ZXFFTzZTWTA1TFlnUkluNnNjYXpFVW5JSllGWGRIb1RVUXNrOUJ2WVJZK2RyRHNXSGxEWXNKTzZ3R21Ocmh3ZTNRMU5NSGVHTFNMNnh6OFN3Z0ZhTTdKdzRXcnBTRzVVVGhBUWhrdW5CMHZNTytGQ1JXZG5pYklNWEJPbmpvckl1N09PK24wQ2R2V0ZUU0R0ckMxaXpZaW9YNXlPVGxhREVKUGVaaVNKOEhtbllKeFJEWDQvYng4WDI0ZlJ5VkwwNk5SbUpoUGFUT2xwaHRjQk15ZlhMOW9wTHJ3YWRuMktsbVhnWFVYRHhzaGxOd0VKRW94Yk9uUXA5TXY2aXdEczlHWFJyc2lHMjBFQTlyNDViWk5TL3JRVWIwT1FrcEdrdlJQQzNuamJqWnhNS0dHR01nYk8rMEZ6NkRiT2l6UmkrdUJyRWJid0pzZ0tuU1JEaDFDSEg2MmRCbm5WNVB6SVRNVm5CRHhBUllDeTg4ZW1hYTlMS2h6eTdsNERGUHl2UXduUVJZQzFOa1g3aE00QmF5b2s5L2MyN1ROWHBoL2hKZzlqaXpvczl2U1NnRk1lZG00VEVoQWRiQ3ZXaGsvS1dKOUZsNTBWdytaTDRsb1pwdTA3REF5cGk2allVMG1adE9wTThPN2xmR1l0NjlXK1N1Z0hzd1NoYVlQYzVFK2pUR0dDb2ZHQVBvV3JJUEJXeUJGVEZYTXIvUElJayt2N0lFZXJ1dnVKNVhlK25PZ1JaWStEN044N09YRFgyeW1PbGRGbE9ZQlF1c2pPdkl6RXM0L1Nqem1TMHVwcTJZa3pMVmlBMW1qZFBGVWQxVnJWeWgzaFR1Q0dMTTJHQWhmeHIzb3dMR2VSQmpjTkdtZFhiWEd0dlRCbXZoY0V4TWVVZ0o0enlKTmJsWTR6VGRMTExCcHJpL3QwMC9GWWxBUEx3dkZwUUJIYVNiUlRaWW1DK0Z1WjFXcGhsbG45U3dUOU03cWpBL2JiQXdSNTZhcG5nN2lUN05mcXhhTU45bHFIZ2JMTXpuamVlampPa1RENU9iYWt5R3VoVVdubytLd3ZVbjY1c3hmZUt5N0RQYmRzRUtDOCtiZGNNMVV0YjBpVm1ORXQxTG4rd29HcXpxTUlJWjRRVm9VL3hYZytpenBzK2hPbVo0Q2NNdmgxbkFHb3kyZVBoSFZuVEpSQlhrbVpoOUt2aWs2a1M5SStnaTcra3pWb01SdXppOENEWXdlcGg5SGlZNVg2QjlySEtmanc2T05BTWFqQ0R3VmZZZFRKZ08xQjV0TkhPbUtwZXY0L3RRa2hwY3A2cktjWFFZY2JrUkxhR0p0bGU4alZiZzRmSnhxVDN4c0hVaDYwYm9RRHNvNnpEU3FScDlCOUFWZjlrSFA3LzI3c2RobUFEUHZmUEtOeWV5K1NWck9OMlA1SzRCMnVmLytaTTJIVVlheXRHMGFZa2JmRGdnUWxHR1MzYVd1b2JUL1ZRRzEzRmYxaTVJZEJqcE5JeU9tdk8zU2xRajJIdDkrM204QUx5L3ZiMm52UWJaV2VvYVpqVjlCZnpqNVVONlU4SmFETEI1Mnl3YWpqVUQwYk8rbVFpMThlY0dPMXFjWmhqMkhNMXpUQy9kV2REZzZpb3FsOXpRSmR0QUhvaklaNklUVTNMbkt5TnEyanF5bVd5U0pUZFZXY1BXSVZOOVFlTWxtL2tpdVZHay84UGJjTmVqTDhWZTRJaytCNFRWS21xV0lJS3VUUzRyMUc5MzFLUHJwNWZwWm01M0tMVU1qNlNxdmVMaVlYTmVwdWxPTDNaVHk3VDAwdTUxRFhiaHphVmxIQzdYeC9YUzlwdHlPdXBvZTFoYUkwdmpTb1k4Mld4c3dsTTN5M1dldVY4MjJzR2RsSFlxUXU1YTBsSzdsRWFXaDZYK2ZrZjROdFZ4T3FrM2grVWprM3FXNkJxV3RLWks4Q2phTk9kTjRzZTFKbkRtdWlEdHNMdlM5VmRCK1V3OTg3Z1VnMnVwR2JzdVg2VFB0Q3hMc1p4dHRjQStMazZ5MjVObnBQeVplbExuL05xYjZoWTBTYzFuK1FXSm50b3FzemN6dlpmTjZyZlU4Q0pFS1czK3NhclNzc0xxVkU5U0svVHovaFdHcGJuK3JrOVYvd09tZ1ZMVjRFSnJ0d0FBQUFCSlJVNUVya0pnZ2c9PSIKfQo="/>
    </extobj>
    <extobj name="334E55B0-647D-440b-865C-3EC943EB4CBC-13">
      <extobjdata type="334E55B0-647D-440b-865C-3EC943EB4CBC" data="ewoJIkltZ1NldHRpbmdKc29uIiA6ICJ7XCJkcGlcIjpcIjYwMFwiLFwiZm9ybWF0XCI6XCJQTkdcIixcInRyYW5zcGFyZW50XCI6dHJ1ZSxcImF1dG9cIjpmYWxzZX0iLAoJIkxhdGV4IiA6ICJYRnNnYUY5MElGeGQiLAoJIkxhdGV4SW1nQmFzZTY0IiA6ICJpVkJPUncwS0dnb0FBQUFOU1VoRVVnQUFBRU1BQUFCSUJBTUFBQUJmSTFXREFBQUFNRkJNVkVYLy8vOEFBQUFBQUFBQUFBQUFBQUFBQUFBQUFBQUFBQUFBQUFBQUFBQUFBQUFBQUFBQUFBQUFBQUFBQUFBQUFBQXYzYUI3QUFBQUQzUlNUbE1BRURKRVpuYUpxN3ZONzVraVZOMlRCb1ArQUFBQUNYQklXWE1BQUE3RUFBQU94QUdWS3c0YkFBQUN1RWxFUVZSSURhMlZ2M2NTUVJESEZ3akpJM2dJdm1mTldmbXNvTEN5Q2Y4QnFkS0d6aEwxV2RoQllaWEcxRFpRcUlWRkxxVWRWcmJrUDRCMGRoY1ROWVJveHUvYzd0enR3UjNiT0FVN08vdGxmM3gyWms4cDJJT25CMi9lMzdLWFp6dkVkcDAzelBIZFNQSnprNlIwOER3ZytyTkpvaWNhdXlVdkhKSW1VY2NobVJINURzbUV5S0ZRSVMwY2tnTFJMNGZFSTdwMFNLcEVGdzVKaldqb2tBREx2a1B5djdEY09OWUJsdDhPU1lub3lpSFpkbU9wRUIwcjVYMEpUMTduVFFZc1BmVXRvQk9panptYVBhTDJGbjN5bFJkUVR2TDFpUXFERC96L1Z0N1JSblJUV2RSWmdsMTk1WGJWZ09YMm5WNWdpK2gwZFpqN3dMSTB0UWgzbmlVQkZoa281aERDQm1RSG1PVkgxaXozazh6RlhqSWx3Q0lid0pyanJGbUFwVzNpZUVlT3N5VEFJbUVrc1Q2OUJFeHJaVXN6bmNRRm83Q3pwWnVxN2JKd3RMTmxrS3J0bGh4UFo0dWVNa2pWOWtRS0VGaDZaazNBdForOFFBb1FXT1RNV05ONjh1N0Zld2NXTXdtL25YUHhsUUpxWC9jc0xLMzRmenkwUTB1dFVCYVdTWHlmUExZcno3V05KVWc0UXpLVnZWdFlvTFlmcTY3czNjS0NsNGhUd1h2Snl5ZzFrRnUzc09CQVF3elZjUEJuWk93T0FXQTVROE1HdDRPbU5WYnEwQ2lJSmNCU1I4TTIwTzdrRkg2ajhaRG9VYVBCOFZFa1pBL0hYM0FUK1B5YndpTGZNd0QvaTZFU3p3MnpzWENjRFdlK1FGTXhOemtWQXNBaU9ZOEhlZzdKYkl3ZldGZWVhMkNaUjVGb2xpSGNzSzM3TmhZK1FHUlJRVmZsT3hwbkN5NzNUQ1I5SnRjLzE5MGtXN29KRmxYRHBUeTVxMnRKa2kxN2N1TVlLSXdvSkhOQkNoZW10YXI4dVdjOE5ON1I4cFgwYXBxamRMUGFwbURKR3RTeG1XREpsOFJGbEM4SmRSRzl6VmZnMnZjeHVyM2grNEhDOUNGcFdxVzNPaC9JY1dqU1d4MUkrdFdvemlSM2tyamxsYU9TbW03NlRoVTVYNHRCeC9yWG10dkhkZy90eWx0VElMdXZqNWJ0OWJnZGVSeCtqekxwSDdhRGtXOTZDdjBaQUFBQUFFbEZUa1N1UW1DQyIKfQo="/>
    </extobj>
    <extobj name="334E55B0-647D-440b-865C-3EC943EB4CBC-14">
      <extobjdata type="334E55B0-647D-440b-865C-3EC943EB4CBC" data="ewoJIkltZ1NldHRpbmdKc29uIiA6ICJ7XCJkcGlcIjpcIjYwMFwiLFwiZm9ybWF0XCI6XCJQTkdcIixcInRyYW5zcGFyZW50XCI6dHJ1ZSxcImF1dG9cIjpmYWxzZX0iLAoJIkxhdGV4IiA6ICJYRnNnYUY5MElGeGQiLAoJIkxhdGV4SW1nQmFzZTY0IiA6ICJpVkJPUncwS0dnb0FBQUFOU1VoRVVnQUFBRU1BQUFCSUJBTUFBQUJmSTFXREFBQUFNRkJNVkVYLy8vOEFBQUFBQUFBQUFBQUFBQUFBQUFBQUFBQUFBQUFBQUFBQUFBQUFBQUFBQUFBQUFBQUFBQUFBQUFBQUFBQXYzYUI3QUFBQUQzUlNUbE1BRURKRVpuYUpxN3ZONzVraVZOMlRCb1ArQUFBQUNYQklXWE1BQUE3RUFBQU94QUdWS3c0YkFBQUN1RWxFUVZSSURhMlZ2M2NTUVJESEZ3akpJM2dJdm1mTldmbXNvTEN5Q2Y4QnFkS0d6aEwxV2RoQllaWEcxRFpRcUlWRkxxVWRWcmJrUDRCMGRoY1ROWVJveHUvYzd0enR3UjNiT0FVN08vdGxmM3gyWms4cDJJT25CMi9lMzdLWFp6dkVkcDAzelBIZFNQSnprNlIwOER3ZytyTkpvaWNhdXlVdkhKSW1VY2NobVJINURzbUV5S0ZRSVMwY2tnTFJMNGZFSTdwMFNLcEVGdzVKaldqb2tBREx2a1B5djdEY09OWUJsdDhPU1lub3lpSFpkbU9wRUIwcjVYMEpUMTduVFFZc1BmVXRvQk9panptYVBhTDJGbjN5bFJkUVR2TDFpUXFERC96L1Z0N1JSblJUV2RSWmdsMTk1WGJWZ09YMm5WNWdpK2gwZFpqN3dMSTB0UWgzbmlVQkZoa281aERDQm1RSG1PVkgxaXozazh6RlhqSWx3Q0lid0pyanJGbUFwVzNpZUVlT3N5VEFJbUVrc1Q2OUJFeHJaVXN6bmNRRm83Q3pwWnVxN2JKd3RMTmxrS3J0bGh4UFo0dWVNa2pWOWtRS0VGaDZaazNBdForOFFBb1FXT1RNV05ONjh1N0Zld2NXTXdtL25YUHhsUUpxWC9jc0xLMzRmenkwUTB1dFVCYVdTWHlmUExZcno3V05KVWc0UXpLVnZWdFlvTFlmcTY3czNjS0NsNGhUd1h2Snl5ZzFrRnUzc09CQVF3elZjUEJuWk93T0FXQTVROE1HdDRPbU5WYnEwQ2lJSmNCU1I4TTIwTzdrRkg2ajhaRG9VYVBCOFZFa1pBL0hYM0FUK1B5YndpTGZNd0QvaTZFU3p3MnpzWENjRFdlK1FGTXhOemtWQXNBaU9ZOEhlZzdKYkl3ZldGZWVhMkNaUjVGb2xpSGNzSzM3TmhZK1FHUlJRVmZsT3hwbkN5NzNUQ1I5SnRjLzE5MGtXN29KRmxYRHBUeTVxMnRKa2kxN2N1TVlLSXdvSkhOQkNoZW10YXI4dVdjOE5ON1I4cFgwYXBxamRMUGFwbURKR3RTeG1XREpsOFJGbEM4SmRSRzl6VmZnMnZjeHVyM2grNEhDOUNGcFdxVzNPaC9JY1dqU1d4MUkrdFdvemlSM2tyamxsYU9TbW03NlRoVTVYNHRCeC9yWG10dkhkZy90eWx0VElMdXZqNWJ0OWJnZGVSeCtqekxwSDdhRGtXOTZDdjBaQUFBQUFFbEZUa1N1UW1DQyIKfQo="/>
    </extobj>
    <extobj name="334E55B0-647D-440b-865C-3EC943EB4CBC-15">
      <extobjdata type="334E55B0-647D-440b-865C-3EC943EB4CBC" data="ewoJIkltZ1NldHRpbmdKc29uIiA6ICJ7XCJkcGlcIjpcIjYwMFwiLFwiZm9ybWF0XCI6XCJQTkdcIixcInRyYW5zcGFyZW50XCI6dHJ1ZSxcImF1dG9cIjpmYWxzZX0iLAoJIkxhdGV4IiA6ICJKSGhmTVN3Z2VGOHlMQ0JjYkdSdmRITXNJSGhmVkNRPSIsCgkiTGF0ZXhJbWdCYXNlNjQiIDogImlWQk9SdzBLR2dvQUFBQU5TVWhFVWdBQUFlSUFBQUExQkFNQUFBQnZpL1d6QUFBQU1GQk1WRVgvLy84QUFBQUFBQUFBQUFBQUFBQUFBQUFBQUFBQUFBQUFBQUFBQUFBQUFBQUFBQUFBQUFBQUFBQUFBQUFBQUFBdjNhQjdBQUFBRDNSU1RsTUFJb203M1dhclZETHZkaENaUk0zNzVuWDlBQUFBQ1hCSVdYTUFBQTdFQUFBT3hBR1ZLdzRiQUFBSXBVbEVRVlJvQmIxWlhZaGJSUlNlN0RiTmJwTDlRZnFnaUNUVWdpQks5c0VXaW9Vc3VDMXRsV1pGS0JTbDJUY2ZSSGVsSWdwaVZueFYweDhGbHo3YzRKTWdORnNvaUZUSjJyNG9DRmxSRWFHYUNJSlVzS2syM1pwcTkzaG03c3pjbWNtOU4zTTNTZWNoT1hQbW5PL01tVGx6enR4N0NXSHRuc2ZhdTEyaTBIN2VaZG4vOXFWc2I2YUhaT3pCd2hQelZDYTJDdzRzOVJBbWJ3TTRjQnVsUnFEakVyMDBsUEcrbEJXYy9zaXhQSFFBS2dpU2d4V1hDQUdNdy83cFZCMW1DTWwvc0VxK2c3VVEyYTZodnBTNzBMYk1LTGFmSnAvRERVSkdPOCtTaWZ4LzRVRDFtemllaEEyeWZST0o0L0JQdUxnKzJwZXlEdFZITHcwMG9xdXdRQmFiaE1SYnNCd0dOdEtacHNNT0xPV2FoS1FCL2c2VE5zYjZVamF3K3VqbVRsSGxjYmcxUWpldERwQ2wvYUJXWk5Jb2RoRFE5UkxnWnR1M3ZwVHR6ZlNRakx1YmxvWjIrUzlDRWdDNDJjRXRCdXRzc0FvZEd2MzVTSHZjbDNMd25LS09aTzR3alNSbTREVTh5dWh4TmdSaWtnZHhFUURYQjRNYlhQVVFGVytvTDJVUHBsK3FsV1VJY1hRVnczUWMvOXhkOU1jdG5uVDVWYURabXU3eGdyK2dIN2N2WlQvQUxmSGlIVmNOOXhpek5kM2owSVBwekx2aWVOenB3dXdBR3R1MnJTOWxXeU05NWNacHNjR0dXWmZHWjZ6QUMyenltNjcyRUI1enZqNTBjNW5hajlQc2ovMmtXblFSZ2x1SThwV3JjT1RSWU0yQmpwUk91bkM0dWRjcE5mR3kyOGV3TlZzYlEwRFVJZ0NhMlBYMlBidkY2RHkxRjZ4OGpKazZ2YXBLRDQzT1oxM29LWUNtYXFRQWNHYlBwWWMvd3ZEZDJMbHo1eU43V2RSUDBYU0ZMUWJzbnVsMitPK0pYdGUxUU9VZGNQamJCM1lCOEhEVFVBZmZvZW1LdG93KzN6R0FMeGtmVjJLTkVlL1J1MFk2eTJoYXhQUWNmZjZIcjNHZkt1NW93RytROGhnY3BCclZTRmt3d0lZRit4S1hLZWs1T2cwZnVnTmx5UzhvVzRDbm5wMEJZV0E3dW51Z2w4ZEMyRlMrN3dZTFoxemswS1FwMUFmMWo5R3JRbzJMdmNlVjUveXFzcXZiakRPd2ZlWEF4empqaWdvUlNKdktyYVlyMmdCMjN3M1VHL0JBUVU5RkRiR2hlVmEwcUxFU1A4T1Vydm5jVTZ3OU5wUVR3RE1XQnNxL0ZQenV0SlJ4WGFRUEZheDVLYXFoeEhGSnhqb1h3ejlyanczbFVWSFMvZEtoQno5b3lreEZzT1JhUURmRTQyQnAxak5xbkFFMllPMnhvVnlEMHh5NEJWZ0E3MVl6c2tsQ21NYXJtTmphNG93M0dlTU1zQUZyanczbHNqei9PUkFCN2xrYUdtVmtrOUhiM0JKZVRJU2p1VFZwM1R3RGJNRFdZMU81SWJOZ2tWM3RwWlhoRWpVOUZkVkVDcG1TRzBEcTgzSUs1aG1JNUxHcG5KR0xXdkxKRHRMbW9BbkRXR21CRzhDUVcrWmtmcDBUN0JJdWxrVHlyRE1YSGlCTkdjTnJ5VVVwZXNZODJHRlJkZjBJL2JMTURWVmxPU2JuUE5zNHlWbXZ4eW5icURhVlkvbjlIQUdOVFhmQkRvdFJDRWlUWGpsV0xkZkUxWlBFRnlUZjFtTmZaWWFDNzFRbDJyQUp6Q2FpS2g3VmJIbmxXR1hqR2VDQldMc3UrYlllK3lvekZHOFNFblJvQkdhVFd5NTRTbHdxV1JlOUVPVll0ZTJkZ1dwVDhtMDk5bFdtS0ZnSmxXdWR4QjBPNFdXVHBQYmNxNVJqWmpqMU0vdnp6a0NoSWlmVTArTXdaWXFDYjV6V0pOcndpQy9XS2JhWFRiYUpTc3hNS3VXWTlYUHNrUXA5bzIrSXNFMTBWbDBDZjdzOHZyS0hZVXVCTUdVcVZGU084Y1RsRjZVZUo5N1p0Mnl3eGk1L1pYQkl0NUNKaE4rT0tFNVoxc1RHV1JWa3lpdkhsRDNpdnZyQWlPQ25mbEpaSDlOakZCWnZUQmhrcURKSzRMWDZGQk9rUHpuOWZvQWNERGNORGxsVkd5RVRDZnROMUszTGdHcFZzQ3RiV2ErUUdXREZDc09QZTFxY2xhSmRlOXhBNFNWdm1JUXFvOXlrWW1zQ2RYbGlFUWdVVG84WktuUkhETHYvL2tJcUVxNHJ1emM3WWkvajRrTHRJbFM5Y2t3WlJXQkZyT3J3UFJhdjNKbXd1Y2VMaU4xa0krNVBxREtLMUpYcDB6Y01Xa0loaE1MTktIQ0VVQ0YrdWdUZlgwaEZvbStwWnpGaThOdmlHdFBLNkl0bWxPTTYyOXdZSE9XV0xxaHhabnBjUUd3MTk0WXEwNmp0TExNcDBCL01LK1p0aE1MTlNnRWhwRzhROFJkUzd6VjRJcUdDTDdsdUxycnJseXBrTlZBWnZpNjN5cFo1ZEFORFl4VTVxY0tDSW0xNm5FZHM1WmpUVTRkN0ZLQk00K2RKRHd3enBvZzZ3YVJ3K2g1VElXT1AvWVdvaTZKaE9xQTYrWVdNZTllOW9MOXBRaWUwY3B5Qnd5aTlPTXUrUkJMeWsyYlA5TGlJRXhMWEdtb3ZWSm5FdGNuVDJETktGWVdicHppeVVTSHhxb1l6L1lWVXBCaTBLM2dnMnV5RE1CWWJSMTlGc3h3bjRYZENYbW12WXRMZVdFMmRnS3kwam9UcE1XNUJSMTNBVUdYY1lnMHNqNS9CRmxSMGVtcTFCY2JCUlhQWC9ZUk1wT3JtRWtrVU1KNXk4QUw1TksrZVM0UTB5ekY1SFRvRkZDVGtHTFFkK0ZPYmt1a3hPZGYrUk0wWm9jcHgwQk5Jc25XNDF0VGd5ZkhOaXM3QWI5MS9HQndmSVJNcDRjRDd1Ri80cGR5QlE3QzVyaU5nR1RLc3ZIcTE3VmI5WjV3elJ2bnY4aGl4Tkk5SmlIS3hQYTJiSm1TcWFYSzIydGVSRWk4NVR5MVRxUGplemo1RzBBNXZaYVZFQ2w3Z3Y0L0hLVE1PZzVTVDhEZ2Jlazd4dXpZVEpCMlZId0VKMDZzOXVvL0hZMnJtQ2tPcThnTmZVRHd1cjRWcFJCbUxnSlEzcndGaGRudzhUcWpWS1VRM0tkS1d1c0NsU29oR3BLRUlTRTdYVlRiRWtvL0hhVDBkQlNwWGVaRVpVODk5ZlQxUVB1S0FQUkplTkN5blRLZmc0L0g0ZGF1NUpjV0ZlVVN0Wm82VnJvMlFQUktXZUxzcE03TStIcGViTmhNaVZmN01sR29vcDBEYmJ5dVlJS0VJU0ZqMDdhYk1iT0dqVE1Vd3FyendOVWJVTHQ2b1YyakRLNVFTVW1uak9xVnFSS01qSUdFNXp0cUQ0d1Z0UVpkTzJZVlREbDNsVFhueStDeENlT2xtelY0RXBKTCtnR3NpcWYyTDU5L0ZpVys4ZHY5RmhaczJybkRLa0VMaW13TFpGQy9yV1VXbUw5SVc2ZUs5YitCRWRyK2x1aEJvbUQ2YzgxYnhoREpuUFRxWXdtdU9iTE5TTEthOFQ1TE1MUkdXU0NsSHpzTG02OWNFSHNXNUk3L05yVGpxV1c3TjIweXg1RmxTanNYa3dJNnhKVkxNNmN3ZHVYYnQydHdoeDNqb3RuSENsVW5iM2pIOUlPc3pmdHl0OEFhSDFOTjYwU3FvL1dIaUF3dnF3U0g1ejFUaFRzQ3kwb3RJTnJRM0VSR1ZOZkhCSVdtd2ZwM0VyMzVjUzk2YjA1YUNQY1g2UXZvZjB3azhtMjNYYW5jQUFBQUFTVVZPUks1Q1lJST0iCn0K"/>
    </extobj>
    <extobj name="334E55B0-647D-440b-865C-3EC943EB4CBC-16">
      <extobjdata type="334E55B0-647D-440b-865C-3EC943EB4CBC" data="ewoJIkltZ1NldHRpbmdKc29uIiA6ICJ7XCJkcGlcIjpcIjYwMFwiLFwiZm9ybWF0XCI6XCJQTkdcIixcInRyYW5zcGFyZW50XCI6dHJ1ZSxcImF1dG9cIjpmYWxzZX0iLAoJIkxhdGV4IiA6ICJYRnNnVUNoNFh6RXNJSGhmTWl3Z1hHeGtiM1J6TENCNFgxUXBJRnhkIiwKCSJMYXRleEltZ0Jhc2U2NCIgOiAiaVZCT1J3MEtHZ29BQUFBTlNVaEVVZ0FBQW1FQUFBQlRCQU1BQUFBbDlzMzNBQUFBTUZCTVZFWC8vLzhBQUFBQUFBQUFBQUFBQUFBQUFBQUFBQUFBQUFBQUFBQUFBQUFBQUFBQUFBQUFBQUFBQUFBQUFBQUFBQUF2M2FCN0FBQUFEM1JTVGxNQXUrL2R6WmxVRUdhSnF5SjJNa1FmN3A2VEFBQUFDWEJJV1hNQUFBN0VBQUFPeEFHVkt3NGJBQUFONUVsRVFWUjRBZTFjWFlnc1J4WHUzWHRuWjNkbi80d0VReDZjbTVzSEUwVDZtaHRKQ0VsNmpGZGZGSGNqS3NRUVpoTVZRWkZaREpwQXdGbERSSXdQc3hJaUJJS3pEMUZCd1YzTWd3U0pPdzhCOFVGbUJYMFNuUFVuRWhDY201bHJqRGZHOGp2ZFhWWG4xSFQzZHUvc2l1NmtIcVpQVlozelZkV3BVNmRPVmZldTUrVlBNM2ZuNXoxbG5KV2JqalNnK3J1UEpIWXFoSUtWSXd4alh1MGZRZXFVaUR4OFphUDRTS3IvTGk1emFpUXEvbTJGeDNKV2JSYVdPVVVDdmFGalpOY29rVzc4NE9mYzBlNzgweTJacVB5TXFvbnhsb1crd3N6dGdzR2JVMGZ4ZlJMai96clh2aXE3LzgxUHZjMG5SVjM3Q1VyUEVTMDMxTDV5ckZMS24vN2NHZFZ4QjFtQ2x0NFZGMWFlUU9ZZGpLUHN2ODV5azBoVzFKdnVzQmVncEk0cGZFZ3A3dXZPT3N2WThFME8wUjI2WTUySHhuWk5ZUVVMazIyb0xWWmxlQ2FMbUZaYnpvQ25sUnF3b29aU2Z6ZlpNcU5ONFlRUnN5UExjazhwdmgyY2hjbnRhNlhNcTM5b2NuS2Z3UlZuN0MybHVIY250N2F0V1hwcVRaT1QrMnlvZFRuNEhhWGVZQ1V6ME5obG5hOU9lbXhCaWppanptbDlSRSs0ZWw2eUNJM3BrK1RpVzI0TU9scFEveElhcTBCREs2eGtDWG05U3FkR25CNWpuQml5TEhaR3o1dUZoanBzOUxRcXRVNmI2Z0tybVZoeVJ6b3lDc2YybVRMSTgydU5kVWRDRWNZNE9XUmZodkVJeHhRZlBHbnd0YmdnZUN0K0pVMHNpNjNSMjFQcVZhNHgwbUM4ZHk0cU54TGhqSk5EVHlseDQ0VndUQy9DVUFmUW9QWmVKY2s1T1NweVJqcXJ4TkVTNFpnNG5FT0RlaWRZTm1HR0F6RmhXWVFUM05NSExHQWxUYXhDWTdGRytqYVVuVEFkT2NNTnRBMVJPZDNDOG5DTXdqTzlhdHR5ajNCZ0ppaTd3MVZFNFZlSERaN3VGM1VRdGpvU1hMenc5dUYxSWZNTHdmRDdUQ29YT1pad3JoYnlNRlcrSGJ4M2t4Z3JUNms3MW9rNFBMWDRZaU1OSFRDWkp2SzdjVjdKeU0zemZxMlVIKzRUYzJvUUVVenlNSElzNGNQQWM5Y3ZWdFVnc3BHMk9pK05KUjJqeDEzOUdXaUlzOWJ0R1FubkplN3c2SGh3KzI2NVRoWmF2V25EKzBPeGU0MnhoSGtQeDZOYncyOTVYNlo0YW1yd0RXK3BhcThDczJDWHpia1JYTEFwSG5UUkl0Mk1oZWVrTGoydlR1Zk5CZHltelpQSUUxenhzVWpHWXl6aEROeGlWYVZ3ZEYzY1orM1VZQUtyamsya2dKM2hONGdONitpSnZXOERmbTlLaGlIZTNDQmNycjVhYjZNMUxHZTlRNlMwSTRySEVoWklZMlhhNFRjazArcTFPWnAwTEtpdFBIRHovQ3dPSVgyM0ExbVkxZUJBWTB6THc0RFhpcjVZcWF1N3lOTkIxZnpxVmd1bFBjY1NUZ010WEQ0YlRYcEpEWHM0MTlDQzJzNkRBZXV3YkFFUHg1YVFXek4xeS9KMnJCTHZFRjAxb05WZkxXUmpZd21iSG8xTjdFWFdnZHNHSCtPY2dzWnkyUmo0WVNOUm9uQ3Nwak9QUW1GMzY0eUhFNmM0UHAyTkYyRXJPbmY2d2ppdFZESTFsbkF5NUZGS1Z5TUYwUTBYVkVCSDZJTThNREJHdzBlR2VmL1BLTDM0eXNkQnY1TUI5QlY1ZXBOYTV5S3lHNFc4MVp3V0hRbU5KV3k2TUM0eEc3ODBnODNRN1FOc0xKOWp3YjMwcG02YndqR2JodmZyY25xMnVJZnpQSDh6cXF4SENuOWVydG1vTHZWM0xPRlUxS0lWMDdFSllOUzBQQ3NCODBGWldEZ0ltZFZMNFZpY0J1Ly81SVlRYTR2d1lVYS8xS3pHYnZBdnNPdThhU3podkkwY3p0YzRGL0hBdUM0VHRmU0ZLTDhRZm5VaWZyNFQxY1MvYkQwMW9TNVJ4ekoxZlU4V2xrM3BXRUlHY0JGL2VmV0FDWTZTR2NJdjM2TnUvZTZveEltVVZHTkxXV2JPbXhxQ28zR1R1Ti94R0gvRHVVL2tIZDBScjNlWHNSMVRnb1dLRFNFcy9KUHFoTSswbjNUaHg4T3UzaXl0T3cxbTNISzk0KzA1eDZOQXFSdXV2Ky9aWDliaDJKNTU1cG1uOFZXZHVHWGxHZ1BQNlBqamprbU5sZUw1d1Y1QlBrQ2tCNTBlaUVyS3BBby9yKzc4NjgrZnNpZXpFY2xqTGJndlJvT2RIREJnT1BiSWdjUDIxc0x5M3pqUnViMmQ4S0JkY1ovSWNCQnhKWDFDQUs5NW1YTjVqNzN5TVhXWXhyU0FLN3lvN3FJcXJJcHR6ZkxmZU1KT2VETWw5WjRvMnpPYURFU1k0UG5xWEN4QTRaZ2NQME5hVGF6Q1hsRmpUQjY5U2JranI4WmM0Wis4dWtGWW1PUjgyenh2ZUF3NkVHZHB4R1c3RVJobUxrYnR5blZrTlViaDJFcGEwOGthYTdLZGxpVG56OS94SzR5NGs0WWl5bDNoMVZwVTNXY0JqeEE0a1F6c1JHOWpJWDVmRzFUVnVLOUc3TFhqOWdOalBCU09kZEo2bGF5eGhyRmNLNWRiWTQ3d2pQNnNBNGFhNUFGc0M4ZEt1YTZZcmpIQ1pKMTZYNjQ4YTJNVWp1M0g3Q09QWkQ5V041WnJCWEpyekJHZTB0ZFRpUnV3eFQ5bXl2V20rdUlVdzlCT3ZYRkJ0T21iZStrbU5DYXFlRWJ1bGJyRzhRRmhjVzZOT2NKTmRYTU11K3JjTE9uV1R1VHBlTk1aSFh2aDhLUk5xN1VpV3JZYXd5cVJnUWZuUzlTWTZ3TkNnYndhYzRWN3hpZTBsVjZndkFjblJNTk90aGowbEk2dmNCVFFpbXF2TVFhUHhXTjF1M0lGUjVpUk1YOWM3L3FBc0RpdnhseGhPUHhhaE50aTl5bHhTeWYzY0x4cFU3dlFaVE9CWG4xVE5HOVZHZGlWS3pqQ1RIczBWQTJ2WG5VRFZpS3Z4dUJBaFBDZTZZa3pDQXQ5RWhUc1pJUGhOcmJqVE04Njllb0JZNkJYbERFUEtMTnlPVWRFTjh3WEs2d09QdUFDeTBaa1hvMjV3c2l2Undpd3NmMFIySk1xQ0tUVC9MTnV1V3VkK2t1aWJYdDNrUm1PZVQybDR4UW0zdFFIQ1c5MjJ4VG4xWmdyWEtuZUhtT2dzN3NHN29RSjJJbmVvNThVVGRsd1RCVGpqc09FaTVuaEdGNHppVGd2UXNIeVdZK281bVdEbTFkamljSWhDdDRpR3JTVEptQW44ZWRlWlJrb3BEcDFTQnhFdmNLcXlGZ016ajEvSkZJM1BxQmJpMHJ3bTFkamljSWhpcDEyQTNwaWhQV21DL3pGSTQxQ2gyTk8yL2FlSDZ0RWFsbHduaEduci9MZndrcnJBNEtPNFQ1VVkxbkNoSUl1eVdPSmdUNVc0cXNIQkdlOTZSa2RWNFN0c0hBc3pOc2Y2RGpPWUpXa2gyTzRCdWNycFIwZThLR2JXR0pwc0dFZ1J6VDI4dlVIcHBLSUxHR3F4enVLTlhwU1dycjN4eEZoZjM5NzdiN05oTlRpdlE4NEpkNG9rNHVFYng4SXAyZDI2TDcrQzdZUWk0VmpEclo5Yzl0T1hia2tBcDFicGVCTkpwa3d0QjE3emJOc2ZseU5nVm00d0V4aGFxckZKZ2VkMnFJeW05QVJBWWNhN0JTSE03bEl5TmNnV3pmVHM5cEIxcVJsRzQ2WnNvaVkxb1AyZ3RTVlM1elFBMDFKbFBaVWFKa3dobGhUclF1NmF0U1A5Y0c4YnF1OVRHSHdZZmVPM2g2RHBxL2o5WGU0TVFUQkhjUjA5Q0FtZVI5RGIvTVRtRGdTV2dsaktWOXJabFlmanlMUUhoK3ZhSzZwZTVRZGp0SFpZTk1JdHZCWGhNaDAvVmpkK3BWdHlPRGEyQTc2VmpPaVpFSVp3dUREMzBLWnVhSDdOdUdRUFkvZ1ZoZ2NycGhRNHZpVFpDYU9SRzhwTWMwTCtMWm5MVVRiazBydkdtOGwya0ttcDcwc3JEMGhITFhzVlIzcG9xZ2VHbGRGUFJuMzlHRytUbHlOQlFEbW5qeFRPQVMzZmFmOTI0bk5BcFJncUN3Umt6UVFXaThKVEJ3SkhrVjE4T0w2OWZnRHVuS3d4U0RwTGI4ekNhYTJwYzVGZEFNUXd2Y1psb2hvYTBaa01RRXJlQ2Q2RmFhOWdXdzUySTU0d2w5WFkxVUFNemVYTFV3T00vVElFU0Q4cjE0MXVnV0NRK01zRVpNenZHUW1VcEZPTUJDU3FXN3ZSV2UxaDUxN1g5bG5MVVhQSFRLZFI1LytJYldoMVBYZmU1WlVrSlQ2ekZEMjFKMWcyYm1BMFcrRCtLUG9yNnV4Rm5CMVdFM0FtY0swYUc4anJpalIyckViWjFoR2NKdHh0V1Y2WFpUUXlrOWc0a2dWTmV4Z1FRL0REN3JnTUgwNUN4akVteExTNUh4Q3JxTUJuWkJOVE12YTRhRjJRWDNJOHo2TlA0aWVVMWMzeWcvS25jclZHRXhnd0Njd1V4Z2Y4Z24xVi9FWnliYm9EN3lXNEVEbGptdDE1TnBjSmhlcGUyWGRtd2t3TzIzMUErOHJWZTVYd2hHbW5iRXhQQmhWVjUyLzhlS2xTeCs0ZU43bmZ4ZnU5SlFOK3lFMUNOQ1E1ejJ1aHI3NnFHQjBOZWE5TlB3Rjk3bGVsakNzWTR1akxhemUyYXp4QW56Y2Q2VWpDL0N0M0VlY2tnUW1GMm5HVnpkaXZ2R2xuYTl1VVZjT0pBS21XUnFkcVY1d3R5SlQ0eEpMTEVyeXZNL2ZNM3dnNVBpYWYwTkVHUDRSamFGR2FDeExlTmFORS9CbkxUVURQU1loa1dhZTg5KzNUNGl6MXd4R2dtSUVUcDNrMXFhU3JpU1NXWDBud2tubUdvM0h3RmQybDBpYXJOY2E3cnAxelpUSmR2a096eGRBNnJFUVJ3STM1YTJlckpTNWR1amxaVmxTTHNIR0Zybm5UNUxSWlF2eC85ZjRPdE5iYjAzWGp2c3NnTlJORGNlNmZQL0k3bEV6elJjNllna2FtK0hSaGNNdXN0M1lWd1pNWTQyT1lCa2pVd0NwbXVxdEFodGZIOWFWZWJaWlp2RW1hS3hrWTlJc1NlekJXMUc5dmgyZ1hQMGdLaHYvdHdDU3I1ek5VN2RlU1ZXbDVyRFB2THdKR3B1K2JHR3lxRzRjVmkzeW5jTFBraWhVbHg4Sm9YbktKSmZTS3BKNlVzOW5qd2thNjlXUzhFYktGdlRlTXNjQ0dhRzlFWkVpQlFXUUVEbW5USEl6TGVwSTZrbE81Z1NOMVRlVDhFYkt1dkdkUmJuUC9GNHB0cnNSN3NJRkJaQVFBZGVTOGR2NXpDWVNua3M5T0Fod1hMNTBSSUZYenJjY2NLSThUd21uRDdZa3ZwUXkyYktKUExrQ1NBakhZby9xQUplTGZYY1VzTVhpSUxFc3pyamJMQXV5bE9KRkpSZU9LeWE5WWF2cXlWMjNETG1wQWtnTmVhVm5tNWpMSDQyUlVGLzdHWXZnVW84ODluc00vT29YZi9vSXE5bkx1aE14ZkxpYk5jbmFWWVhkaHh2V0l4RzVrUjU1OGJQb3lIVy80MFBRTGU0NUIzeGRudklzc1F1ZlpCYTZEbzFUeDNLc2JsbzZuZXBwU1R3dkdMYXp4K2JHY2lLVmZkdVBEZE1OVGF6eVhWd1haanlEdzJKM0hEN1BYN3lWVHZUTWw1WHluWkd3RWt6YU5wMm9yeGh5VENJblVzVWZYTHoxMHFWTEYyL3huV3RLdEQrYmVZV1kwTUc5SWh1RmtXL2xXcFNHWFJDeng3WW9qd1dwZWJoZkV0M0gzNGZoUHFsb1dqcVNtdU5XK204V2JTNk4vMWlRcWl6c1NXdElsbmNMTG1PU252bXd4Q2lVKzh4dUlmWU01dU5BS3VVL2hldWV6TG1CZzY2WWpHYzNuMGNXeW1qbkM2MkV6S25KekJ6RlhoYUt4U09uUmxuaFFIcUhoUXFKdzIwY215dE9oUDlmTGl5emlLbEFQeXYzRjJBK1hhemxINW54L0Fjc0VOYUl2RGZRMEFBQUFBQkpSVTVFcmtKZ2dnPT0iCn0K"/>
    </extobj>
    <extobj name="334E55B0-647D-440b-865C-3EC943EB4CBC-17">
      <extobjdata type="334E55B0-647D-440b-865C-3EC943EB4CBC" data="ewoJIkltZ1NldHRpbmdKc29uIiA6ICJ7XCJkcGlcIjpcIjYwMFwiLFwiZm9ybWF0XCI6XCJQTkdcIixcInRyYW5zcGFyZW50XCI6dHJ1ZSxcImF1dG9cIjpmYWxzZX0iLAoJIkxhdGV4IiA6ICJYRnNnZUY5MElGeHphVzBnVUNoNFgzUWdYRzFwWkNCNFgzdDBMVEY5TENCY2JHUnZkSE1zSUhoZk1Ta2dYRjA9IiwKCSJMYXRleEltZ0Jhc2U2NCIgOiAiaVZCT1J3MEtHZ29BQUFBTlNVaEVVZ0FBQTNNQUFBQlRCQU1BQUFESEkwUGlBQUFBTUZCTVZFWC8vLzhBQUFBQUFBQUFBQUFBQUFBQUFBQUFBQUFBQUFBQUFBQUFBQUFBQUFBQUFBQUFBQUFBQUFBQUFBQUFBQUF2M2FCN0FBQUFEM1JTVGxNQUlvbTczV2FyVkRMdmRoQ1pSTTM3NW5YOUFBQUFDWEJJV1hNQUFBN0VBQUFPeEFHVkt3NGJBQUFQZWtsRVFWUjRBZVZkWDRna1J4bnYyZDNaM2R2WmZ3WWY4aUl6b0MrS01BZitJeGlkRlM5aW90SnJoSUFvbVJYRllOVE1pU0VRQkdjbFQxRmhUN3lBWjRnOTRJdHZzMkNDeE5QTUpZTDZJTTZoaU9SQlprRlJqSm85NHlTNXlaOHJ2NnJ1NnY3cTYrcWFydXJaemgzVEQ5UDE1NnV2ZmwyLyt2ZDkxYjNyZWRmTHRmSUpaeVJ2ditSYzlFWXJXSG5rT2tROC9KNHpLSGJGdWVnTlY5QS9mZDFCWG1iN3JwaHE3RlhYb2pkZXVjZXZIVjV2b0Z1dk95T3FzUDg2bDczaENsYUNqMTFubURmWnJqT2l1YUxPT3hpWE91eHVZY3AxL3QvZm9EeDFYcUFwK2VQelJkMEtPOHJmTklVbGF3cHhJbkticW5TQkZWaDk1NHM2ci9tUzJuWW5HN3Z6MSs4S09HTzMvbzVmOS9Hd3Vza2RzUUt6d0p4UnQ4UjZKOHNXMWI0T2REMGFKVmJ1aHNqN2tVUXRlQkhGYklOelJsMkZYYlZ0b1dMeWE4QldMMWJ4SUdONHRkMHNOSC9QR1hWZWZ4eTNZeW1CWmFCdU82NnBFakNHTnJsdGxCWEw1QTdNRzNXbldDTjMyOHhDOEJSakU2U255OWhyY2JTR3duRmkvc0M4VVZjdGVjYXNNNFozUnBzd0NQY2xPOHZGM0NIelJwM25YNU10VjhxOXpSamVpdkNsYjA5V2ZNQXV5YURMZmU2bzY3S3pMdTNrV3FiREZIZlZDbEIzUmVwcUZURU5QRy91cUZ0aTUyVFRsWEVQbUZMZktsQW52WmFyeFphNithTnVqYjFTQm1WUkhSV2c2alNxYndQaWNnSmRMTGpzenQyb3F5azdQdFNxSnhLc0FsVTlwSmxQbUxMckROZ095ckVQemgxMVhxZk14WTZiZGZ1SUZiNU5rZFQxQzlvcDgwZmRxSkFMQTlHUUp3aG1IY055bk1xWG93Uy9rRUUraDlzVWIwdlo4dUYyUFlGd25iSC9ZYldjeXVpQWRKVVZORlBtYjlRdHNnSm5aSmlHUE9GMk1qOEtjYUJTcm5EclJYSE1IM1ZWVnFJYkU4dzZ4ZDhOVk1wdHkxWnNKZVRwQXhxWithTU85dXY3bW9ZNG1TUWZXZUM4aG1PZ0xxcHBsTmptYm5YUEgzV2VML3U5VzR2WmxPTG41TmlzNDJhZW5LNmJSYmRMYzBoZEoybk5tOTQ5Zm8rZzRpWi9mSThOSnpsbHVSblhRN0w4NEhVbmloK25iQU5MTk5uVVdTcENBTitBWU9XdC9vZDNlYjJWdDdHUG5EVURhTWN6MVVPTUJjTE1XbUNUTUdBdWFaM0xxYnFNU2cwZ3ZoM0ZHYlV2YmRGa1VtZXJDQUVzUDdqYVlwT3dmemZaQmJXanA4RWN5SjFEbGQyMlhSdnlNZGg2NU5EN1l6RS9mcm9lU0ZrQ3FuREdNSEdEZ1V0c0gyZDUxbWl5cUxOV3BNQW9POUllZjlMN0JiZWdGaWVmOFRaYXlXbW1Ec2lXOUNJT3VUZHhEYzdUbHJtRmRiZGtWRmZHTVExR0dUYmUrUHk1RzZsYVVFbjFQR3MwV2RSWkszSjh1SmtVV3hjTjBvZVRzTTZSNTFXUFNYOG1kU3hGaDU4TEV6RjNCZXhzRTByQjNDWTNFRVMrUUxTcktoMGxyaFJ2a2RnbzltZ3lxTE5YVk9BQkN4ZHRpazh1VHJHWEYzZ2ZoMW1wWVZLNUhEbWcyK0dIR2tQMlViNytRQ3ZqNDJ5VGd2eDVBRVVlOFVBaEdHaVR5N0x3S2RYTjR0bWp5YURPWHBHRTlBYmNxK0h3V1dmakEzQXk4VmxwejRRQ3hoZlBya1FiaUQ2YjhBbTJwUTZRTEFXcmR6N3prM1RlMTlKSklzWEhadDBHeEM3RmdsdnFhWjBER2oxMURvcGlUT1VINm1IUEJxOThBRTJ6Q05RMVRDQkFqcytVbTlIODJBNjlpb0V5UUxMSy94ekUyQThQU1hZbFkzSGxadDJSbEgwQ21FUGYwdFhGMWxabXVxRFJVK2YwV0RHTXNnUEhEVkVqUHhzRFRyaUhONTZXZEZCZ1dQTDg5cmt3c3g5YXphMHBZMVVJOHhFTjF3dUhxdDRxM291Z0xDNys5SnY0ZGZPZmZnL2hENkM4a2R3c2hXa09hUFRVT1NoQ3FFb09WaWRoaFRDYXVKY2VScDE1MFlLWERIWkJMdUEvY0ExREp0K3NUbUJoSHYwRldYSDlRTTFZei9DS2NyTXV1Y1pQNDFKdHZBbzZvZEZUNS9KWUdGZXA0VlBSR3dQUVVIem1yUGhvUmRFQkFXOVVBNWJFaUhDK3lBbXBQMi9yaEpXMGhJcWVrcjZZTWVxNFdSZGRrNy8rUmgycVRjVVdjVUdqcGM1RmtmSXNwVWE2NThMcVlMaGQ0YUdOckUyRFJDV214a1ZwQ3FpbWw1VFIzbUZ1ZmU0N3RXOGZrME00Ynlsam1BK0FONjBpU0J6S2N6c2g0SUpHUzUyTElncnhLYlFycG5tempiY2FvYjR0dENlSWE5REJFSEpic0JubEY0eEIrY1pCbUpEOUN6UHRmM2p1Qm5EM0x5eFdsOTBBSjBLNFN6bEcrUjNsL1ZrSE5QbzN3bHdVSVZROHVPSG5iUkJTMEQ0cTlvdFFySzd4Z0dsaENPcldHMkZOc0pWSWR6SjFicE9RTnVWeXVCR3c4YlpNaFhzL3JVSGtEZzNkUXFYT0FZMmVPaGRGNkVrZ3VOTEszWmZWZ2c2eFo2SXkwTWN2aytKNkdJenRKSEt3Zm9scE5ra0JLdlNiL1haOEN2QlR4dkJPeFg4VmwwN0NQamxvVFhLNEhha3JaSUZHVDUyc3drYVJMQVAzMmxzK0d4ajZHNUtjYVJENnVLSXZFMGJBemlXQ3NKVTRTbUlpQkJQaklVa1MwZU5rU2V0anYzODFwU0VzemMyNlZMZVFpbysxV1Jab3pOVFpLSktRNE42QnI4ZzY1WTA2V2JPdnVIb05NQlRxQm1rREhucXMxSW52cTRoeG1HYVRCZUZKZW53VGxlSm0zV21zQVlmMTFPVkh3MWZwYUxuR2FtWFlScEVzQS9jdm5iOTMvd0E5R3NvNndTRDBjWFcza0FuRHh4MittNTVtcVhzeEFyMGd6TUVvOGpDeTRJK2xuVUdlRHJwQVBNV1NMUDZxZzI1QTVrY3poVG9iUlFSYitkUnA5eHRhR01xb285TXNQRWRkMyswMjhWaUVqeHpIKytFekw2cCtrYVFoWU5MS1BzUFFyM1g1MFV5aHprWlJnbGlFdEcxR1pHWWIxUzNNbmhaR2dMY3BkSm9GVUcxMlZRZHRLMW5xSVBzcCtNaHhtNHV0K2xnZExqZ0E2bkJjQ2FzN1RKbVZIODBVNm13VXljcWp1N2JOaU14c281cUYyWnRPWFdxYUJWQWR0S2doakFmeXRlVXdyUVhjN1lNVkJDczczSFJYMTJEV1FTV2FIYVlGR2pOMVZvb0k5dktwZ3o3ZUlDQXlxTU43U3QwMEcrZ1BqYnJxcmdCTzM5ams3eCtFWDVYU0JBTk1Xc2xlSmtrT1E2bzNKY3ExUUdPbXprb1JnVlkrZGRESEx4TVFtZFNkamdWaG1xVzlIL3dydTNFK0NyU3ZvQWdFbndYV3hOVlQwK09ZYnpEcnZLYkdFOENQNnZPaU1WTm5wU2dHSEFiS3B3NzYrQ0VCb2FjT0pwTzlXQkNtMlowNEVnYmc4R2liSklsbys1eWFXb09wa2wrUHFjbHhET3JSN2lKRGdhNXVzRnFnTVZObnBTaEdIQWJLcDg0bkwzc0lIRG9ZTUtvYU1kcEJmSEpkM1lzUzVRc1FzVXdVR0IyUmxJcmc3clYwaHdubFlOTEtOdXRnRlphZlNDS3RGbWpNMUZrcFFnQjRVTmRtUkdTMlVlamowbjExVjZKWkJ3TmVvOXVOSmJxeFcyUndCUkxCT3hsZE83R0lER3llbFNGNXIvdzQrTkc5V2N6eDJTL2JyUE1HeEFvVk9ydjUwWmlwczFJa0h5ZTY2OXFNaU13MkNuMDgyaTdVMEk1Y0J3TWtMOGQxSjlOcy93Z1MrYWVMNGJVVGk3Z0dZTkxLMm51Q1N2SnVTbGlKRlJxVE44VktFWGxBWFpzUmtkbEdrNFY1RFIxODZtQ0U3NmJVL2lMcVQ2Wlp2OGNUYWhjdjl0blZpeGN6eDVJb2xldG5BTlJsQ3k0cGJqc1hORnJxWEJRUmtMbzJJeUt6aXY1U2pLRmtZVjVDTzNJZERDQVpxbTRLM3o5NG1xTlBGemNta3EwTXM4NGFiamZXclN1NnFIelQ3b0pHUzUyTElnS1B0dG5Hcjc1S0pMenYzcnBQa2xaLzlWdVNvaEdpbXVCN0FhN25JTjRUakI1TmxGQVlQRWU4dkFwV0dSK2NRR08wUW03R2hHZVlkWW5TbktHbXlhempVN1BzSytJTlRYczBPdXBtOFZpMHplQTVHdW9qQTNiVlhRem5aSG1FcUNhSUg0SG1ZYnhWUE80bEZWRVlQT2NVWjZzZXptYncrbGhFV1hzbktnVWIwRjRVTEhielRXYWRCK045UDlidmhFWkhuWk9pR0VZWUlHM0cvMTRJY1RxTUlFbE1kWEZKTHZSNkhCTUJ2UkRXQkMwdHJLZEF0bmdWdjU1RllBaWRBNDZrRFFkVEVPc0gwYWlUYjU3Q2UrKzRUVlUwVmpHeldlZDVlSi9yaEVaSG5aTWk4bGlremZoZkxrQzdCeTdjZ2FUVFNpa3VwSHcwbnlXRU5VRkxzeDNZR3NLWFBwZUV0anBtbjhBUUFnZjhuQXNHS1F5M0Nyc3Jxdkh4ZUFiSU11dEVXWXNmdmxuZE1jaTNrR1BBQ1kyT09pZEZCQ1JwTTc1UkpqNEtQL1ZvWEFnUEdWQ3BGOEthWUxYaUUxejl4ZWlMeDVyZlFGQUlESkhUNXQ3bHZ1ZzNpeS9Cb09WTFRzM2ZrNlV5VHV0a2R1NTdGNENoVlRkVnJvbWMzRTVvZE5RNUtTTFFTSnZ4dDhuSkV0S0NGSFhVY1NFeTZ2UkNXQk4wYmw2bXRWY1AzWCtQSzBjekJJWUEyZUhkdmM3dWdFaG5CemlFbVBkc1VtK2REOGVDMXhQdi9DSkh6dGg3di9JTzNqTjAxd2dkY2p1aDBWR1hUOUg5QXB2eTg2RUVJbWt6UHEyUk4xdmJrTEtiRklBUUZ5TGVJYjBRMWxSaDQ1N25MWS9GaDNMY0hhSjBCd0pEVkJmd2F0ZllQenp2ZnZocnZndnNwY1BhMTlFZUt1TzBUa0U2TFRLRUo1R1grb3hKeVMyMCtEdWgwVkdYVDFGSFlrdnVxTHZTTm12QnR4eDdDVzRJd2NxV2RQVXdCMVFxRGE4Vm9wcjYxODU2S3o3OFdkNG0rN0wzczFhOFpnbVZGQVlrUmk4TlBjZ21QaFR3dkUremNSQytYeG1DR0JwOHhxSEU5TjgrdTNEK3pQUFAvKzNNaFFEL3JXZWw0REordjk0RmpZNDZMNWVpaDg2a0x0NFMwVVhiYk8zNGpzR1J6QXp2ZDEvcnFRbndVZU56Sk1WTEMxRk5Ld0U3RHlNSEJtM0FibWZYTGlzYUtBeklYSXYyU3cvOGN4eGFrWjhLdm8vTlNaOTJIMFhoN0NJYmlrM3VnRVpMbmVlZ2lEeVRwczIyam9pTWMxVFZ0SEpmOFBGOXJxdDZ5NFJhK1JvWW1hK1NoSEJnVDk4TFF5ZjlHeERiU0ZlZkNZMmVPcDBXU0RNcElrVTBiVFlna3lFcFlSSE5yMGtISTl6T1pGVUh6dW45ckx6WnBqZVJkWkNsMllUR2lqcVRJbEs1cHMwT0xoRVo1MmgrVFJvWWZiekpTVU1JUFp6cDlObW5ESElzcWlZMFZ0U1pGSkZIMDdSWnQwZGtuS1A1TldsZytPWlJ0UlJ1bmhaM25kSGxMYmlNdHBoWlpVeG9yS2d6S1NLVmE5cHNxTzRnU0FHYmFINU5hUmdWNnRVaEZXK0ZabDJ6UWRKbkg1MkdoTmRvUW1ORm5Va1JlYlIwbTNrQkVYR1A1dGVVaHJGTzNhUUVSdmdIY1dyWVlVTWtaaFlkbXNjL3I4ZUV4b282a3lMeVFPazJXOFdlUnlKdEY3WFFsSVl4bUxMM2I0c1ZhRjAxRCszdzVaV2VCZ1gwbU5CWVVXZFNSUENtMjJ5ZE9FcElBWXVvaGFZMGpPYVVyajRVcnNYUmpnVWVWOUVGZG5WYVVSTWFLK3BNaWdpSVVjb1QrT1FWSXVJY3RkQ1VnbEhEUGd3ZGdqNC8vVXVPZ0hRaU0wdnpGWCtyVHEwSmpSVjFKa1drNG42cWlZWU5JdUljdGRDVWdyRmd0dXI0NnJMamVRL1BiSVl3UHVSb3FsRnVRbU5GblVrUndsaTdlUE1md0xGNXo3Y3VIaWFwbGZqZGp5VE5MWlJYa3haR25iaThVeEQ0TExaV2trTmxIWjM3cElDSUJCTWFLK3BNaWxEVkkrQXR2RjVKVWpkbjFwSHphaHBKRkhqdVBwNjZXZXF3endlUEpiaFBOT1MvTmsyOUFZMFZkWEN5bmVleFJzSnZmdWIyQzdqTmhxZW5vY3libjFlVERrYlZlUG9wRUt4K1lmeSt2RkNLeXRXbjdKbmduQ01ialIxMUJrVlRucUk2cy9teWtLYkIxTlZseW5QTU5uc0YvdzlKVzlWMjFObHFUK1JIVS9mQmlhdzVWRWhUQzAzaDVtckt5ZTFQbmIremNaUkYzVGUzc3pIWTVSVFJ0RzUyUGRzQm1ZWDBRbzdUZzZ4NnlxSXVxLzV5MC92MFhMN2M2alcxTmQzZE5uTkYzVXFCUHE1cDlsa2tyVTB6VnJJcnFVMHpVYk9MM25nNUIxUDM0dVUvVTlkOUU1RGp2Sy84NXptWkdtc2xXZHBXNkN2S1g4bTBLdnJBV1N2eEcxbTQ5cmtZL2Y4QlQxRkdPYy9BKzZVQUFBQUFTVVZPUks1Q1lJST0iCn0K"/>
    </extobj>
    <extobj name="334E55B0-647D-440b-865C-3EC943EB4CBC-18">
      <extobjdata type="334E55B0-647D-440b-865C-3EC943EB4CBC" data="ewoJIkltZ1NldHRpbmdKc29uIiA6ICJ7XCJkcGlcIjpcIjYwMFwiLFwiZm9ybWF0XCI6XCJQTkdcIixcInRyYW5zcGFyZW50XCI6dHJ1ZSxcImF1dG9cIjpmYWxzZX0iLAoJIkxhdGV4IiA6ICJYRnNnVUNoNFh6RXNJSGhmTWl3Z1hHeGtiM1J6TENCNFgxUXBJRDBnWEhCeWIyUmZlM1E5TVgxZVZDQlFLSGhmZENBZ1hHMXBaQ0FnZUY4eExDQmNiR1J2ZEhNc0lIaGZlM1F0TVgwcElGeGQiLAoJIkxhdGV4SW1nQmFzZTY0IiA6ICJpVkJPUncwS0dnb0FBQUFOU1VoRVVnQUFCZzBBQUFEeEJBTUFBQUFLSU9wdUFBQUFNRkJNVkVYLy8vOEFBQUFBQUFBQUFBQUFBQUFBQUFBQUFBQUFBQUFBQUFBQUFBQUFBQUFBQUFBQUFBQUFBQUFBQUFBQUFBQXYzYUI3QUFBQUQzUlNUbE1BdSsvZHpabFVFR2FKcXlKMk1rUWY3cDZUQUFBQUNYQklXWE1BQUE3RUFBQU94QUdWS3c0YkFBQWUyMGxFUVZSNEFlMWRYNHdreDFudjNidmQyZHUvaDYwUXl3OFo1eXlJb3lqTTJXc1V5M0k4UzNMQUE0ZzlSd1RKc2FMWkJDS2tJTFFyRzloSWlaZ2xjb1FJRDdNUU9kSkpWbmFCSkVpQTJCTjVRQlp5ZGg0c0lTdWdXVkJRUkN4bEZwT2dSRWlaOCs0UjIrZGNpcSs2dTZxcnFxdTZxN3U2YjdhbnYzNllxYjlmZmZYNzFkZjF0N3M5RDY4eElyRDQ0ZGoxeFRHcWcwVWpBbU5CWUVCaTErbFlGTUZDRVlFeEl0QW01SjMzUHZuOHl4MUNibDI3ZHUyNXV3aDViWXpxWU5HSXdEZ1FXQ0xrS2IvY0ZVS3UrbzV2a2pmSG9RaVdpUWlNRVlFWjh0Nmc5Q0VoeDRHci9jWVk5Y0dpRVlGeElEQk5yZ2ZGd2p3aExIL3drM0VvZ21VaUFtTkVZTVJ1L2swK0xkaDhhNHo2WU5HSXdEZ1FPRmdMU3lYa3g2RnJkR01jaW1DWmlNQVlFU0FiUWVFd1g3NGRxckY1ZVl6NllOR0l3QmdRbUdWN0JZdUVzRzZnZDNFTWltQ1JpTUFZRVpoaWc2RXBRbGp6MzdzNlJvV3dhRVJnREFoMFh3OExoZTJEZnVqczdJUU8vRU1FYW9MQTVuNVlVZGcrT0FxZHplUFFnWCtJUUUwUStDNXIvTkgyZ2ZkU1RlcU8xVVFFWWdoRTJ3ZXhLQXhBQkdxRFFMUjlVSnNxWTBVUkFSVUJZZnRBalVJL0lsQWJCSVR0ZzlyVUdTdUtDS2dJQ05zSGFoVDZFWUhhSUNCc0g5U216bGhSUkVCRlFOZytVS1BRandqVUJnRmgrNkEyZGNhS0lnSXFBcmg5b0NLQy9qb2lnTnNIZFdRZDY2d2dnTnNIQ2lEb3JTVUN1SDFRUzlxeDBnb0N1SDJnQUlMZVdpSXdIVDE5VU12Nlk2VVJBWW9BYmg5Z08wQUVQQSszRDdBVklBS2UxeVEzRVFaRW9QWUl0UENkcHJWdkF3aUF0MEFJdnNzUjIwSHRFWmlMWGw1VWV5d1FnUG9pTUUvSVduMXJqelZIQkFJRVlQdGdGN0ZBQk9xT3dDWmhyem10T3hKWS85b2lzUDNpSndnaDk3eXlYVnNFc09LSVFLTUZSaEJlV3dnSElsQlRCQlphSjZzUFg3bHlaZldoRm52MWRVMlJ3R29qQW9nQUlvQUlJQUtJQUNLQUNDQUNpQUFpZ0FnZ0FvZ0FJb0FJSUFLSUFDS0FDQ0FDaUFBaWdBZ2dBb2dBSW9BSUlBS0lBQ0tBQ0NBQ2lBQWlnQWdnQW9nQUlvQUlJQUtJQUNLQUNDQUNpQUFpZ0FnZ0FvZ0FJb0FJSUFLSUFDS0FDQ0FDaUFBaWdBZ2dBb2dBSW9BSUlBS0lBQ0tBQ0NBQ2lBQWlnQWdnQW9nQUlvQUlKQ0l3eTk3aWFQdC9sQ2dPSXhHQlNpS0FkbEJKMmxEcGdoRkFPeWdZVUJSWFNRVFFEaXBKR3lwZE1BSUx6ejNSanFZRy82SzdYbzdpVDcveUpMNE52bUFHVU54WlFlQS9tU1djNkRWaWRuRDZEWDA4aGlJQ0U0SEFYUGoxajJRN09ObVlpTXBpSlJBQkV3SlBCN2Y4WkR0NG55azNoaU1DazRFQWZEbWNYb2wyY0lJemc4a2dHMnRoUnFDVGJnYy9OdWZHR0VSZ01oQVlwdHZCNjVOUlU2d0ZJbUJHWUNYZERpNmJjMk1NSWpBWkNKeEx0NE9MazFGVHJBVWlZRWJnZkxvZDdKdHpZd3dpTUJrSW9CMU1CbzlZQ3pjRTBBN2M4TVBjazRFQTJrR1ZlWng5dk1yYU8rbSs4SUJUZGpWejZYYmdRTldmWDFXMW5WaC9UbFk3NzVsWVJGSXIxaTUwL2FaME8zQ2dpdHhJQldOaUV1UmlkWjRjVFF3QW1Tdnl6TTJ0ekhuTUdjcTJBd2VxR3FSR08zaTVXRzMreEV6c3hNY3N0SW84OTFhMkhUaFF0VURlbW5neWVRWHpzSHFlN1BEOE5YUU1Ud3ZzRUVxMkF4ZXFhbVVIWG96VnUveWRIZjV6L3kvK3R0cldEOTVVUTJybG55VnJ4ZFhYeVE3S3BhcGVkcUN5MnVBV3dCMlB5TFJmSUJmbGdMcjU5bTRWVjJNWE95aVpxbnJaZ2FleStpY2YrU24vS2FtM2ZaaGVYNlp1ZWFsd1JBb2NGeFRYb3U2Y3BIT2tYMWhoTG5iZ2xVdFZ6ZXhBdytvTXRQMTNoVlF2UEF1ZXR3dThOMXB2Q0w0Nk9oZkk3Y0txN1dRSG9FV0pWTlhNRGpTc0xrTFQ3M09xUDA2SU9ETThYK1R3bUJkU0tjZmd0REIxWGUyZ1JLcHFaZ2Rlbk5WNXNJUHJuT29GR0JvSlM0VTlJWXFucVpkam11d1dWV0ZYT3lpUnFyclpRWnpWYWZtSjJVMUMvby96M2hEY1BMQm1qcm5pQmthdWRsQWlWWFd6Z3ppcmg0U0lTeUtVcXlQVzFPZnJ0TXZJS3EzK3QyK3FJWG45cm5aUUlsVjFzd012eG1xUEVIRXVUTWVnKzR6b0libktuUFg5M3lRYkJWWGUxUTVLcEtwMmRoQmo5WUJJVytyMFZadzNHTy9OdXErYVVpRE9rZnNZSG83L3JuWlFJbFcxczRNWXF5MGk4YndFZHNCT0ZDM2g5QUJhL2lJcDZtVXFyblpRSWxXMXN3T1ZWZnB5cVl2Q2ZXNFovR3ljTkZYY0ZGRW9vV3JPaHVuTlc1a3I0bWdIWlZKVk96dFFXWjJEZHQ4WEdLWGpJbmIvNjVMTFFreHRuUWRGVFJBYzdhQk1xbXBuQjU3Q0tsMlRQaEthT0owbk16c1lGTGQwTHBSUU9lZW9xTTFFUnpzb2s2cjYyWUhDS3F4SkU3RmxVckIvRkFhMGNSZU5JckVpTFNTSVlHVjBPOXBCbVZUVnp3NFVWZzhKZVUya2s0SWRQcEt4UkFwYk9SZExxSng3aWhSMDl0elJEc3FrcW41Mm9MRGFpNFpCZmdNRnNObXNZS1lvL2l2WDhtV0Y1MGhCUjR3YzdhQk1xdXBuQndxckIwUmVGQUt3MmJ4NWhTK2d5dTJpYmo1WXB4Rm5VUG1yNzJnSFpWSlZQenRRV0cwTDIyYVU0WFd3ZzVEcFViU2hscC83U2NqWlpuY0d4OG80MmtHWlZOWFBEanlKVmZxWWs3aDlRTmVvMldoNHI2aDFFc2ZtTS9ic0J4SkUrZFZ4czROU3FhcWhIVWlzMHUyQ3ZzQXNmZFNEYlJxc3g1Wk5YN2o3OUI0LzhRdnQwNjhLdWF5Y1RwbXRTckJKdFBCbjdRZDNhTUtGTDVCSE42Z2ovZW9WMURHNjJVR3BWSm50b0xxMHBSQXJzVXJiL2JHUW9Rdis2NkdmcVB0SC8wWkl5OTljdUVCT0FvZVFNODNwbERsTnVIWDhVcE9jQkphL1J5N0p0d0N6aktFOGhUSW5USWx4czROU3FUTGFRWVZwUzJGRFlwVytrbDlNMzRsT1ZjQUpDM2w2T0VjZXVkN28wREZDODRFdDc3K3luVVYxeWl4cTZPYnVuZjZwOS90MHBYanE1SSs5NVdiMHFFV1MyQlYrMGlRcFZYcWNteDJVU3BYSkRxcE1Xd29oRXF0dy94YzNDV2pmdXhQbXZ5QmJpT2QxNkxtalJYaGFZWjVtZVRiYlRkSXBjNmlSKzkrTVg3c0JuQ3cvV1BPOHVYWEYwZzBGbkpPZTBEQWtzZ2gyczROU3FUTFpRWlZwUzJGRVluVXptaGJUYktOb005bWJVcGJOTDV6NEE2WVcyZGhiODU4WlovUHBsUEw4YUtmTU5nWFlwZG56MzlVNlRYNTBnWm95ZEg2N052bm1DenBwNTJZSHBWSmxzSU5LMDVaQ3JjUXFOQVYyeWhxeVFSZHdjc3l5VDhzYnpWNHZlTjl2aDd5ZnppQ0FGZkV4TnBiSjlPK1UyU1EwYy9oY1lNb3o1SFFJZSthMDg5dTNrUUVqYzV0a3FXbmM3S0JVcWd4MlVHbmFVdmlRV0cyTDJ3Zkw0THZLYzYvSVR4OHNoUFBwQVRtaG8rcW0zSkh3WEhxSFUyYTl5RHloaDRITncxbkNGdFJ6aWxqMkI1QWVMRis1R3QvNW9lbUtKdzd5dXRsQnFWVHA3YURhdENtRXFWNlJWYm9tdmNZU2ZBcVFmcHg1UE8rUW56djF3ODZIdzZCZWNQNm9KWFVrVVM2OXl5bXpYbVNlMFBWZFB4Yzl3QXh0bFI2bE9yWVJBeDFIUE4zVGtOdHdzZk82cW13bk95aVhLcjBkVkpzMkZYN0ZMN0pLaHdaUC9STzlYdnorcjRQN0hVTGFFYUh6WW43MTdndWNnMkRqcldrNXBnZ3lPV1htS3JnNjVzSlAyY09kZ0o0dGhQN0FibWdIeitqdHhNb2VHWXdBZ3FXRGkwSkdKenNvbHlxOUhWU2JOZ0Y1blZOa2xhNUpSOWZwVTJMNm5qaHo4THpXVGhEWkNXNk9YNU5IVFdKR2pkc3BzMFpldnFEcDBMQ2gxblNBdE5BT1I0R0wvbHN0cFo4dmlpWEFKbnZRa1lpQjg5QWpHaTZoVXhWemVFNTJVQzVWZWpzNDI3UkoyR2IzaUt3R1gvVDE2VHo1aGQvWWtvVHRTUXVqcytHOWxFNE0vR1QvQXlNTGRqWFdqNWxUKzUrUStYc2ZJQTkvU1p1cCtNRE4rd0taMEJIY29LN2wzd244ME1XcGwzekNORlBmRjhqVS9UclpRVUZVNmZTQ01LMGRKTkRtZVdtY0d3cktFV3lpTFlNb3JiSUNxMTNnM3lTdXc1NUQ4Qk5Nc1ZWU2VjTWh5UHpmcEcrU2twTDVzMzREZkxkc2dZbXlIQ0tidTBIbUZXRlNSRVBhaEx6ejNpZWZmN2tEQTZWcjE2NDlCNjlZbDRjMlN2cThLampaUVJlUU1oV2NnU3FEQ0swZE9IRnVLQ2hIc0ltMkRLSzBEVlJnZFZObFhKQjlJTDNFYXdVV0d1a0Z2VWxzR3ZpeHRBTUt4c3hmSTQvOTc5ZS9FTzFoQjJXVTljdFdmUTVsZldHZ0dBd0l3VDZ1K21WL2t6Q3JEMVFSRUhQUnpja09pcUhLTTl4eHRIWmdwQTFBU09YY0JTZzVyNEUyUDFGRFRtcnc2WlVWV0lVN1lLeFZNMW15SGN5RTkxS1lydEd4ZFhSOSt2c2ZnanRWUHdyUXVFeVpsOGo3YWVxQjBFTnBjaGNXOUdRb0NaclVzU0IwaHJ3MzhBMTVlRnRhSXZDaXM0ZEN0dXhPSnpzb2dDclFlR0E0U2FLMUF4TnRuZzNuMmVFeDVURFFScE12Q3V2OHB1eEdaUVZXMjhwVE9LS3NwdFFmc0JpWXJ0MWdidnBQbjJkK05NME9XQVkxOHorODV0K2U0SVpzdDNERDVEaitRNU1TSlV5ekd3N1lZeGcra0cyOVJlNFRNK1IxTzltQk8xV2dOaUN0N3hDMGRzRHFxZEtXaVhNbXhQMWZvWTBLSEdyYnFGU1VXZG1JVmJvbUxiVnFVY0s2TmdxbWEydGlxdmxMai80cm9Oc1h3NHh1TmZQNldwQjBwRnVZTkVweGptaExaNnE4RWJ2NU4vbTBZRE1jQllaRlJZZzVsZTFpQndWUUJicERpOWJYSU5FT1ZOb3ljYTR2TDArb1Foc1YwZEcyVVVtNFdkbUlWYm9tZlZIS0pYajBkdERWckNGYTI0R1NlWmJkbk1CbTcrQm5TNkZKdlNuVTB6OXk1L3VqUWVKSXZqdTAwK0VXQlpyY0xuWlFERlhxV1JtdWFhSWRLTFQ1bWF3NTUwVzRPbFRhcUx5V3VmbUt4ZW1WalZpRjI0UDVUcTYzQTJWczdaZW1MMFpVSkhRcm1hZllZRlUzK2Raa0x5aEluZUt3eHl5Z0dyZVpvcGVsc3FJN2h4U2MxZU5pQjhWUXBad1JpQ3FRYUFjS2JYNHVhODZqTWh4ZEttMGdEdHBOMzBhcVh0bUlWYm9tZldRU3BKOGZkRFE5cTc0WWpWd2xjNWU4TzB5MHJweHQxZVF0TGdpYWxIaTduMlY3QmJETnpNSjdGNlhpV3Z3WlBTazRxOGZGRG9xaHFzY3RYZEU5MFE0VTJ2eXMxcHdyQmVYM0tyUlJRWEJBeHRoOHhZTDB5a2FzZG9tbVZUTUI4bm9SQzlVTTB1anNxOC9pRS8rVnpFT2ViODgwZjBzVWx6TlNHZTVPc1JXenFXaVF1SGRWa2gwaEpnVm45YmpZUVRGVUhaZ20vSWwyb05EbVY5dWE4NndnR2RNcnRORjAwdEZwWTBaL2VhQWZqNDVZaFE1UDNqQVNFMnZ0UURkSXM3WUROZk9JejdsN3VoT2RvakpGdXFGSjdRcnl1bXhxc3NMTjB1dnNDQWs4V0RkZGsvdzVQUzUyVUF4VkxkTkI4eVE3VUduemEzL243VUNoaldveGJibk9xRmMyWXJVVHpRemoxTXFibEdHOFpwQm1NcmU0UkRYekliOEJBOHZIOGZRbGhTaUZiZTZINVF5alhyWjVMSlhOOVpSQ00zdGM3S0FRcW1BOHZhUFhPc2tPVk5wOENmcW1wUmRlVEtoQ0d4VjZTTmhTWDNJUmVtVWpWdHZSekRBdWFFL1pNUE5Ud0NDTjNUNmpIUHBpb25qbVVqTkRUN2NSeFBXaUpzZ1NsL2NQVFdwTGtQNWROc1FjUklQRWw0UjRPRXFqM2VlN3M4OGZGRUlWaktldlN6WGpuaVE3VUduek05bHl6a3R3ZGlpMFVYazk2ZWlQdVFTdHNoR3I0T0l6dzdpUVRmNitYeUVPbXU1bHdSczR0Y1hFVXRFdnk4aVpGNXFQaEttZ0NSb0kwb2h4RFdvYkp1WFI5b0ZTQXR4R2Q1VWd6N3V6eng4VVE1VjVQSjFrQnlwdFBoUzJuTWR3eXgyZ29jMDQzVkVLMFNvYnNRb2RYc0w2NjFEWDZYVFpFUnh2YnA4WHBpMkd4MFlPYldZL0d0Nm1FaVVyMlFWTmlxM1hmbDRxeWpoSWhEZDM3RWdwcVdjRTRCa3UwNXpMWVZ6a1R0VnlpMmtidjVFWnpwdUdkZTY2Y0I3RExXK0FTdHVyckRwc3VTOUJzTGFCUnF4Q2g1ZXcwTk1sYjhaRmIvS2hUUGNHajlVV3cyTWpoemF6SHgwMXpTaDFXUzVvVXVHTDdSdlM1aXJVZ20wZktFVkRqbU1sQ05ZcWVMdGloUEQveDJPSmd3QUhPM0NuQ2xhRnd5dXJIV2hwcytYY0FFWDJZSlcyQWF0T1hqdUlXSVVPTDJIOVZYaytPZEM4dzhmV2d6VmVGMXRNdEptcEZPQklQc2pBUlpmZ2lJYTdpK0lyYTZnU2tXbEw1VUxNZFNrZ3A4ZkJEZ3FncXJHOVBTQzN0N2UzZE5vbmpZdTB0Tmx5cmlzc1YxaU10dTN0enhEeXJlMXRDMmxhWlNOV3V5U2FHY2FsblpOTzRUUis2S2VJQm1udFBzK2lMWWJIZ2lNcE0wMEhUd3BmRmRPWDVQN0RZeW80R3U2ZVl6c0hmbm5DOW9IdmozNkFnc2pqNEhLd2cyS29NbytudFhhUVJGc3E1dzQ0S1ZtTnRKbW5PNG9FcmJJUnE5RGhtWWF5SUdoS0dyUHYrWWVUUVdDWVkva2t1cS9FaXZuZXZjZVNKa21aYWNLZVVOVHlFMzh2NVFYUGY3enRTQWxhZXVLalNvZ21rU29KM2taSjVRejVwR2owTGxISWluR1FxTDdKU2N5VnhlMWdCOFZRWmR3KzBEK1Bsa1JiS3VkM2dEYmI3UVA5QmxmRTZwNXhaa2paaFg0amF1cndaaU02aUFBYkN1ZVk1NFY3cVlvSkpKYW1Gb21aUVNyTTNOOURTL1F2VUdxWHVZTi9VRVFTQjZFd09FeFBwRW9DL3hyazdmRE9aNzBQWG40TmpZUEVhVlpwbmphZnc4RU9RSGNCY0xWNFM2b0E1NzZhTmZUcitvTkUydEk0OTl0UHliUWRKbUVpVmxSVjFvK0xXRzBiWjRZMElXU210OC9nT2lUKzJBQUdNQ0VkdmNzc0tyNlBOb0xFRzFFMGJIY2taSVowMEQ1NFNmUzd0ZXo3YktFSUt1NVlFQWNQRmtPSS9JU0F2M3dUVHlSS2dsYmdUd0JhckRYTXlUTXNzQzJwa01qVFZUV0tvaks1SE95Z1hRUlZDY2R4ZEhad0NJQkIvZkp4SGl5b0hVdjRGRTJiOGJTVVZDcDR0SGJBV1UxZWs2YW5DWGE0d0I3eEY5MEhyZkRXeU43dzVDZFFpemtBQU5kNFZqcnNTY2dNNlRwQ282YVBUVWpUVncrKzhNbEhNcUZRbWtnWjBla1RpWkxvVzR2QWVCZFBXSDl3S0p1U2Nmc0FSbExGek9MejIwRXhWQ1dNcDNWMmtFaGJHdWQzZ2piemRFZG9mTlNwS3V0SGMxYWhONVgzdFpUY1RlRXdTc2Z2Q0JiSTU4UDI5NHpZNWFuRnRFR3cySElTTTlNTzFCKzNCNlhUaFJGbGRhWU5JVUx2QStsb0l2bG03dWtUaVpKZ1RFZUhCWWR2aEIrQWFMUjNwUXJ6cms0S3BaNmU2WFJhTEdWeVFINDdLSVlxNDlNSCt2MkRqZ3ZuL3RzUFNxYk44dWtEZ3gxd1ZqZWhZVWd6UllYRlBZSCtnWDlMbnJvRmc0c3RTTlpvN3d1SlZUdG9nbUJ4Tkp1WW1UYXo5MFhDWU5XR2pWdFlJQlYza1huOGY1cEk2US8waWNUeE1MUWxtcWU1ZnhnY0RYbEdmaFlVS25GYktpVHlIQWczaENnMHV5dS9IUlJEMWFIRWlxUy9yajlJcEMyTmMvL05uK1hTSms1M1p0dlFKT1RyOURxdm9hcXNIK0d6K3Fubi9xYnBaN3YzSzgvVGhxMjdSc0pOL1pBOEJra09Mc01NZFI4Y3IwcXRVQzJtQjVMWmxpMFZuSmdaRHBHTHd1am9SVmxFcGVKMnFCeCswVVRLQ1N0OUlsSFNBam50dy9iWEtmUS8xQUtXVzdKdGdabmM0QVhJanBaU3ZCeHI3OHRuQjhWUmxUQ2UxdGxCSW0xcG5QdWpZUVczZ21rRGNVY01mRHBTVnE4K2k5U1BpM3hXTzBLbUhaNWVkcXdJMDhORjhrdWU5NXVuVy9CSzdGdGJqWS9KcXpVcUpuQzdQaEZ2dG9tWm9UdllGY3R0d2t0NDk4VUEraW9BMFZKbzNJSGFRK2dTcVpJR056ZTgyVGIwUFh2a3I3MC9hSW9qT3hBSlNzdUd3WFdBNm0xeGo0c2pueDBVUjFYSGFPbmFkZE5FMnRJNDk5L2dVQzV0TU5EbGJDemR2YXBlajBha3FjclNiQUdyQTNMcC90VXJWejY0ZXFrRmpWdC96WXVudXo5T1R0clFmRHp2cytTMFJYNU55aEVyNXFYVGZ4Wm5xRjVTNWpsaGtreWxMcTQvMWwyVHhIdlAzdXpMQWZBRmoxOVZRalNKVkVtekxYSS9XREU4eHRRaUQ1R2J4N0lFV0JicHl5SE10NmhPM0ZsRTF2OThkbEFjVlcyVHBldm5CNG0wcFhJT1g0b3BtYlp6c2R1amlaQ1lzcERRbnRWbFlYZkw4ejc1Z2RPUCt1WDhVZXVkZ1lPWHFpdEdzb09rekQxaEhCZEtYRm5qb2gwZHNxVFpMN2QrL29oS25MdnJKTFkxTnhSNldiblVLWFVNSmtmYisvTFpnWTE4SzZwZzBhbHZFcVliRnpseWJpcktJdHlPdHE1NXVxT1VvV3VnR1ZodEtjdjJpblR1MVJUVFVMdEVubGh4TEpLMyt5R2Z1eDVGZEM5R2JqZFhCa2tEb1plVkMrMXFIcm1RVTFqNnlyTURlSEhEY2FvU2NMRE12d3ZvRXVydFFKY3lESFBoUEVGc0VHVkgyNlp4WVVNdFFLT3NsNEhWUGN0MUVrMHhTK0k4V1ZWTDlBL0NpVVJic0lQaFZUR0ZpenVEcEtaeDlETVFaOXN1MnBSb0J6WlVpZU5wdFJwRjJJRTE1MnJoTWI4ZGJRblRIVVdpcG9IQ2dvOTFLK3VhNTFWU1FacGlac1YxVXlteDdGbGtrK1JveWdQZm5PckxpZkw3TWtocUVXWGl6RXR0bTIralBJMlZvMFE3c0tFcUhFOVA3V2lVTGNJT2JEblhGSzhFMmRFV1RuZnVVVEpydkpvR0NodE94czVSbFRBdkxCaXBjYUpmVTh5TXZGY3JwcGJjZzNENWMwbWNUM1NPcFRRT0hudEpzQmh0VUhuQjJGRmtWYXhFTzdDaGFpVVlUKy90YXZRdXdnNXNPZGNVcndUWjBSWk1keTZZYmwrQ1RFMER6Y0txYlZwTk1kTTNCRFhNemtWeUhFUmVFTmRaVytZTUdXUHNKY0ZpdEVIbEdaT0JaTlRGUDBkRllFbFpudzlpNE5yWFI2YUcybEExOU1mVERYR1BuY3N0d2c0c09lZGxtaDFXdEVHcm8zZjBybmh5d1NCUzAwQXpzZHF4NnpzMHhRelhEQ3JKd1lQd25HbGpKSXlqcEw1QlRwL1JsMEVTYkZLczZhVjN6YXVOK2d6RzBCTDdBemlqUlJ0RjR0WHpMWDFHZS84c3dnNHNPVS9VMFkrMG93M3VYRFIxWjlkQ1lIeWxMQk9ybG9uaEhHRmZVYWF6b3dSb3ZYQ3k2Qks5NEVZb0RFcG0zdEFtemhHWVFSSnNIeGdBM1V0dllaYXFsV2tIRmxSMS9ITXlvOHM2YlRQYlFXN09kYVVyWVhhMHpmZzk2N0p5emt3UkZYZzF5bVppOVlMZHloUWNTZGlYeTI5WTlXeXdzY3N2b1hkNytvWXNMTDh2ZzZSTlFqYTBCVFdJT0dUVEpyRU5MTk1PTEtnYTBCNVBPaWdjS1o3WkRuSnpIcFZwZE5uUkZteUVIUW8zVUtOQWpiTFpXRzJudDRIdFQzOEhtdk90My8zSGJVRU5mZWNySlBDZDhLQUh2NFMyYjlQVHFhTDBmbHRKMnk5K0FoUzU1eFd4Q2t6aWhhSjJEMHFkSDhEeHpsU3FodlQ0NTcvck85dHNkdURBT1lNMTZkK090aVY2NUhpSmZjclFMRStyYkVaV1Iyd2VheXlHUGxzUlh2MG8wV0hTT1ZhZWJNaHl3bi9VV3k4SVQzenlwTGtjbHBJYXJVaVByVmhCaDhwaHNWZ0MrNEF5K3dONEVPazRSUlBhWlN6R1JyQkJwa3gyNE1KNWlvNDAycEkyR0UwY2VRTmhYcWtYYlZBMkc2c3ovcEJTWDBBUUNqdjZsMVlmcHVlVVJJVFhkNUx5c0RnWWkvQnJud1Y2NS9WM0xCNXY3N0NVdE5BNldYMzR5cFVycXcrMU5JUE5kWEZGMTc1c1hjcFM3U0NkS2ppZCtCZXRuOU1wWmpoZnBFOUtId2ZNejdsSnBoQnVTUnNjcmJ4MTE4bXhrRkhyTkNpYmtkVzI3YjZ3cE1PTTdha0tLVmZvNlZ6VWhlWUpLMExTWE9Jakd0bTBLdFVPdkhTcWx2N3E5S2NOR21mcUQ3UXluRGlYSkZyVDl1MzJneHRTVG10UFpsWVBjeTJXOUt5R1JYcXQ1d29iRmhVaXFaczYzTkJYUXhkYXJoM2tveXJVMDkwT1hEaVh3Q3FFTmtsaTNKT1oxVm54V2JHNFBIM0ljaTdqQ1dXTmJ1dUZaZzh0UkZJemRRQnFyMWk1ZHBDTEtxYThzeDA0Y2M2MDhQOExvVTJTR1Bka1ozV1FjU0JGeTV6OWxYakoxaUcvZGQwNmFVckNJaVROMkovR1N0RUdvc3UxQXk4UFZVeHBaenR3NHB4cDRmOFhRWnNrTU83Sndlb0ZkV3NnTG5XU1F3WXVNeDBWbUpMdHdJVXFaenRRNjNxbS9YbFkzZFB1dzUvcGFoYW4zR3loZDRHUzdjQnpvS3BXZHBDTDFjVnNLNjNGdGNHeklHbVlhN25NcEhuWmR1QkFWYU80M1VKVDdjOU9lRDVXTnd1YnVKNGRKQ3cxYVloN0lwWjVFcEtWYlFlZUExV20wN1lKMWFscVZFNVdGNTZxYW9XZDlXNzhyYk1JVVVEcGR1QkExU2MzUkUwbjJsMHdxeE9OVlNtVks5ME9TdEVhaFNJQ3hTS0FkbEFzbmlpdG1naWdIVlNUTjlTNldBVG82NG5oMGdxbGI3U0dxN0N6VmRwQ01CQVJPQU1JckFSdFBYNjJHM1NEWjF2cGRma01xSWtxSUFLbElqRDBtN3IrdVRkNFpJcGVyNWVxQUFwSEJNNEFBbnQrVTllUGZjSXhVNEduK3M1QWhWRUZSQ0NPQVAwd0ZiMjBUOVQyZ3JqQ0RwM0hpOGNRUk9CTUlQQk0wTlNKN2xRNmYzcndsOCtFcXFnRUlsQVdBdkMyK2ZEU0RINzJXRno2ZzRabDZZZHlFWUU3Z01BTGJkYlVDZm1aSTduQTVROUZjYWZma09QUWh3aE1DZ0lMMXo0aVdBRnQ4dzgrK1NWV3VSODhkM2RrQmRSMTAveXBMcFlIL3hHQkNpSUFYeDZJWGZ5eGpvTllsSFlHVWNGcW84cUlnSVFBMm9FRUIzcHFpZ0RhUVUySngycExDS0FkU0hDZ0J4RkFCQkFCUkFBUlFBUVFBVVFBRVVBRUVBRkVBQkZBQkJBQlJBQVJRQVFRQVVRQUVVQUVFQUZFQUJGQUJCQUJSQUFSUUFRUUFVUUFFVUFFRUFGRUFCRkFCQkFCUkFBUlFBUVFBVVFBRVVBRUVBRkVBQkZBQkJBQlJBQVJRQVFRQVVRQUVVQUVFQUZFQUJFb0RJSGYwNzRHdUREeEtBZ1JxQUlDeTIzTjIwK3JvRGpxaUFoWUlkQ3dTVFhiSkdnSE5rQmhtb29pc0VpdXBtbmUrUHJuNEozWWFBZHBPR0Y4aFJFWXBuL3pDZDUwZW5xQWRsQmhrbEgxVkFRNjVFWmFtcis4LysrT2htZ0hhVEJoZkpVUmFPbS9pNlpXQ2UxQVJRVDlrNFFBZkJ5dGIxTWZ0QU1ibERCTlZSR1lzL3lvQWRwQlZSbEd2VzBRbUNjbk5zazh0QU1ybURCUlJSR1lKcmVzTkVjN3NJSUpFMVVVZ1VQeWhwWG1hQWRXTUdHaWlpTFFJMjlaYVk1MllBVVRKcW9vQWdma1Bpdk4wUTZzWU1KRUZVVGdWZlpGek5OMDVkRU8wakhDRk5WRVlJQjJVRTNpVU90aUVkamUvZ3doMzlyZXRwQ0svWUVGU0ppa3FnaEUyd2VMY0tRMGR2MHNyeGZhQVljQ0haT0hRTFI5Y0M1bUJCRHdHcTh4MmdHSEFoMlRoOEFoUDBZNjk4SFYrUFVPWG1PMEF3NEZPaVlQZ1I2NWJWY3B0QU03bkRCVkpSR3czVDdBODBXVnBCZVZ0a1RBOHVrREQrM0FFbEJNVmtVRWJKOCtRRHVvSXJ1b3N5MEN0azhmb0IzWUlvcnBxb2pBRENHV2F1TTgyUklvVEZaQkJNNEpPd1RKNnFNZEpPT0RzVlZHb011M0Q5SnFnWGFRaGhER1Z4ZUJUZHZ0QTF3dnFpN0pxSGtxQXNMTGkyYnZqbThucitKK2NpcUVtR0FDRUdnSEx5KzZCNnFDNTRzbWdFK3NRajRFZ3BjWFhYZ1RjbXZQbXo3QXhlTDhnRU9CamtsRFlDbDRlVkhYNGhGbHRJTkpJeC9yd3hHQWJUVHE3dXp5RUtNRDdjQUlEVVpVSFlFWi95VmV5eGFQSjNzajZ4WFdxb09DK3RjT2dVVnlFK3A4YVBQRnA0SGwrNzVxaHlGV3VQb0lMQkhvQ3BaYU95azFhV3kvK0FONE9PMnJyMnh2cGFURWFFU2dpZ2pza1NOdmtQcWhteEYvWkRNMWFSVkJRSjFyajhBOHVYWFh5WEVhRENOeTZmN1ZLNnNQWGNJNVFocFVHRjlOQkw3ZGZuQ2ptcHBQdE5iL0Q1NC9JMnRMTG9hRkFBQUFBRWxGVGtTdVFtQ0MiCn0K"/>
    </extobj>
    <extobj name="334E55B0-647D-440b-865C-3EC943EB4CBC-19">
      <extobjdata type="334E55B0-647D-440b-865C-3EC943EB4CBC" data="ewoJIkltZ1NldHRpbmdKc29uIiA6ICJ7XCJkcGlcIjpcIjYwMFwiLFwiZm9ybWF0XCI6XCJQTkdcIixcInRyYW5zcGFyZW50XCI6dHJ1ZSxcImF1dG9cIjpmYWxzZX0iLAoJIkxhdGV4IiA6ICJYR0psWjJsdWUyRnNhV2R1S24wZ0psQW9YSFJsZUhSN1pHVmxjSDBzSUZ4MFpYaDBlMnhsWVhKdWFXNW5mU3dnWEhSbGVIUjdhWE45TENCY2RHVjRkSHRtZFc1OUtTQmNYQW85SUNBbVVDaGNkR1Y0ZEh0a1pXVndmU2tnVUNoY2RHVjRkSHRzWldGeWJtbHVaMzBnSUZ4dGFXUWdJRngwWlhoMGUyUmxaWEI5S1NCY1hBb21VQ2hjZEdWNGRIdHBjMzBnSUZ4dGFXUWdJRngwWlhoMGUyUmxaWEI5TENCY2RHVjRkSHRzWldGeWJtbHVaMzBwSUZBb1hIUmxlSFI3Wm5WdWZTQWdYRzFwWkNBZ1hIUmxlSFI3WkdWbGNIMHNJRngwWlhoMGUyeGxZWEp1YVc1bmZTd2dYSFJsZUhSN2FYTjlLU0FLWEdWdVpIdGhiR2xuYmlwOSIsCgkiTGF0ZXhJbWdCYXNlNjQiIDogImlWQk9SdzBLR2dvQUFBQU5TVWhFVWdBQUJxY0FBQUZNQkFNQUFBQzBlWHRwQUFBQU1GQk1WRVgvLy84QUFBQUFBQUFBQUFBQUFBQUFBQUFBQUFBQUFBQUFBQUFBQUFBQUFBQUFBQUFBQUFBQUFBQUFBQUFBQUFBdjNhQjdBQUFBRDNSU1RsTUF1Ky9kelpsVUVHYUpxeUoyTWtRZjdwNlRBQUFBQ1hCSVdYTUFBQTdFQUFBT3hBR1ZLdzRiQUFBZ0FFbEVRVlI0QWUyOWU1QmtSM2t2ZU9iVk5UM1Zqd0ZKNjBWeDdScG13RHo4cUdZa0E5ZUxxVVlTMkpkTFJJOE1ZNjVHMTY1ZVFBYVdHN2ZhRXRjV0Q3dDZaV3dIdnV6dHdjSFlzVWFPYnRtU0lUQnN0MldFSVl6b1J0NjdYTm14N2pZM3hNWjZJMVFGam1WeHNPc2VWWStFTkVqay9yN00vUEp4VHA3VFZkVlYzVDJhUEgvVXljZVhYMzc1eS96bDYrUTVsU1NEdTk3WkhweXVxS2w3Qk1vdjcxNDJTbDVaQ0J6cHJGeFpCajl2ckswZGY5NFVKUmJFUjJENU9kOGZmYnVGd0YyWDVuWXJxNWpQcmlKd1FMUjNOYitZbVVHZ1hIMk5jVWZIOHdtQm1hZlRwZm5RTno3Mmg5ZldOdExCZy9BLy9PMUh6OTM4eWtGbzJtYzZ2bnlOK09uNW5tMXFiY1docW1mUTlqN0JDNFYzblhyanUxTTJIUlBuVXlGSlJTWVpCcWttcE9iTDZReXZmUDgzaFRoVjdhejFXcEFSTWQxcmtpaS81d2lVUEVwSnoydDlveGFmOFAzd1ZhUmNKRlVHbU55QUkwSjhMZm12NHBsY2dieUl4ZWRoQjVOWDF1ZFArRWZQdmFCS0hMbnVMRjMzazl2YnlKMFEzOHNVOXIzblNHd1lwQ3BmZUJzMEQ2c2h2V3NyTStobXl0WlZRSytLU2pYeG1vVDZyNVd1MUR0Q2g4U2E0NHZPS3dZQmRLUGlaZHJhOGtmZytTSEg5RHZGdk9OakowM1Roa0VxNlAvZzBFaUZjbTV4QVhaMDcxblJYYUl6bDR3QnM3VmU4eTJMdVBYYUsyYjdRdDZ2N1hlZzZjMVp1Mll1V2Jmaldod2FxZENoRDJtazJrU3JIc2hRMWJPaXV2aEJrbERmMVh2MjY0UHBCNXlxaTg3ZFFPQVlhbnZGWkZURzFNNXU1QjRWM3pjeHJtTmhhS1JLcXNNaVZSM2xuSElMMGErN1YwWGpRaHhQa3FQSWZyN25MQS8yUWNTZU00a0pCbzdBUVNFNmp0S0dFRThhYjFPY01XN1hnYzU2dy9VUDBGMGJGcWtxYU5VWEIyRm9yNG9PQ0RHTGZHdjl6RDZQeHZuZklLcHMxM1dzK2hPdXcyaDdoakRMWWk1b3p4QkpOVE1zVXRWUnNPbGdhWG9NN0ZWUlV3aks0WU9uUHRWalJpUmVDOCsvKzlBVWsrd2lBcGpLdWM5M2FZbTFwTE1mZHdZdHo2S1dRend2WXVlZW9aRnFGUVdiMzdsOVNkS3Jvb2JZQVRFYWNwUWJoTmxSeHk0aXNDeThoZE1JMmg3UGtnNEVOdFNsWmEwcmtGUlkxQXhtQzZSWFJlczd5ZmVRT0xHTGJTRm1OU0FFcXNLck55eXJhYk5LWHEyY0pWVnlKWklxZWV6NldWMnVIZDU2VkZUUEcrKzdNV05NUE51TldKVFpWd2lVUWFMamprWDBESXFuZ3hXN3VuSWs0THdpU2VVWFlmZDhsVDZPVWhqclN0NHVrZ21Pam4yTkFHMzFyamtXMHZSUGQ0NmwzUDJxU0NvSHNlMmNGY1p6TzhGZy9ISmNWQVZ4MmRlQjlKaks3UGJCVXRxbzBLUWF5KzFpSTZsNnFOT2RrV3B6TUZ1V1BkZ2JSWGVNQUI1VHlSMWZWa1FrZTBwNURuazdHQ3hBOTBncUY0MXQzRHNqMVdSdUpXeVRiWXplT3dSV2hmQU9vaFBKOURHS1ZtNG5HVW5WUTRYdGpGUUhjcWNMUFpnUVJYY1hBVHltOHZhWFFESSt6VlBQUFNNVFNkVkRKZTJNVkVkekY3WTltQkJGZHhjQlBLYnlUa0tEWkx4eElVUTd4NVpJcWh4Z1FzRTdJeFYyWjkwbGJ5aURHTGJmRUtqWlo3M1N0Qm1RU3RtSXpmVThZeU9wOHBBSmhPK01WRGd6dUJaUUdvUDJNUUwwN3B6N21Jb2VXejJqN0IzTlAxNXpGWkJxNGhNMzNqNllldHNocVphOStobU1TVkhMVUJHZ3gxSnJUZzcwMnMrVThoOW1kdG5vOFkvZnRIVWRaaU0rcVVxL2UxUG5EWDlrcGVDNisvN3FTMTZrcHkybGg5L3o2SDAzMHh6empwczZyL0xsdkVUUzQ1LzljL1VvMlgrNnBucnFYNnlZZEtXdnZPYy8zM2NUTEI1LzY4a1h6U0c0L1BqSExseDdlaGF1TzA0N3VaVWVmOCtGKzA0dklUaEpIdjdPbzdmZS9LTndqTHkxZW9xdGxERko4c1ZycWx1ZmhwNmpOUnplMzlDQjdzMVZoUENKajU4V04vNVNrbnpyakN2a3VRMnB5by8vTzlnd0pTUHBFemZYbkpMT0hJdFp4NEk1TmNZaDhiN1BFU0FTdFIwYm0vQ3ZLUDhrYjYyYjZJZXFRcHdXVy9NK3FTWXFvbk5haU5jWnNTVDVKbjNvUkd5dHlTRGFwS2VGVytrUjZYRGxuQ1RzOUVqbDZaRVN2d2ZOZUk5eW5zV1Y4cW1rVkJFbkJSR2xJVE9aVFpKSFJBZm12bG9MMHFhbVBpbE0vWWg4YkRCV1JScXhCVmx6L2IyTXV6eFhtbm15ZlplWU51SFc0U2hDNEFlcTRzM25yaEV2SDhrWlR1aDhpcjZlMDZaSlVxbHc5Y3BOanNXY1pjdGY4M0p3dk85ZkJBNmh5bDNyNnZhUTBtYTZOajhneEp0V2tvbmxKK1phenVxNWpHTTRLOG5kVmZFelJzK2ZDL0hKcEhTUDJOcWdJQ1pWUTd6bGZWOEJzYWpwNTE4dXFYdzlsT1lkNHRNclNYbFJkR2ExQmliVjF5KzkrNEEwaXB2bzV6c1lFOTlwVHR3N1hHQlNsV2Rlc1pHTWVPOXZRZHZuNW41OVdUejdyU2Zua29YZ2NXSkhFWVk2OFNRVjhjUFZXcENBR01nMG8zRGJsbFFwaTNVQmswbHphb3hENG4yZkk5QVUzc3FKR3R5OE5ua3hOZStZcUlyWFUxUjU1c2RhRHFrV3hPVTVoR0xJbTZWWVhEajVKRjhkcXF1aGJ1VENXNmxOSFJHZm84Z0ZmdzFIUWQ3bGtDcWxCMktqNHUwa2pHR0pYNlFjdWZESFVENVZxcTRsaTRKYTlwZk96U0JndGx5VmtqTXNPSGFoZ3VBbFNsMitjRCtjVHlVUGdqaEpndmZIemxBb1hlV2ErQW5jNkV6eGJBSjkrbmtkUlpuTFVRU1JTeXN5QW1TY05oS3VvNHpQNlZSRmg3NnE4L2JrUzJmSmhpbUtWNSs0VVNOVmpzV3M1dEJPRHJtemtuamZUUVRRc2V0OUNabnJwamxPUVo4aWsvVnZyRm5ucDhTakhUQmpRNGZqV05ONTZkUVVnbnRkcTdROCt3dWNmSytvY3hyalZWSDROV09IVkZrOUMvcXNoOWVJdjRXR2VnQVJOYjJQV1Fhclp1OVVrazFyYUduWkRGdko1MUhNVW5XVzdNWk96WE4wcCt0T29iNGJ2eWs3bWxZT1VheWlvd2FoNVJ4WjBscGgzSkFaVEdOUWY4VytjWjFqTVNXbWdkNTlNVnVGeGQ5OWpVRGR2dWdCTzBkUjBXMjJ0K3F2RTBDUkpSMkZSSVpVZGU1STBlV3Z5SGdyT01OOVBaalg0V1YveS8wSUJ1ZGw3NVpVV1QxbDhSYVZCUWpFUTVVMGVtb0J4SzRLUFY5RERyTXpiYWtTN09OR25EUnRBVEFXUFhWWXYrQ3liSit1MXZSTUM2bVdNR0RkYTYzeVhFWlIweXhIRDNWSHFtVFQyb045VnNPV0hJdGxyb0RCeXoxNjlqMENOZmN4MVFSOFo0ekpyaHVCNjNhZWlOVUxrd3J6UmQxcTBWQ25aZHFHYWFVdFRrS3p5dWUwWXJpTDNvUzFwTXJxUWZ2U1F4VWE1NnpXaDRXTmVBMTlkR2laVFprVTRwZWZWYkZZMDVnNUhGWkRTNXdHaWhwcnlnTlZLOG9GNnArUUxoUkZNMDVGcEg2Tm9rWFQzSTkyU1NxWVpranVrQ3JIWXBrdnJOTDJwY3lJM24yS0FEMm1tbWJiN2dhbjVLcEpCcUFuWGVNWTNOM21TYWsyVk55cWJkMFYxYzhqblc3NUNjZzNMOFZvbGFKYzhDN3poRkZHcFg4TXFRSjYwSnIxUnpNd0xFNXpTbGoyT3NvUnByUmxHSnJvUGJycHdsSk5yeVRCbnN5U2pNY1B0bVBVZm5aQ0E5aWFDb2JyakhKaDUxSTVncjlHVWMzMkR0YWNUQkpuK29kZEIwc3FyTFZZTnNkaUdZMCtvODF5OFg0bElFQkR5TzEvUmRmRDM2R3Z3LzZJTlJwdGRkNzYzTW1UNUlVbTFZeHRmbnBrUVh2WExackdFT1VFcWV5cDNkWENjY0NRS3FBSGJVL2JoTzc3KzJ3Y2xOOXdBcDd5MitST1NKS0FlN1ZaSGV0OEd3b0tsM1FvcG9wYnpId28xVlJhWU8zRSt4VVd6ZDVaVWNrWmNpdlRXVGtka2tlcW1pVlZqc1ZTQVlvM242czdSdXhEQkRDaGNxNnQyeDBUc2ZmV2RyeDFNemdoY0pFOW9JMFpDZEE2TnhEWE1EMC9EUWpQU1JWb0dFYU05Z2x0RCsva29KeUdWQUU5eUVHUEtsRDROQ2VGMnovNWl5WnFCcHFxWlROemdkSlZtZTZTZ3NlVnFvb1pkVkcrTlJVVyttVkZ5TmhFTDA0Ylo5cmhrZ3FtVFhHOFQ2cVF4VklTSS9aNVRoTHZWd0lDbU1udzFYbkRMOHk1Sm1QVFlzUDZVYlVPRTlZNUR1MUwwUWFTbU95ZHdXMkc0K0RtclcrUFZFU0NOaUxEbHlGVlFBOVoyNWJKTUswek94V2t6N0ZVMHVRWlZsNnpaak1YS0Fxa09xOUZvSFJhT1d1c0hldEhPNmhwTWVmR2lwRHhHZ2N2VExNcmMrK09WQ0dMbGFwQ1d6SzV4WUE5UjZDSkJwbGpCQWFVRlJ1RkRURlQ3YlJwb1p2eEpxL3RJUWtXVHN1MWwxa3FZRVJUVFBSSWxhRHhRakRuWWxKaDlwblJnM0dSWjVIT3A1R2czRXFTVmd3SFpwL0IrWVFsYzRGRVFLbzIzWEdCVkZQS0JTdzBPUmVLTEtSSFcwdVVBc3ptT1dTeUtVTW9OSE4xUjZxUXhVcFZvUzJaM0dMQW5pUFFzTTAwYlF0b05HZkRKcDJHNnBDcTdqektSWk8vS0I4Q2M4T1hVMEdwd2lmVkl1OTlXL1hXeGFRQ3A3TjY3UDl0T0xGUWJpVkpFVWoxUFZhWVR5b3VYUCtrSW1yS1I4ekliSUxWY2NiMlhuSE15NS8raFN4V09pS3BMSlpYaEF1a3NJc2QzMktmVkp0T1EzVkloV1oxaHBOaGJNRlVFTTNHVE16b3Njd0dSZnVrYWpnOVBDYzJkeVpWVUkrUndtck5FQW5LYlk0a2dhUVhXVEtmVkN4aFNWVXp3OWQ2NFpTTFJ5b014RUw4WEQ2YmRBN2RrU3Brc1ZKZ1JsSzJPTjczTndKb1J5QkM4TUlTeVdrdmRhZWhXbEpocFdXWEZXamNtTU9zdWpSdDZXYnFrd29pbDROWlVpQ1RLcWpIcHZKSlpUWXRwQUJJZFlJbGMwbGxab3lXVkJWM28rSThhOGplRGFtYUF0ZldwemV5SW01SWQ2UTZ3VWtjaTFWUTFaYUdaZUo5SHlPQVZZSHQxRk4yb3VrNElUV3Z2MFJQTGxzU2RnakZMRXVwSmNhQ093dzFkYlJQcWttMFJFNlV1VE9wZ25xVWRQa2JIejNuazhvc2JhUUFTRFhGZXAwdE5zTUZ4RGtQb2tDcUUwcTZZWHFJdWxsZHNSNzNiaFJSOGVuNlY0VzA2bzVVSVl0VnBwRlVMdmo3MzQxbGtIOFd5VEhaSjFYVm05bXY2MGFIeDBYaVZTL1ExN1Z5bXh0Uld4enlnaG45ak1VbkZacXh5MWNuVHppWlZFRTlKUHBGZXA2R3k1MytZWVIwcm41Sk5XbkF5SXdXam5aNUJuZEpCY0JJZVczTmVnSytaNmVrcXVYMmUzNCswYmMvRUtESFZHczVwdmlrZ3VCeEs0akdKRHRuYlBoNUY4NTRMM29CK2tVL24xVFF2RDJwZ25wZ3dVZXcxL2ZaZjc4eURGS2hpN2dveTRoWnJVOVRXM0p5d2Y0bEZUSlMxYVV0T2lPOFUxTEZrVXFCZmFYODBwZ2gyUkV3MkZ0VDBlSXBRQ3BzWnFUVEw0ZFdhVDZwb05uZHJmZno1cEVxcUNjcDFYRW1hUVVwZkZMNTY4SitSeXJzOWF0ZEcvUTFTNzVWbnMrU2l2NU5WVjMweWtqT3RYTlNUZVZvanNIN0VZRW1Xa1NlWGQ3dTMzNGhGWWJJTjBtRGgwSXEvOVdQUEdDY2tRcnZKMVlVcWRKOWk1TTRrc29CNHlwd05weTJtUzZ1UnlxTURLR1JpcVovcVpGdWNmdVJxdHZwbnovK2tIMTREMG8vZ25ZTXh6RG9TL1k5VW1HSitScmtndHZQcHRGdy9jNUloZUF2L29ta1ZmNW9zbE5TZWF0WjE0N28zcGNJMU4zOTc1U0Yvb2tLTkp6alZnQURodVFTYlZTMGJUQzVFSlZkai9qVHYyNDNLako2NkErSmRYWkRJZFhCeS9RZGdOL0E5d0g4TXFWOFBxbVM1RmNCWTBHU25aUEtRVDVsU3ZUdVB3UnE2VTdlTVJHalVOdDZJZW4weFV3cTJqMmN0MExrYWpoSFhVMk1UNnJKYnJiVVEzcnV0SVFkQ3FuV3ovODlDb1NuYUN2RzhwQWpUYW9rdVFlSlFwSXliSWVrd3BPS3BWemRNV0xmSVZEMG1Jb21RYlBXNG1Yek5JZkMxdlZJNVQzOFZjS3JvY0hQSnhWRS9DTVFOaHU3cFI3U1U3RjdsVU1oVlhVdStmSTE0aFI5b3F6b1lsS1ZYbUdrQU0rODhhUWNPeVFWTUQ2ZjBoaTkreGdCR21pTzU5a0hJc3piT0F3Y0Y2MlBTWlhVTXQwbzVuYlo0eEkrcWFETGYxcHJGVnRTQmZSQWl6a0hvVWoxejVRU3dZTlpVNDBiN2E1QldUZVRhdHlPVGxpQW5za0txaENYVkNqVkZNczVMeW5tckFLbFpPcTlOazRkNy9zVWdhTEhWSFFHKzd5MXUrbTFYRU9xUmFlUktHSE1HclBISlh4UzFUMkMyanlraTdmVUEzcXdGVzhPS2twU2pjdWNCa2Fxc2F6aEtlT1VsMGsxNGN5UFV4LzBjTlBsa2NycElvcEloWjZ2N2FxTDd2Mk5BTzBZYk9TYTZIVythRWltUWR2cFg3THFuYk1keDVmSmFFWTRaM1grZzNUN3BLcG1oamNyYjA1VUJQUWdzKzlyU1RBZUp5b0dUS29qZHVSeERNbzZMYW5PbU1oRk93S1pNTzF3U1lXa1V6b1lCVFFqWXhHcHNCbTBrbFlaL2ZzWGdTWUlrRzlkVFV6YlNFeENuRm5kSXBNUjA1Nm5yWkQ4UU5HeU4yMVVYelVDcWV5R0dsUVZOQk1lcWVpVjlubXJtdlJzMmhFT0NnZFBxbU1GWmxsTDdJbUtDWEhDQkRkY3NFeW9kTGlrd21ETHBNTEJ3YTVJaGVtRXJ5LzY5alVDRGRrMDgweXNPRzJHMWpyT0FGUm5VcUc3ZGVaTXJZdlF0V3JiRGExM3BIWnd3RzVOb0dHeForTFcveVdkdXlGVlZzK0MzU3hCOXoxNFVoMEpick5sYmJRamxWM0xyZXEwV2Vra2gxVG9qN29pMVFFWDRUUmEwYi92RUZqMDVuUnA4OWJ0cTM2SWF0bWROL25pN0lZU3I3c3ovc29TQXRHejJnZE1COVR3QmxMWmwvR2hpZC9JZ3dIbmxSN3phMGlWMWJOdVJ5cTA2OEdUYWl5NGY1SzEwWktLT3dlQ1owMFdJU3Z0a1FvcnhSTzZxSk5ka3VxZzZZSjB3bmpiMXdqVXZOMkh0S2t0YjFQTmFRNzA0and2bnJFc20rYUU0MnI2NUh3V0ltbXBSUkJJWmZmbk1lYk5xaVEwRVV6dkF4cFNZV2ZSSVNMcGFkZzExZVlNUlk2QVdITDN6N0tZQW5KV0tNd0ZFZ20rK29GaDk1TVU2VjBCRzFrUm91Wll0cUhLSHBBR3FXdzVzT3RBb3psZDYxVTdyOHV4V01vMU14REo0UGl6UHhIQWF0OVVjY0RDMUpmeEs3YkhST3RtWHVDUWcxa3QzYWxjRDlyaHAxUlZBeEdSNm1VNkM4emNPQVZtUUU2RFUvSDRLclFXek9oWnRRUHJEYXMwZHhxVEl3VWFzaytxU1RzY2dEM3VIT3M0RjlNZkpVN280Qm44cGNnTk45NXl5L1czdlk4RjVkOHJzRVU2RUJTUWlwRHhFc3N0SzVsUWlTVC90UndnMTZOMDZTVjFTNm9jaTJXaWx0bWQ0YnppZlI4alFJZU1wdkx0TytCdVRTVEpYWlpJb21wNXMybUNrNWxwcVF4dGpZZWZ3N281MHZTUFcyYkROa1hhZlV4dkR0aEZXa1lQdGRnNW1jV0JwNUMwbmFndk4yUEY3MnlXSUw3cDlCVW1TVUlmc2xRR3lrKzJtTlUvZ25rMjJvSzB2cDZZbFJuSjc4S2tiV1JGTUpBekh0ZThEcFhJNFRWOU1WRmpjK3k1dXRYYkRGc3NUVmd3RTBadFVienRad1RRdk0zNEViQnoxSGJ5RkZ1YTRTYjByU2NYaGZ4N0RBckdIdzdvZ2VldUxkWGlrNjh6NVVvMU9wOUtRaGhqbG1YdlRnYzFlS0NpajVvSnNTWWwrSWVJUHFzOWFUMTA5RThxTEZYT1E4MVUwcEJkd3ZzeDdMUTVQZDFoM2JQYVQrck9hUGU2SGRGby9ycG1nM2xwUk1GOGRjNnIrSUNOckFpa1lsdnYwbXZEZ0RTOUh2eDJuUmV0dlhUblVqOVRGK0tIZFBoaTJHSVp1MnlIUTZNbE92WWxBbmRmK0V3RnRTM0U5US9jT3hlMkVHMW14WTNCUUNFYjJxZzRnMllsZnVxMldSbUxOdjNENUJoVERSNHUwTytKRFFwYVo1b1JxUTZvZjZ1cW00WW8vM1BIdG5uSWw4L2VDdDZJemdObnBVa1pQUzNFelVMdUVkQ3lJanEzNGlIYjBiUDNJNFhvWEg5V0w0Y2VPL3RDQ25qeDJkdU51dXZPYmlRUHFlQlhQdEJPeG5VdTE1MWQ0ZUFYbi8xRnFKWFAzeWl4dkpTNTlMOUFubzJPSWdDMHJEcUk4WnJha01sSWwxUmU0ZzBQM0NzeklJRXo1UHJncGFRT3hXLzhuMWVTSEl1VlBDMy81dGtaNy9zYkFhcFJ2dklxelduK3NqRC9LRHBvdVkrSm42U3pmN2lPcXlMZUk4UmJ2dnVoTyt5U0t6bUtoZEhmL2VVWDZtYVFJRklsOVNmYVNma1J0OXNHTTBSMVNXbWhYK3I2MWJVaUE5TjZTaFhRNTk5K3ROS1pUeEp3R1lib2Y1U2pSSHBkMVNBM1hUOXcxTTNTTXk1MXJkRllxYSsyRFphVE12d3Zvbk05SjIxSTIrZ29taERQVGxSL2ZDTkp2bEF4NDE3Rkx4RTl3bFlYejM3WHhkYTc4UzlhMWVPU1ZBUnhqc1VxZHhyazU3UXozdlk1QXV2aTVLa2Jicm5sNWh0T1ZuazR5VmljbVhqOE5SWThWZkdLT1o5VUNZSnhxY0ZKS1JtcnlTQTVnbEdJSk5WRWpmNVp0UE5uVGo1ak02OXJUbHYvQkl5NjhaYWJUNS9rSVRLdFo2SWk5ZjRCSmZsSTUrZndlMHljeE5ZQ2ltRkkxVG1KY3FGWVJDcFdCMUpSTUlrUnFUZ1lwR0pwSXRVUjBmbGIwdnhySDVMZmxkY1A0RkkyT29yR01YTGoxZDlUb09MdGxJNnVsSFJaNVFWem1GUmxGT0ZVVGJ3MnNhUmlHM3lMbFQ1TUFEaWxEb2kzS3hxQnpjd1MrY3ZYVmsvOUtjcjB5STNYMy92YjN6VTk2SmZ4dDltZk5UNHFjL2x2YnVxOCtXdW05SkpVeWNRbnFxZXVhNXRBNVppY1RnVjQzcFNlcFBUZSs2dXYraDFQWkdDZVVrMzlBYVJVU1ArQWNwNVY1OWdvVDZsLytFL0VxVGRpN0xGWGpyUVIrQit1cWI2RVFQejVHNis3OXovOVh5WTR4M0dBVjdJNThUSDR5a0xnSVBmK096WmJrU3FvcG5rOEdMd0hnWWZ0RGdweVAySTNCWlBlYk94TmVydUNOczNlNUhhU01mNUtRR0RVMzFQZmdja0ZwR3FkMllIZWdTWmQ5NTh2MU8wUTBadU52VWx2VjRSMXN6RGRUakxHWHdrSTRFbmxnTXdzSUJYL29lR0FjdXBmRFVxNzRhWStTQWVoMU5XYmpiMUpjeDU1OTVwdlZaNVlETDlTRUZqbXh6QTdOYmlBVlBYMlRwVVBLUDJJLzFpT3RpMVljMjgyOWliTmVlVGN5M0dmSWdlWkt6VjRWVXdQeHZRQ1VsVUhrOFBPdFl6YWtVa3F3eE1sVnRxYmpiMUpjeDQ1OXlNRFc5Zm1aQkNEZHhtQkk5NlIyaDFrbmsrcThYMnpZWHdzdFlMRTR5eGQ0dDVzN0UxNk8xQ2IvRFJ3TzhFWWY0VWdVRXAxM24yYm5VK3FJMC8zclhUQUNkTVBoTWJNZTB5OTJkaWI5SGFGV0l4THF1MGd1dExpQjFXbCthUzY4K0ord1NSOUt1dXdPU0xTbTQyOVNXOVQrbEpxK054R1BFWmZBUWdjR3RCaFRwQktIWkxMbExsK1BoTzBWd0V6Zm1FM3pTc1h2ZG5ZbS9RMmhSMk5UNm0yUWVqS2k1NFkwRElab3dDZkJQZEJLSGZtL0lBOTlMWHNneWxZZ1NQeFo1UXh2ZG5ZbS9SMnhWMk5wMm0zZytqS2k2K2JiZVVkMlk2ZE5IMk1PNlhtOEw1WlVzbFBxSzlaODc1dTFwTzkyZGlidE0wdjdKclpOL3M0WWZ0aWFCOElIT0x1dW8rMFRoSzhnTTVuWkoxUU9PdkhmZitlK2hiRVpUTnU0a1dzSlcxTWJ6YjJKcjFOZVk4V3ZlKzJUZG9ZdlY4UktBOWdVLzNvMmJmUjJmS3RCMjdMbFBMb1BwcjlZY1kzSTU1WlVUYmlQSzE4R1FTKzNtenNUVG9EU0NxZ0tkcXBrT2g5SGlEUXlIMHhwT3ZDMFZ2dzZzb2syZFR2TEdVaTlpWmdaRVpzL1Q1bzlSdGZGZlNDaTdwNnM3RTM2ZTJLV1hsMk80a1lmd1VpTUxielF4WHFsYWNiVGxmNVlhcUY0VjE2WUxBaGUrc2EvM213djBNOXdLZU5JYjNaMkp1MHlTVHNPREtZeVhkWWVRemRPd1FXd3pzTWUyZlFjSFArd3NkUFZ6czMvcHYyY0hQcFV2dTZPZExiWllJb2RtVWdNR3JmMWJzeURINytXRGxpOWtxZVAyV0tKWkVJck8ralhlK3JxMHBhNFdkN1Z4Y0l6OC9TanNUVFozdFRzU1h6TlptOXlUL21Pa1FFSHRwbnV3bERMT3ErVWwxeVA1R3pyeXlMeGtRRUlnSVJnWWhBUkNBaUVCR0lDRVFFSWdJUmdZaEFSQ0FpRUJHSUNFUUVJZ0lSZ1loQVJDQWlFQkdJQ0VRRUlnSVJnWWhBUkNBaUVCR0lDRVFFSWdJUmdZaEFSQ0FpRUJHSUNFUUVJZ0lSZ1loQVJDQWlFQkdJQ0VRRUlnSVJnWWhBUkNBaUVCR0lDRVFFSWdJUmdZaEFSQ0FpRUJHSUNFUUVJZ0lSZ1loQVJDQWlFQkdJQ0VRRUlnSVJnWWhBUkNBaUVCR0lDRVFFSWdJUmdZaEFSQ0FpRUJHSUNFUUVJZ0lSZ1loQVJDQWlFQkdJQ0VRRUlnSVJnWWhBUkNBaUVCR0lDRVFFSWdJUmdZaEFSQ0FpRUJHSUNFUUVJZ0lSZ1loQVJDQWlFQkdJQ0VRRUlnSVJnWWhBUkNBaUVCR0lDRVFFSWdJUmdZaEFSQ0FpRUJHSUNFUUVJZ0lSZ1VJRTN0a3VqTzQvOHNINXZ0TU96YWErTFFva0hIMXBJSER3UWVXWEQxNW4xRGhjQkk1MFZvYVV3YUVuK2xVOFBKdjZ0U2lVYmxLRVFnY2ZWanMrZUoxUjQxQVJXSDV1V09wTHRaL3RVL1h3Yk9yVG9HQ3lwcGdMaGc4NjhLNUx1NVBQb08yK2V2VWRFTzJoRmY3QnJmNWF3ekJ0R21CaFY4WEtBTFhscXlwWFg1TWZHV1AySVFJelQ2ZU4rdEEzUHZhSDE5WTIwc0Y5K01kRmY2MUIyL1R3dHg4OWQvTXIrOGgzbDVKc1E2ckI0ZGpxczNQYUpSeXV0bXhlS0x6cjFCdmZuVUxnbURpZkNra3FNc2tnU0pVMExxV1ZKOG1CcW1kUzU4WmZtRXNKYVpzbXBOemxWT1ErOG01RHFzSGhPQ0ttOTFHeHIzWlRTbDc3bFo3WCtwZ3NaamNUQnRjWWtsR3g1R2NIWHpOajA5YThMNlJ0aXFReXNDenU0NjdGR0huVk9ENTY3Z1Z5WUxqdUxGMzNrOXZib0owUTM4dGc4ZDV6SkRhUWtTcXBQWnRSZi9UQ2ZYTDhmRUthZE80bTVOV1pkNlhZcHZLRnR5RnVXTTNwWFZ1WklkbzFvaHYzTmlQVkFIRThKTmE2TVNqSzdCWUNSOUF5WDZZekszOEVuaDl5Y3I1VHpEcytkdElZTVJoU3JZYjExRUVrbnZSOWNVYUlKOWhERmpnMmZYQm9wQUlxVzF6Y2Z1L2JrQ3BKQm9aaldReHRpN2Jmd2wvZDZjYkFrRFVEd1R2UW1Kd1dQQk5ZOUVCMmNWQ2tHaE5USm12SHNTNkVIY0pHTURDNkd4cU9UWmkrRG1tazJnUXE1eDJMK25GdVM2ckI0YmkrNHg2Z253TEdOSGtJSEVQeldUR1JaYThGSHhYZk56R3VZMkZRcEVxcXo3aDYyYjBzM0l3ZjlJanUyVlFkRnFucVFDWElkemF4aS92MnBCb1lqZ2QzM0FOMFVaNG8walVDQnpIVmNvUWJRanhwdkUxeHhyaGR4K2JBU0xVUW5QOVZoVGhoOHh0QkE3ZDJlRGJWaGtXcUN2SzhhRTNveTdVOXFRYUc0OUU0Lyt1cmlvYVZhTldmUWgxR2E5cmd2Slp6emdRTXJERWtoMEs3d1dYWXNNUTI0RDRqbkRiajJUUXpMRkxWWWNLMFkwSS96bDBrVlZJTHo5UDdNVHVtMlRrQ0MwSzR6M2RwaWJXa3RZNDdnNWFYVWNzaG5oZlJzMmRFUEpWTmN4UTJ6RHZCNnc3dmZadUdScXJWbEFtT05WMDd0eWZWNEhCc2lObXU3WXFDUTBkZzJWdS9KRFRYNG5uUGdjQ0d1clJuY0kwaHFibHpUMTFZZjVtWEpBM1l4RGo0TmcyTlZPRDFqcmRBZHBOVWg5ejVNbU1WNzN1RlFOVmJ2eVRqYU1BLzBMYTBuS1dNWjk0QVNiWHViRDF5SHFsbFhvTHN6QWxFMzZhaGtTcDU3UHBaTnFmZisyNlNhc3paTHUzWDNwaHVVQWpRK3VXNG80eWVuZkIwc0dKWFY0NEVuR2psWnQzbHgvVHNhd2E2MkZVOG1YSVZiY0ttZVIzZzJ6UThVcm41OStuZVRWS1Z2TjJtUGcyT3lRYUVBSzFmMWh4ZE5QM1R6NGhLdWM4L1c0TWoxYkhBb21yQm1LQU1vK21mdGpGbFV5UVZWOTF5WEZReEZIdC9wL1dMTytyUVJvVW0xWmg0SnNlK0FaSnFRbVQzclpiZDNUNllzRzVKbGJJcGtvcHJhSFBIbTVXc0tkNTNqQURXTDJZVGdKUVJ5ZlNHM0NIM0NheVgwUUJKbFFqbjBiUE9wR3IzU21RSVNNYjljTXFtU0NxdWw4bmN5bUtKZU44MUJGWlQ2eGNpbVQ1RzBjcnQvQVpKcWtybU1FQjZtWmVBWk15OGxFMlJWTnhRRHVST0sxZ2kzbmNOZ1FVejIxTlpnbVI4UHFlZWFlNXMxU0JKdGNEWnNmSWt2Y3dqa3ZIWnRwUk5rVlNNMmxFREVZZkUrNTRoZ0tuVmMyN21JQmx2Q3RoOWJGZUEzSU1rMWFxZlA3U25sM2xFTXIzTXcyU3hUUWJ3RlVuRlNLRG5jWmZHSEJ6dmU0RkFMYlYrbVVFTFZuWmdjejNQb0VHUzZwQWhET2QyeUppZ1F1amsxTVd3VFpGVURGcFM0NzdRaEVUSEhpRkE3LzRlZC9LbXFaYmU4eHNON010cHlkWUF1OFZqL2pNcDVOQk1MZk5XWWRONWxYUGFwdjFDcW9sUDNIaTdnNkp5N3VaenFpUlo5dW94WTB3TTJEMEU2TEhVbXBNZHZiSTRwZnlIbVYwMmV2empOMjFkdDVHZS9wVis5NmJPRy83SVNzRjE5LzNWbDd3SWduU1ZIbjdQb3pXaDBmb0FBQ0FBU1VSQlZQZmRUSFBNTzI3cXZNcVhReUFtZHlUbFhBMDcyNU9oZGJ1a1N0dmtrOHJOVmVuN3AydXFwLzdGaXRGZCtzcDcvdk45TjZGODQyODkrYUk1QkpjZi85aUZhMC9Qd25YSGFjZTIwdVB2dVhEZjZTVUVKOG5EMzNuMDFwdC9GSTZSdDFaUGNabGtUSko4OFpycTFxZWg1MmdOUi8wM2RLQzU1Wk5xR0RndThHaHU4bytPUFVLQVNOUjI4bTdDdjZMOGs3eTFicUlmcWdweFdtek4rMnVxaVlyb25CYmlkVVlzU2I0cHhLbXEyRnFUUWJSRW9vVmI2UkhwY09Vb0h1ZWlVczJ4Ymc5S2tRQU5wbm8vTWtuYjVKSEt5NVZTSnI4SE84REllZW5CanpKbEtpbFZ4RWxCUkFGL2NjMG15U09pZzhLOVdndlNGcWcrVjB5OWpueklNRlpGR3JFRldYUDl2WXk3UEZlYWViSjlsNWcyNGRxUlM2cWg0TmpLckUzVDlrVC9MaUdRWHIvVTdTR2x6WFF0ZlVDSU42MGtFOHRQekxVY0lwUXI0cG1WNU82cStCbGo4cDhMOGNta2RJL1lrbXhoVWpYRVc5NzNGUkNMR3JON0NYTUVTWWZXekJKS0JoRHY1M1ZVMmlhWFZINnVsT0FkNHRNclNYbFJkR1oxY2liVjF5KzkrNEFzQXBQcTh4Mk1vTzgwNS9NRHBDclB2R0lqR2ZIZTM0SzJ6ODM5K3JKNDlsdFB6aVVMMmNQSGVhUWFEbzZUNW5TWkxteTg3UlVDVGVHdG5LaGZudGUyTEtibUV4TlY4WHFLS3MvOFdNc2gxWUs0UElkUU5QMVppc1dGQ2QybjZGNVhROTNJaGJkQzYzTkh4T2NvY01GZnd5R2tabDQxb1hnMU1rMUxsL3BCdytmRGlFbmFKb2RVcVZ5UmRsUzhuVFJnV09MWExrY3UvREZNbVNwVjE2Q0pocFl2blp0QndHeTVLaVZuV0hEc1FnWEJTNVM2Zk9GK09KOUtIZ1J4a2dSN0ptY29sSzV5VGZ3RWJuUUNlWmErTU1DaktjWEpLNGRVUThMeGtOanhzWG8yUE41M2hnQmFyTjZYa0hvMnpYR0tKS253NGtybnNNNDdDcU9kQlVzcUhHczZMd1UwaGVCZTF5b3R6LzRDRTdxS09xY3hYaFdwcnhRdnA0N1VFckdWU3FtWFR2ak9TaGQrMGpZNXBNcm11cUJQaG1CRW1XWUZ5YmRBcWdPSXFPbmhzQXhXemQ2cEpKdTJXS1ZsTTJ3bG53Y29wZW9zcWNCVTlEbFdkYWRRWDVuZmxOMVN5OGxEUytTUWFrZzRIb3RIYXJsbTl2cGU5OVl2bzFodnQ5bWtxcitkQklvczZTZ2tNdXVnT25lUTZNUlhaTHdWbk9IZUc4enI4RUsrNVgvR2hRYTBpNXdscDNlWGVZdEMvS1NKVDltRWQ0SzVlODdtV2hadlVRYUJRRHhVMGZBbHBoYkEyYXJROHpYWU16dlRsam1BZlZPY1ZkTVdGMlBSVTRmMTZ6REw5aGxyVFErZ1NMV0VBZXRlVG1udVlWSlpRMUh5QWVJSXZTYm42QmdLQXFYSC96bnYwaTFOWlZ2VEhiYjBUY0IzeHBqanVoRzRidWVKV0k4d3FUQ3M2SGFJcGpjdDB6Wk11MnR4RWhwOHVJZUgyejlDdTg3VTB6a2ZnckIyNHZhUDdqY3o4T3pYMmtjeWxsVFpYTkhLOUZDMTZZeDF5UDQxZER3REk1RXlmRktJWDM2V2RNbFBocGs1SEpaVlN6SVFQMURVV0ZNZXFGcFJMblFVSjZRTEJkZU1VeEhtTjB5cVllRUllN1JseG9Eb0dDd0NkNkpsNWx5NkJjbjhhR2R0bW5PK3V5YlVxa2tHNEluVkdzZmdqbG1ZYVhDVWFrUEZyZHIyV2xFOU45THB0cHlBZlBOU2pOWWR5Z1V2bXZONUdhcC9HcWsyMlhSWVYvcE5iTGkxalhUS0pvZFVnVnhwdDJGT0pzVWdPczA2VUk3WGtYMHd2QzNEUUtwN3BsUXN5bVhBQWJXWFZDaVI2dWxUMmczajFwUVRyalBLaFgxT0hldmZncVFhR283b0xkcCsvdEUzWUFUUW8rWmQ3dnQvTklUYy9sZDBQZndkK3Q3cmoxZ3pVUHZ6MXBjMG5VWkd2TmhRY1RPMlFlbXhBaTFZdDFGNk5WODVRU3FiNjJxcVoyL3BhUlJuMXNEWUpFMzZxOGQvYXdZSjJ4d2htVDF2ZlhDWmtTcVE2eVRLbzZUUmlYK2ZrOEdVRzA3QVUzNmIzRGRKRW5Ddk5xdGpuVkVSQ3BkMEtLYUtXOXhQUUttbTBnSnJKelJXV05TOUIwazFOQnhSc0hrMzkrZ2VPQUxIcW1oUzRldjFUbWFZSWpuWDF1MU9GSGJUMm82M2JuaUV3RVgyZ0RhbWIwZDcyMEJjdy9UbDFNV3JTUjhxM0lqUlBxRTMvMXZWK3hxY0dYSnlycDl5MjJ2S0pvZFVnVnhoang1VmtQM1RyQjF1ZjZBRXFjeEFVN1hjOTBsbCtnbElIMWVxS21hTVh1UjhPQTk5RDVLcXp0Q1JFRklTWkhpdzdBRFVKNDRZcTg5TFhmRm5qeEhBSklldnpodjh2OWZBaWw1VnVEUVJWZVl3WVozajBQUjRyVVNUdlRPUW5lRTR1Q3Q2aDhBakZUWHJ0bFNxZmliRlpjY245K1hZcHBkYzUvOExpVzhUVXBtUktwQXJsYTB0TldOYVozWXFLSGVuWEhLa012dWZOVnZJRkttNHZVTHB0TlNaMUZnN3ZVTzVwTUw4M3hDcGhvaGpqaFcrVGRFM2ZBU2FhR0k1dVdCQVdiRlIyT0l5VFUrK2lxc2E1aWF2MWlHSkZqOHRaMmoyKzBpTHVwRjZwS0xtQ0VGelRkcVdUR0cwWUx0b0luMkhieFBpbUZTWXEyWnlSZS9QYzA3bjAwZ3d4VXFTZG93OVpwK2haZ2V0RktuYUpJb0xwSnBTTHBpcE1LQkhiOU1xelA4TmtXcUlPT1pZNGRzVWZjTkhvR0ViWGpvelZQK2NEWnQwbXA1RHFycVpEY2twRE1pQWRzOU5XVTRGcFFxZlZJdThtNjNVcDBnRkx2QU15MmF2WGI1TkNHUlNCWE8xZjl6aDJBUlRySDJrRnFUNm5sWVB1cHVaWUlwVURNVk9TVFZFSENPcHVCcjMrQTVTMk1XT2I0dmZnRGVkcHVlUXFtclc3WEtNZWs2MlVUUFZTcEJLOXVZK3FScDJmNUN5bkxRdG1iemdCMit3a2RlN2ZKc1F4YVFDTTdLNTJxUU9rV0NLbFNRSkpFVmZvSzU4VXJHRUpWV3RyK25mRUhFMFl5amJHdTk3Z3dCYUJvZ1F2TEJFNHU0WjhXQ2ZhWHFXVkZnaFdBS2d1V0lldGVyU3RLVWJuazhxaUxpcnFJUCtmQXpObHVkVkdidDhteEROcEFybWFwUDdwREtiRmxJQXBEckJrcm1rTWpOR1M2cUt1MUZ4bmpXNDk5RDByejQ4SEt1MkhLNFYwYjNMQ0JTdFh6RC9jYXlwZWYzZ3VtNzMySTBUc3l3RlpkaDRYbkNIb2FhTzlrazFLYnl4S1VVcXBIRXpadTN5N3R1RUlDWlZNRmVWdFB5Tmo1N3pTY1hiNHlvZXBKcFNMdG9qTWV6eHAzOW1WZ2hTblZEU0RkT2YxSE42Z1JDcGFrNXV0bk1hQ0k2UlZGeU5lM3N2V3IvNERianF6ZGpYZFRQQ0F5RHhxaGZvNjFxNWNZMm9MUTU1d1l4K2R1S1Rpc1lpcDl6d09qN2FrdmNYUFU2a2J4TWltRlRCWENuaEYrbnBHeTZqVW8ybmpzNStTVFZwbG43TytPYm9wVUY3eGZPVHB6bzhIR3Z1WENLVGNRellMUVNLMWk5K0EwYTdQRzZ0UWh2ZUlCODIvTHdMcDdZWHZRRDk2cDVQS21oMmFaUWFxZXJ1L05GbUtWMitUUWhpVWdWelJmeEhzTmYzMlgrL01neFNvVU81S0kzQ0hCalQzc0FWSWhXS1Bpd2M0MGdWcUlNOUNLSXhRN0lqa0xlM2ZxSEZVNkF4WU9NZ25YNDV0RXJ6U1FYTmJoOSswSnNNWWdxV3U4eWpSMkZ6bnFsTXFtQ3VTYW1PTTBrclNPQ1R5bDlGOWp0U3dWQzF4NE9lYWNremlqMEJVZzBUeDZxZHhySUY4YjRIQ0RUUnZQT3k5WGJhaHRrWWZGSVZMZlBvemQxZVNJVUI5VTJ5ZUVNaGxmL3FSd0RHU0tvQUtNLy9vSWJUMnRLbDlSc3cyQmNZcVdqNnQrRW5YQXdOTlA1SWxacisrYytwaXBaNSthUUs1b3Izb1BRRGE2ZVlNR1ZBSXhVc2ZRM0tqdHZQK2hDd0wwQXFqSmxEdzlGYnJiRU44YjdyQ05RTDFpK1kxZERNU1YvaHhrQWJGVzBXVVhlTUR0a1ZoaytxMUViRnBOMUZnSXFpWlI1Rk9qWkJtcWQvb1Z6cDc0dmJ5cWloa09yZ1pmcHF3RzlVbUxrcUsrZTNlMUlOQkVlUHJvNFowVGt3QkxwNm42cVc3cmFkN0RFS3RhMFhrbFBXaHpZc0J5Z2FWdVp0TUxrYXp1RlZFK09UYXRMZlVtOTZUNjJLbG5tME1kSTJTc25CcEFybGlyZGZtTjVESWRYNmVmM2hGNS9uMXI0UXFZYUhJK2JOU3pidjZCb0NBbDI5VDFXNGZnRmhacTFoeStiNURJV3RhMUxSVW12TkNwRnJOVFQ0K2FTQ2lIdW93VCtsM29SS1g2UGo4MjFDQkpNcWxHdkYyallVVWxYbmtpOWZJMDdSSjhyQ1Y0aFV3OE1SZFhFK2JFY01IUkFDbTJpYk9aZDVaRVBMQVhlRzcyY05Jc3pia0FadklNc2dKbFZTeTNTUEdHbmM0eEpLZzA4cTZIS2Z2MjZLcDIwK2hZK3A2Q01yODQ2c0pWVWdWOGlhSjdtS1ZQOU1TUkU4bURYVnVOSHVXZVI0UXFRYUhvNnA5OThjTzZKelFBaDA5VDVWNGZvRnc1alQ4elc5dG1oSXRlak5Dc2wyek5ETThRTlRGcDlVZFkrZ29CSFAwa2dla1htbkVlVUpkc2NtU1BOSUZjZ1YyKzlHa1NUVnVMUnJZS1FheXhiVGxGYzVRcVFhSG83b0lkc3BBNkozRHhBb1hMOWdvK3FNdFFrN2RxYUoydWtmVGZiTUVXK01Bdmd5R2MwSTUyeTZmNUJ1bjFSVmYzanp2MUZSODlockZTbVhaeE9DbUZTQlhHSGE5M1Z5OUE4WW5nZE1xaVA1czFTZGJZaFV3OE1SbXgwck91TjQyME1FbWlCQWZ2WTFNVzBqTWJsd1puV0x2Sk9PZlhkbjdpWS9PYlRzVGRIVWQ0cEFLcjI1RFkxUTVWVi8zVDFlVTdqTW84TjVqazNReGFTaVY5cm40ZGNYNWJwcHgwTmtQM2hTSGZNS3dUbTc5eENwaG9janBoMXU1dEc5UndnMDFGb2pKL2VLT09IRXpMZ0RVSjFKaFJIQ21RVzFMaUxCcWpzakhGY1ZqVlp0dHlZd0w3TWVKS2k0KzRxRnl6eVNkVzF5U0pYTmRjRnVyYUFUSHp5cGpteTcyUllpRmJvQlp5QWZKSTRIM0pwd0tpNDZkeGVCUlc5T2w4NTczWjNaSlMyN2x5YVBoVzRvY1RTTHRrbFlXWUlUUGFaZEl4MVF3eHRJWlYvR2h5Wm55a2pLemhnTjhqVGhtdldtWGI1TkRxbXl1YTdia1FwenJzR1Rhc3piYlVrYlN2NGdxWWFHNDBHL3F3b1pGTU4yQVlGYTRmcWw1VzJUWVN2Z0JKc0VOMU1KeTdKcERoNVhFeUxuUXc5SlN5MXJRQ3E3UDQrK2VwYVQ0STRKbitNdFh1YUIydjdXblpuK1lXTG8wSlp5YmRnMTFlWU1SWTZBV0hMM3ozS2VBZzQ2STJzdnIzNWdrUDRrcGMrL2dxUWFHbzdOYlVtZWIybU1HUmdDMjZ4ZlVsKzhyOWllRU8yVmlZQmpDMmExZEtkeVBXaTNEVXZWODlKYUl0WEx0TjJZaTVrVUZJUzRGUjJGV3hPUzFwZHhwV3pDS01kVXl1UzZhb2ZoRzFacGQzMU1UanF4cVBGSk5lbjBGbFc3Q3crdUhlZnNuYzE1QkovUXdlZ2NUdDF3NHkyM1hIL2IrMWpRdndkSmhSbXNtZndPRk1lVzJaZnhyWWkrWFVXQURzZE01ZWQ0d04yYVNKSzdMSkZFMWZKbTB3UW5NOU5TR1pvdFA0WTZySnM4VGYrNDlhTWxMYm1aSHJVTkdjSHIzaUxObFpQdWxFM1lvZVFsWFNaWDdLSG8xY3VCcHpEK3RSUDE1V2E4RCtoc3JVQnAwMDRUNldUZW5NNXowZzdCMVBtd0pRam11V3NMd2ZwNllwYmozWHVZVk1QQ2NjR3czYlVodW5jWkFUUnZNMzRFc2g3MVdudFNtdUhXK0swbkY0WDh3d3RLaEQ4YzBBUFBYVnU2UVg2ZEtWZXEwWWxURXNLb3NhdzZmdXhFZUFNVkRzbXFkWmNVcEgyS0RyZHJHZUwvcEd5aWJtRldTNlJ6cGFOL012dFM1VHpVVGlXTktaSjhQekpvNnlUeWhySThxLzJrN294MnI5c1JqV2E3YXphWUJ4b0s1cXR6WHNlN3R6Q3Bob1hqc3Q5WHVZWkU5KzRnY1BlRnoxUmtpN2orZ1h0ekdqSDYvaFhYR0hUOXN1bU1pak5vY2VLbmJwdVZzV2lsUDB5T01kV0U0VUt6ZVdLRGd0YVpaa1NxQStyZnF1cVdCaVJDYXhvOWNwUStldTQrYWRJVG43bnRheW91OCt2YVZENTdLM2dqT2crY2xRWEk1TnBDM0N3MFBBSVNWMFRuVmh4WFBIcjJmc3FoYy8xWnZSeDY3T3dMS2VERloyOVBXTjExWnplU2gxVHdLeDlvSitNNmwrdk9ybkR3aTgvK29qU01VT0JMRmM2M04wd3FPbW8vREJ5cll0N1BQdnAyRzRFNnR3YmM4eW9qM2Z6L1VYVFFGaC9EbjNDbzVuUmNHWDJQRUcvNTdvZnVzRXVGNUNpV09uLzNsMStvbTI2ZlNKWFVuMmduNVVlRSt0TW9XOTRXejZld2dXY3VmNFptaFRGQm0yVWZDS2F2RlJtVXpyVlVBWDMrN1Vjcm5YazVQdEYvaDlDVVVGMTZYZFd3ZnF0dWxwNXhxV3ROSHVWUzdyWU5sdFBiRDFSWml1NytCb28wS0lkVStNK0ZJZUFJaUdYZnd1akUrKzRqc0M1T25ycmhsbHR1dnVGa2xZZVRqQkdaQ2NWZll3bFRGYStZODBtVklCaVhHcHlVa3JHYURKSWpHSVZJVWszVTZMOUNPMytXeW1kZFRLdVFNZEU1U1F2L0cwNmZOSU5lU3BiKzNXQ0p3eVpRaEJ0dnVSblNpbFJKT3RlSmlyVGlEeWpCUnpvL2g5OWpnbkpBb1htem9vRXNrZVBKNmcvd1RKclZnVlFVVEdKRUtnNEdxVmlhU0hWRWRQNldOUC9haCtSWDZIbHRSMEg2eWlNVkFUWndITWZNbGcxbkgrLzdFWUhOek5MM3k5ZFdULzBwVEgza3h1dnYvZTN2bXA3eHkvamI3TThhSHhXbC9EYzNkZDVzNTNDU1ZNbkVKNnFucm10VHRIdFZja2RLVjRyZFdaczRCdmRVcmtucHZmZFhYL1U3anNBQW5hV2ErcnRJcVpMK0wrVjhSbmt1cVpJaDRIaUFaOUVaTTJMQWZrTGdJUGZuT3paS2tTcW9CbHRySGgyRFFqWndjRFpablgyNURudjdMWmk2OHFhZzFaWlBLaXZUbTZzQXgyYkFnTjZVUituZFFHRFUzWmZiVVlZRmpXSE1XWXQxa2NmZ2JPb2lzeUtSZGY5cFJEMHdVT3dxcWRiTkFyYkk2aGkzMXdoZ0VCbVFDUVdrT2hSYTR1ZG5PemliOHZQb0pnWjJiTGh5QitrZ1ZPcmFWVkxWZkh0U3BrVHZ2a0ZnMlc2MTdjeW1BbEt0OGo1Rmx6a016S1l1ODhzUkcvRWY0dEcyUlVaeU4wbFZqdnNVR2Z6M1owQ3ZEVDYzRkFXa3F1T3NReS9Yd0d6cUpkT3M3R2hxWk1KQmpZelFicExxeU1EV3Y1bGl4SUNCSW5Da3Q2bFpmdDc1cENxbEdtZStEaDB6TUp1MnphbFF3RHNIQWttYzJjakk3eWFwbXZha1lzYU9HTENmRU9pNXhlY1puMCtxMFY1NU96Q2I4bXp0TGp6OVdHak1IRUswNlhlVFZJdHhTV1dCMzkrdVFWVlZQcW1hOW1GdWwxQU15cVl1czhzUmM4OUxrY2pod0NibUxwS3FOTENOMnB6eXh1Q0JJWENvNXlZZnpocWs4ay9SR3JIRm5wNVNVYkpCMldSTTZNOHg0ME96R1hqeFlpaWtDdU00R3A5UzlWZU5lNUJxWWtETFgvVHJmTGJiTDBVNThIakhsOGo0Qm1WVFJuRnZBUzNQY2h5SlA1TkpQM2hTNWVLNDJ0T3hsSXlsTVdBM0VhaG5ONHI3eVI1N1k1ZUQ2UTczdUtGT1NnWmtVOUNlN2dPeE03Rm1wYjhlMm04WlBLbHljWnpodDlXc1NkRzFYeEU0Rk9pQSs3QVZING5nVTY5KzZvV2lsNmQ4VWVNYmtFMUdYNStPQlhIWm5LL0NpMWhMV1RXREoxVWVqa2VMM292TEdoWkQ5aFNCY3ErYmN3RnJqNTZWLzJhNDljQnRtY2hTUDlQTFFkaVVzYVQzZ1BLTWVHWkZKY041V3ZreVNFckpnRWxWZ0dPeng0ZDlLVU9qZDNjUmFPUytHTksxSGZZbHBreVNBKzRVS2hPYkZ6QUFtL0pVOXhJK01pTzJmaCswK28ydkNub2RKbnNObUZRRk9GYjQzZVdzRVRGay95RXcxc2VpSjFVSzlSTFREYWVyMmNlajlmRDJSVXBCMmpzQW05SXErL0tQL3p4bXRSMTZaK3ZUd2ZRREp4VzlEQmJDOGNoZ0p1bkJRc1RBSVNDd0dONWhHRWhPWTMwZUF4aW1UVDBWN0FzZlAxM3QzUGh2MnVGRUF5WlZPQk1LWGM4ZTVzMFhqakY3ajhCbzRPMjdRVm5WNkpPd3c3UnBVR1dEbnQwaTFVaG9sMlNBNVlpcUJvN0FldTczSW5hYTFYamZzNWJoMmJUVE1ybnBtejAvMkhaVGQrOXU5VFdKN2w1L2xCdzRBaU5ETzFYVzdIdDVQVHliQmduZlpIWVJPVWoxckt2VTEyNFBwNDczUFVIZ0liMXhQUERNUDlpLzRxSFpOTWhDanREblBJWi9sZEtmMGhsK2xqR0hpRUJFSUNJUUVZZ0lSQVFpQWhHQmlFQkVJQ0lRRVlnSVJBUWlBaEdCaUVCRUlDSVFFWWdJUkFRaUFoR0JpRUJFSUNJUUVZZ0lSQVFpQWhHQmlFQkVJQ0lRRVlnSVJBUWlBaEdCaUVCRUlDSVFFWWdJUkFRaUFoR0JpRUJFSUNJUUVZZ0lSQVFpQWhHQmlFQkVJQ0lRRVlnSVJBUWlBaEdCaUVCRUlDSVFFWWdJUkFRaUFoR0JpRUJFSUNJUUVZZ0lSQVFpQWhHQmlFQkVJQ0lRRVlnSVJBUWlBaEdCaUVCRUlDSVFFWWdJUkFRaUFoR0JpRUJFSUNJUUVZZ0lSQVFpQWhHQmlFQkVJQ0lRRVlnSVJBUWlBaEdCaUVCRUlDSVFFWWdJUkFRaUFoR0JpRUJFSUNJUUVZZ0lSQVFpQWhHQmlFQkVJQ0lRRVlnSVJBUWlBczh6Qk43WjdxMUFveS90VGY1NUxGMStlZCtGRzNsOTMwbERDV09saEZEcEltd0hWVmlnL1VobnBTQTJFRFVwQW9GWGFWRHRlTDhGci85WXZ5bUQ2V0tsQkdIcElyRC9LaXhRdnZ4Y1FXUW9xaW5tUXNGWFpkaGRsL3JFNHBqWUdDaGdzVkw2aGJQdktpekk4SUJvRjhTR29sYkZTaWo0cWd3clYxL1RYN2tyUCtndlhWNnFXQ2w1eUd3WDNuY1ZGaWllZWJvZ01oaTFUZjE5NkJzZis4TnJhNFB0aDVVZDVjZi8zWVg3VHk4RmpkcXJ3TlpXWDBQVllUSHZXRnorYW0zcjA0Ni9EMmVzbEQ1QVUwbDZyc0lYQ3U4NjljWjNwL0krSnM2blFyYjFibE4vRlpuak1FaTFLVFV2Yld2Z2JncU1pT2xzZHR1aW5pdy80NlNhcUlqT2FmSGpUa2p2emxncHZXT21Vd1Nyc0VCYnlhT1U5THpXRjE5OHd2ZDM0WXYxNTRLMGVObjFTZmYycUkrSzQwNnF1bmgyYnJ6V2UrL21xRWhpcGJobzlPWU9WR0doZ28rZWUwR1Z1SFRkV2JydUo3ZTNDendodnNmcFIyYitKVHVMNzl2VTMzdlBVUzdER0ttK2RIWUdtcGVLcmVzM3R1dmlwekk0Sk5aU0lVbXlIZXJKcHJ2WGM1ZkFGTElweFBjemVub0lpSlZTRE5hN3R2Sm5aS0VxTE5hV0hFRkRmSm1XS1g4RW5oOXlFdHhwNS9aMUlhYWNtSHpuTnZXWEpCUElaQmlrU3BMUzh0QkkxWFh4VThDVVJYRDN0QkQxVXRWWnlKWnFWRDNyUWp5YjB0eVROMVpLSVZ5b2pxMWNnWndxekpWSHhCaWErSm9SZUFlMHp4bGZNbk9KM2NRRWQ2TFA0ZG43dHZXWExBNkxWTlNoTDJVdEdrQkk5OFZQWjdZZXJLMUMxQSs3Q3pIVWR6dEo2dDJpbjg1ZSsyT2w1QUNqZ2pmUnV2T0hxbkFWRmlrOEJuMHJScUJjRmNMdUFoKzFjdzdxV29QTnd5Umx4L2IxdHpBMFVoMGNGcW02THo3RHdQZUR3ZG9xUWoxWmNDb2thUWxhMWdJeVovUmkzZDNmWTZVVVlvVStxMkFlRnE3Q0lvVm9oeDBudmlIRWs4YmJGR2ZZZlFEWmRuZFVZdnY2Mnh3YXFRNE5pMVRkRjU4QjQvdlI0UHl2Q1BXU1V3TkpVaEZQUVJVS05zVWErN25IU2lsRXJZTEdmVEZYSWx5RnVlS0lXQlhDM2FBNkRQVWJMTDlzRjh6VVZadTVJTWNINzN0WmY3QitLV2pVVGdPN0wzNG1wMW9JdGlMVWo5bmRJU3dUVlcyWC92aW41ekthZXdpSWxWSUlWaDJ0ZXpwZklsaUYrZUtaaVFWTjlwZTAvTGpUWlpZUjN0MEVaUHY2YXptOExUS3Q5N2loa2FyNzRtZU1ib2paVEZoNk91ZWlqZ25mR1p0Z3BMQzJyZHcycmxncGhRQ3RvblhQNTBzRXF6QmZQRW1XL2MxYVZLSVpDQSs0WFNabTlVdEZla3pjODdMK2lBWGRGZC9nd0k1RDRnUTc3YjBBZFV6NG5FRUpkRnV5eWZwMnhVb3BoTzZvUDExTHl3YXJNQzNrK3F2Q3EvUnhrSXJQblhsZDV2aXRmK29teTNjL1ArdXY2K0puZ0JrTGJZWVhvTzdPRHhKNjR1R01XeG5sM1FiRVNpbEc2ckhyWndzRWdsVllJRS96bXVOT1BPMGQ4elN2WWxkWGpzUjJ6dWRuL1cxWDZ2ejRrcmNScE9TS1VEL2c3V3hnaCtSOHZ1NnVZMktsZEExVlFEQlVoUUV4RTRTQnozbE1sU1EwL2RPUEdVdGQ3cUViWGNvUjZ5OEZ5SEoyVVZXQU9wNjFUVGtLUUtvMXg5dXZNMVpLdjhqSmRJRXFMTkpIRDB3MkhBRmFNbXRTalhYNXROZEpUYzVZZnlsQU5yTWJTd1dvNC9DRU96UkZVcVhRM0JOdm9BcUw3TUFERSsveEUxVTNQUmpCZGNnKytsVUIzZjFHVXFWd21zemlXSUI2VW5NZi9TYVJWQ2swOThRYnFNSWlPMWFGZkdKdlJLaTY5ZEhOVnJhSE5XSUZqa2lxRkRnSHNpTitBZXJqL3VQQVNLb1VtbnZpRFZSaGtSM1lLdGF6UFNXRjZ1WTVmZDJiaHhRcDhlSWlxVHc0a3VSb2RtMWFnUG9SbjRLUlZDazA5OFFicU1JaU81YUZ0OWxFejJONFpTeFBjaGFsRGNkRlVxVnd3VmFmdTJxbDJBTFVKODBURGFrbWtpcUY1cDU0QTFWWVpFZk5QdXVWWWpNZ2xaTEg1bnBSd3R5NFNLbzBORFh1cGt4RVB1cDRsK3FpRVlNamtzcEZZOC9jMlNvc01JWGVRajN1eE5NRGxHZVVmOVNmM0R0Q3hjNUlLdUR6VHplL2NjWEF0T3hCak9BQzFQRmV6TFJKQ0Vja2xZdkd6dHhlcGZTbUtsT0ZSY25wc2RTYUkwQUhSNmVVL3pDemk3eS8vdTJQbnJ2bWxVYnduNjZwYnIyeG5VeUV2cHVaVDZyeGo5KzBkZDFHa3JTOCtWRHBkMi9xdk9HUGpHcHkzSDEvOVNVdmdpQmRwWWZmOCtoOU56OEgxeDAzZFY3bHkwa0I5OGMvKzVmVlBQSHgwNTFYL2ExTjhhRnZmK3pjdGFmZ2YrejBpLytBZ2gvK3pxTzMzdnlqY0l5OHRYcUtUZkNLWDM3OFl4ZXVQVDBMa1R1Z3k3ZW4vRCtlRmovOU80ajZUY0Q0RTdpcmE4RWZmTlREd0RXT3hkMUJQWm54VjdLV1ZBOS8rOUZ6MTVDdFNVS2Z1TG52dEtxbkhJdWxuUDJKbFpLdUZJdE5VbnI4UFlCemlVUFFTTVNOdjVRazN6ckRJWFJDOXFMMWJPZWk2bXc3UWszNFY1Ui9rcmZXeVZ0RnVMaXNCVXUvSnk0OWNGK3RNOThJZmNFaXQvNGVncExUWW12ZUo1WDZySWw0bmRaTnQyOEtjYW9xdHRaa0VPM3gwN3F2OUloMHVISXkzdnZ4U0pYVlBGb1ZuWm9RcnpWcHNMYVJyNG45aXVoVU83T3F0Y3RIQ21OVmNSSXhDSktYVS95R05BTVJqeUNORUsvV0VuUWJyOGk0VHlYdkY3OVVjazQydC94bHF5SlIyMG5ZUkRxTmVpTEVySW5abFBya3p3WjFmL3hLbXdvL1FYSXFHQTlCVWhZYkhjb1JLeVZkS1E1QXRPTnRqMWgrb0NyZWZPNGE4ZklSZDM2UnFVSW5lY2FKOTNTOGxWUGRIbExhZEpzQ21vOGxWVVA4SWhTVkh0a0tUaER6NnU4RFFyeHBKWmxZZm1LdTVZeFU1WXA0WmlXNXV5cCt4dGoyNTBKOE1pbmRJN1kyS0loSjFSQnZlZDlYUUN3YVJuSXZsMVJaelNQVnkvOHhTYjdrNkZpbVltMGw0OVUzelZXb3VOeEV5ek92MkVoR2FxWWJjWXJmb0NSbytKL3ZZSlI2cDYwTDJMUXNMdjhmcFg4UTR1K3FiOGVXbnowV08ya09mbW5EQzFESFNsWVdXMHB1eXJ6a3ozYWtTbHVjZ2loV1NycFNISUE4VW8ySUo2a0NQbHl0aVdrcms2bENHNVYxTmYyM3BLaFJ6V3VwUlhmRWUvUld4T2lSYWxUOGF5V3kzQXVwSnFyaTlaU3NQUE5qTGFmaExJakxjd2pGaURsTHNialFIRDlGOTdvYUtVY3V2QlZaUDNkRWZJNENGL3dsSUFXNWwwdXFyT2JGSnltcjVGZnNHVlg1RlpxdDVNNW5rMUVKUlBuQy9janNxZVJCS1FsdFo1UjJwL2hmT2pjRGtka3lpSU5yeG5rNzVpOUVoNm9EcGNQQUFYMHJLaTA5UmVjeFhvYzA4MUZIT2s2V0pBK2RQZnZ6UXJ5VVBzb3pWNzVBVmFCZXZsYWZ1RGxCZ25rV1d5WFNsVU9xcTdoU0hJREdMbFFBN1pJS1dieWs2ZzJkK2JTVnlWU2hqY3E2ME8vcWZRa1poNjVSSDZlZ1YwNm5YUGtQR2xJdDhHdjF4M29oMVRvL1pCN3RnQm5VK3VqQ3FhanowcUVwQlBlNnRzank3Qzl3Y0w2aTdCcXZpcUl2S1R1a3ltbyt5cngxT3dNMHE2MmtNa3V2MXFyVy9IbEFVS3JPa2xIWVQ4RG9wUzViZkhRTElOV2R5cDZtTFVxcEt1VDN6ekhXVEdNcTZHQnpMSDJrdGdEMUE2bUhXbGhUSFdjYjNzK2tnbWxvQmlkMGVJN0ZuRXJlYzBoMUZWZUtCNC85WXRCUjArcVhYVkpscXRCTG52TFU3WXNlaUVFMzJXbXpSTlhXSmdXaGhhbit0bVFmcE5UQ0w3V3VzQXJuRG9vc2FTL3lOS1NxY3ljT09xaGtWbkNHajNhQUh4MDVDRUJCeS8yR2hxTmZPUjFTWlRXdlh0SmJGQ0RRR1pOMFVXd2RSYjlDVTRBNUNzUzdMMDhkMWkrL0xOc1dib29QRWRnd085TW1ZWnFjVGttSGZPTjlYam94QzhUOS8xeVRIdnBCa1l4Yk91cjVxQi9rdmtlbmNFa0Z1bkovbHF4YVV1Vlk3R1VaSnBYRk9vRkpNbGVlT3dBQUZpTkpSRUZVVjFlbGVQQWtUVzZlVGJQRmNNZ2xWYVlLL2VTK3IrWStwcHFBejdZMjEwMkpxcnI5ajlwcDRVTDNwRnEzUFRmYUNkY2ZwcHU2VGFKbFRFdlRHcWJodERnSlRVcWZrNUZ5MVJQS1ZNZGFVZ1UwMTNtS2ljWnB4dU1FK1RWaEE5aWhHeXdpRzJ0S0h3YnVGYTNaRkIvK1NTRisrVmtWRGxYNlVCZEdXUDJ0ajVhLzl5T0hZNk5HSnF2bG96N3B6Q2RKMWlVVk5qRU1xV0REQ2FrTFB6a1djelRkdzZTNm1pdkZSVWYycVVzeVpOSDBmMGRkVXFGZjk2dlFUKzc1MFAvYXBIZWpydVd5UjRyZ2lkV2FKMXZUcEhJWVBCbHEzOEg2Y3hvZmpYbE1xbFZ1NXpUYmxLOXhJVnR1OEdoUDg5SUNlbkZTdWVCZDVnbWpqRXI5V0ZKbE5kTU81dmVVL0F6VEZkNU5zYlUraTdXSkdUeXdWYU0ycmhQcXY5WlVpaVRoNHNPUEJuMFBlRWdYeXFMcEJaZitZZzRHUFIyclpHajdvNjJkOGtZQVRIT0FqenBhdjlhbjQvTkloVXhPc0lvY2l6bWE3ckZTMHBYaW9pT25HVXN5eEpsODJUcVNmWG5iVDVIdm96SGc5citpNitIdnZBM3VIN0dpb01HODljRTFvMG5WdEprZDZKcFVhSjVMUmh0NHNhRThNN2JyMVNNVWFNRXQwZ3cySUpYZHUxODFyZC9vc3c1THFxeG1kT2lLdC9MVGxDdWNxQ1cyVHBQN29UZHJtNnBpaTJrTjlweGhPUzQrL0dqUXRWa2RicWlFL1JYWks4aEJqMGN2SlFUNzU3VzR2QldnRG81ckxUcEJIcWt3aFQzQk9uTXM1bWk2QjBsMVZWZUtpMDZTY01NcE9kMXRaZHJLcEt2UXhtUmRtQ282MTlidGpnUWFTZHZ4V2xLMTdQUnZ0R3RTMVEyUG9IT1JQV2hkcGw5R0E2WlczWEFHQjU3MG9VUkdqQllvb1Z5VnFZd05EUTRtaWRaTXBOSmhMYWVWdysxdTFjaEhjbE82NEdEUGNlMDBmUXI4Q0RiVHNDcnpIYTFmY3hFclU1TzNUSTFSOER5cm9Yc0I2dGplL0lFcjZrLy93QjZPOUVsbE9pTFhZaGFsZTVCVWRhNEhrbGhrVHdDNjUyT2xVSm50eFEwSFRjMEVMazRiSjAxa3ZDcTBNVmtYcW9hdnpodCtZYzRWUU5QWWNQMm1WYlZza3prYWF0Nmgrb05OanVnNnEwWlJudU04MENqUHdEM0RjWEJYOUlUS0l4VThLYmF6QnR3WkczS2tOU2MxTThZMW5SR281VWhLVFZXTEgrQ1padTMrU0dWNFdPT0NRVmJUQWZOdnRhWERTVUhuSmVPR293RDFaTkhhTFpONEkxVStxYmpHWFl2ZExHT2xaQ3JGaGNjMEhMU3VOWTVZbUdZWDdxa3FkR0l5VHJRdXkwdy9GdDNwaWhmQ3JRcHBablhFUktyeHlPQlEvV0Vid0RSRE9mdFNmTjEwNWpBZzhiVDh6cnI5dE9laWJyQWVxWWdiRUF4ZmhsUlp6WElRUEs2U1RUb1F0UndiWkN4STFkYmEwVVNudE5QMEtmQmpPREREU1kwSEQralVOTVlZNy9RZ2xENWxNUkRNUXoycEMzL3EyQ1dwMnBRTkx0ZGlGYUorWTZWa0tzV0Z4NUFLeTEyZSt5ZWJTNDVJcWdxZG1JeXo0YTVXL0Zqd1lNNExZVktoU2FtSHFJajlmendKNVFuVkgxcWNhWVlPcWVyTzlBcXpqb3R5Wm1TWFQ3Qk9xdlJKdFdqMkc3S1pHMUpsTldPeGFmNjNCT1pvZXNuOWNlT1dDcXUyNEc0VDVlSkRCZ2pvSFEvYXY5QXpNdWpzbGxRb2x5MWtxaERMVnJXTTZaSlVYRld1eGE3bVdDbmRrWXAycytSVGZZQTN3YUFTa0QyUUNtM1BuLzdiaXNnbEZZWVVjWWxPamVaY29mcmJkSnFoUXlxVTRBeHJ3Y1lJR2lVeGxrT3dhRmN6VUo5VURhY3pNYUxhWVVpVjFleUtUdnFrTWpaSUdTUmxXYmVKK3FTNnlDS0dWSkF0bVA1TnNUemRDMURINXFiaHEwelNKYWxZdldzeGg5RTlWa3AzMDc5a0VhMzc1K1pjNkpUYm1iTmtJLzJRbXVsZS9YRDRVSnUrYm01VnRDRXN4RS8vVDVrVU9pQlVmM1gzd1F5ZTZDaXlZS1ZsWjdCZ0Rocmxxc3Z5bHA2SSthU0NTR2pXS1hOblVnVTB1K2FtU0RYdnhxR3ZNaE5RdDRseThTRUw1cC9nSklaVXdNdHVWRGh6WFJLc1dubnkxdkpSeHpxeUgxSUZMYWFzK0lxVjRpMUFHQlp6NTRhVE5BV3VyVTl2bUJqdFNGVmhPdHJ4RXo4dU9uN1hpV3hjcjkzOWt5OEhJK0dsUC9MajJSZXF2NXBIZENZVkZoOW1lVVpQZk5Bb0YwelRoTHFtanZaSkJVYVlQVERPaysrTVRVQXppeVFQditmQ3NqOVN6Wm80Y3VUc0J2aWttdUlrTmFZZ3BxOTYwTWRxVkU4RVdjaXZrU0xVc1hUeks2UzdrY29BZ203Z0JPZnEzbU9sWkNyRmhjZXNxZWprcWJ6K1ZZcFdmaFY2YVZNZU5BUzd1RWpGNVpNS3UxdnFlblVxaWZLRzZxL3FUVW5YOVVoRmlsNzFBbjFkSzUveklHcUxRMTR3bzNlK2ZWS2gzYVRvYnMxZ1VnVTBLNkh5YjBFcFhjYzVVY3Z1UzZpZ1BrbUZXYmRlS0xuam0xSlo4NWhTaFBwdWtxcDZkVmNLTndCNTU0WWoxeWF5Z1d6TmVnSitGWHBSS1EvNlZEdi9Tc1hsa3lwNWg4d1ZQeitiU2lPOUlWSkIxclJpdTZhaTFabDc0YlcrUmRlUEkzK3l2L0JKQmNPMkpWVkFzN1R0S0NqMXl2L3R1NU9PT2ExQmtXcWR6VnBOYTB4Ti80cFEzMDFTQWNlcnVWSzh0bXRKTllLK1JsNyt3ZTN1UnlycTlHV3o5VEpRbnR3MUZjN21MT3Q4K1pTcmx6eEFLbHJpQk9vUGV5SHA3S0U1TlhXQ2JwOVVNQ3kxMlcreloyd0Nta25vUDJBY3BFTzFrNDQ1cmJRTi9ZNVVBSE9OTXNFK1JIck5WN1U3ODRndlFyM1BOVlUvMDcrcnZWSmtYZkVQTnh6NDhUNkN1dERIMjh1dlFodWVkVFdST2h1cVFuSjMveEJkK3FyT04wdUE0RWJUUHFrL1RBb3Z6VkxwaGtJcS85VVB5c1pjZm8wVW9kN243dDhWVEtvOXF4UlRPK1J3U0pWOHVLSmJ0enZlK0ZYb3BVMTVHbVlka0lxQXQ0aFVPSC82dXpYSzJWU21rejR3VW1HOUVScXBhSkxtR2c0bGk5dVBWQ2gvYmsvQTJBUTAwK3VSZkZaaUtLU2k4KzV6S0VJais4YVh0M2loazFpNWo2bDJrVlJYZTZVNFRkWW5WWko4OFUvUXhyeTl0UjZlVTlYTmpwV1hnL1JnNXIvaWhUcmJYeFJldW9QeVBlK0pTRS8zcEtMdGhMYXZZTjA4N1hIQy9la2Z6WjZjU00vSnBBcG9UcElIamU3aGtLcTZMSjVaS1gwekFJclhwV0I2eVB1RW51M0swOStKQ3RPNUFad1RBYTNCNTFUQThiaVZCZkliNUF0QTkveXNGRnQwdUxqaGNPQ3ZvcExjUTBBZ2xZTVZTd1h2dGRDNG9DWFIyYmU5UkNsUzRiMzNhbkJEUGtRcVpEUmxsWEg5MFRiWXZBMG1WOE9jOVhiQ2ZWSk5oZ2RJS2MvWUJEUW5tSjV4aWFEQ1FOUktqNWI5cnFuR25obXZvRUJDL0psanVuUmlEMzNKQ2FzVm9JNmgrZ2VPYU9wOXFoelRjb0pkUGJGU1hEU3libTQ0TnVZZTFLVDFwYXJRUm1SY2hROU0wQzVudlJSTXFqdlBjekJtaUUrejI5NUQ5YmZzZGFEcnVoMTdqMmlWZ3RWUUwrNlRDaUwyMElYTlZyb1ltNEJtZXByTnAwZUdRcXFEMzB2S1g2MTE1Q2ZLZkxOZ2pjRk12b0xsN2JEN3NnMStoS3lEWWJYaGY5NGp0RDVKZFhWWGlnODdONXpTSzB3NDRKazNIcjhLVFhEQVVmakFCQzNaNnFURVRLcldSYU5xT2RTOFE2UnFlR1BhT2c4TzZMT1hqRExwd1BRbHZYV1czdjJETG5QbTBVL3NqT0paelVuTEVudFN0dFNKTmlWSDhJYW5KcWVKY3ZFaGl4TVZVNXpFUFB4TldpYzRMSDMzWDAwclJCM20rUDJVUjZxYVhjVENCcE5manNXdUdiRlNYRFN5YmliVnVCMmRNR1NjTVlKK0ZacmdnQVBMcHR6SFZIVEM0YnlYaGx2VnBwMmZwRCtvSU9WRDlkZjBaanlHVkl0TzYxUjVZZEpwMWdjbWQzK2txbnNFTlVMU3dkaGdGbVhidlJhcDJNSXFVclVrTTFxREl0VzZJWnB2VS9xMTBVTFVrNlkzazA5Ti94eFNvUWduT0o4K1NkVzhxaXVGd1ZOM2JqZ1R2RUpBc1B1UkZ2U0ViVDlGbmcvRFFxcVhkaVZkb2xLNElaV2RmSTBHR0JCY0U4Tm1ubnBCa3lIVnFuZk9kaHhmSnFONTI1eTE0aCtrMnlkVk5UTzhXWG5HQmthNForaFk4NHFXYk1xUmFzQ2txbCswZHZndXJQMDVaMFFVbzE3NGpZb1ppemNLZUlKejZaTlVWM2VsTUhqcXpnMW53aG1kRnAxKzJhOUNQNjN2UTl1eW81MGZCVjlOVEh0aGhsVG05Q2JlcjAyOU9FUUpRaU1WUms5blZyZklYUFlYWmZJYlJzdmVyRk45c3dpa3NpZFVvY3B0b3A2SmRoTW5xNW5Tc1hCckdLUmE5bCtFNHJ4d3g5amsrSnFPSVU2d2RoNUtRZXBOL3lxV1ZBczdKOVhWWFNrKzlKWlVKMHhFd3lHQVg0VkdKT0JvRkQwd1NTcTJLNVJwRGFuczZGWjJxY0laaEVpRlljNFpnT3BNS294THptUlBMdFpXM1htYm51R0NWSFowUkN0anovOTlmWnN6MVhmR2hrYThsR2FjbERTOXdmb3dTRlYzdWczZkxQOWJmc1dvSDdCV1NpVjVwRnJlT2FtdTNrckpiemdUem9HZVZXZkI3MWVoWDcyK2I5R2JsUGx4TkVuelgwS3dwRHJEb3VQdXBJNERnNlJxMlFXTi9BckVocElHdmRxY0xxa3N3WWt1d2E3WkRxaDJDbExaRVJHYXRGMVlmOWtCVEdreHBFb3ltdW41QzJjRmloL0hGc1VVK2FGUEc2TmpjeVpUWEh4SVlaTkFKcVVFZHFOaVBiVmJxdFZKZWU0R0tHeXhFSFdZT1dkVHB0WlVpNVp4S00wSmxzdXhtS1BwSGl2RlFhT2c0VXlZSHB0YXhwcEpkTkFKTjRGQlI4MWJxYVpGV2c1cEtZNWIxU1kzYWxxQkI2WTh3ZnBET1U1d0JuQXpsYkMrbU9iZ2NUV3JxN2tFVXVwQkt0dGdRWWhabFdUVERWWkJsbFFaemJUcHRxS2tKaTdKYkJ2SHlkc3l4cWpJdkgxckxqNmt3cVJheGFOZnJTSjFhM3JibGJWQzFGSFdEVGM1UnFwcDQyK1lmbUdzNDJ6WDlFdXFxN1ZTQ2hvT3BzUnpESGVEMndzQy9DcGtpY0M5OERFVkhaQjcya3ZFM3czYXRITytZMDZGRzlrZ3FUQ1pOTDAxbWdiem9seTFnODJkYXRqQnVZZnpXbGVwcWx4RXFwZnBNUFRrUER3dEkzamFaQ3NkYU80NkpLT1p0a0RXbFBTaC8wNVNmUDBNZVlGd1d3WHJYMmVhQ0hVbk9JNkxELytrRjh5VFNoQzZjOE1OdDl6eWhnZCtmNFVUcVh2TDdYdTJRUjJQN3VmZDFOQTZiZnhOVStWM3Z0RWhWWTdGSmhrY3NWS2NTZ2szbk9PRUYwaTFSSGU2bHUzMENGMXZZUGhRWXY0dlRZaW0vQ0RYZDhDU1J3YnpIQXl0Y0Y3THRWTHRVUWFINis4dVN5UlJ0YnlCc2xtdGJHWmFPbEFzZmd4MVdKZUtwbjljd0lZdGRRMzJwNG82YVV1VTBieHM1bzJWMlpyQUhGUHRnaXpZNHNqOHFkRnJpNGc5WmdyTXhVZGMwMnZRM0xVUjlmbjZiMWlEdkM5WWFxcGpRQVdvby9kWmNoTzd2S2J6bUxNcWN2a3hXL1k4aTEwMXNWS0VNSlZTUXpWbEc4NDA0WVhXeDBQSk9MVVJ2cndxNU1EUXZRSGRQQUFFNGtmdEJKNWlpWUp0Y215YVZsK3E4YUJCNFh5RjY2ODB3OVorNjhsRis0OW8rTU1CcmVNdWVSb1ZTcjdPbEN2VlhxTjBvcmsrdXl3N0VrdzRXWjYrWUpaWm5hd2IyL0QzT0N5cE5XTUlWRm44eWpOMDlqVVprVHNac0V2OEpKdE9kNXFjcnVrQXFPUHgxUlFmVWJEL1dTMUJ3V2UwRzhIbXNnL21FYm5zOHFRQm1RTFVvZnlFMWlkdkN6QmhqZ01BeExSMEgza1NhODhuZEhpT3haeEkzbU9sQUhhdWxBcmNYSUVhSmRTMHBCQkl4ZjNXWFdiR0JCbXZDajFrSGMvZEZ6NURxb1c0L29GN1RaMDU4WEJDL3dxSGxNL2VXb1Z3NXpPL1JLUzZyTFA3cjI1allkR2NtUWIxc3VkSlpsU2NRUW5FVDkwMksxTzhYNGdmSnNlWTBBeEswTXlmMktDZ2RhWVprZXFBK3JlcXVpbXpmUFhldEhtU2YranNDNkZZdlBMczI4bUhQL255TlVPTC9IT3JNVXdxc1ZKNWFlVzVKUGt0K2I4NDRzVVAzS2FLT3E3TGVkM1pGVmIzNHJPL21MakZmMHpsOHVLenQ1dmc2ODVLZTRsZzV2b1phWVA2cWZMUTNnWHFnTmQyb3Y5QjVYWHArdHZXbEtZRlZlRFM4alJJSlM3ZDlza2t4MkluZCtrTWsrb3FyUlIwVk1HRzgwQ2JHdjJ5NnVYSGE1Y2RFRTBWT21FWlo5M1VmbXIyNDBnNjdaY0lMQzhRZkZPc2Zhdnp2K001N1grZnBydEttMU4veVQrS3ppZnhQNkFZRjRoVWN2K05FdHdqeEZ1Kys2RTduRkxpb082bHYvdkxMOVRORUVDa1N1cFB0SlB5SS9ZRFVuSmpyT01XZkZPcXhZOXVsV25OK0Y4cThkTC84bkh4Y3B5L20wRVAwYVlPaUM5NGNORnVocnJhTkNLcjZ5bUNXbDBvZm9QZFA3REJzblBELzB1NmwrU1pWQXJ6NTZTRHRpVE5OYStDTXIvdUgxaXVHdWxwSlFmZXZub3VLZi9lRTdSTGl1dXBQSXZUYW1PbFNMeFVwYUJMRFRlY05WVHBzeFBWSDRmWUZ5cG12Z0lzYlJXbWdYWDk2K0xrS1N5cWI3N2haSlhIQXpkYXVwMGhid0xpTjk1eXcra3FXbFhybWFTMExEcW53ZmFWVEJvRTVOVmY4dGVZZjFYRksrWjhVbEV3TGpVNEtYMWpOUmtrUnpBS2thU2FxSWxUQU1NOUF2Ni9ibjJObDFva3R0azVpU0toUk56VnB6Vi9VNnA5aGxyNDBabVh6T08yM0NFVVVDNjlPQnlSNWJ6NTlFbjRqVG9pbFMxK2czTWhVbEV3U2M5Q1YxMzhPT0ZSK3JXdi9CWW82NnhXeDh4K1pqZW9IM09Xc3FzcUwyUXdEYzEwL1RrZ3VFRnN6VHVrWWhzOGk1VzAvWTJWNGxaS3FPR0FDcURST0taVGVQWDNWQlgvTVdEUnd6ektiV2hPUk0vT1RYOTJ6K25wbEhycGIycWRHLzNQUkhOMFBxbVNMMTliUGZXbmtIdmt4dXZ2L2UzdlV0dVcxNWZ4dDltZk5UNEtLdi9OVFowM2YwM0Y0bGVTS3BuNFJQWFVkVzBUcUJ6RlpVMXIvdFUvdkducnYvVnlTcW5iZ2ZjdWNkbG9MdjJtcy9URFhKUFh2dDJvbi9DWHN1a2tJL2VkN3J4NUZzL3pUcjNodHYveS82MmtvL1A4dWFTNldpc2xwK0hJVStvZi9oTng2bzN2ZHFIc3JRcmRsR24zUVhmN0l4Mlo3OCt2di93MHhUR0tWQ0daVXY0cnRDSHhZWWI1L3lwZk4xTSsyaXo4WGk4Wjg2alpTNXB0WldPbEFDS25VbnBzT0QxV1lVRjFqRG9Ua1FLeGROUnUxdDg0Yjg2bGpkaDEvNWg3TEVvZURKbG5HOWJONHBCREN1K0x3ZTJmd2lUYlI4WktBVVpZaDg1cnFIcHNPRDFXWVVGOTRQbEhRV3h1MUc3VzN3aldlUHZqYWdwc0pqcVg4OTVBelQ4ajRRZ0ZuYzJDVnhpRENib0pqSlZDS05sSzZiSGg5RmlGUlRXeUxCZmdSUktodU4yc3Z5UHk0VUxJaXQwT2E2UVdvSFhqTC9lNHlEMW1IbjRQc0F5eFVnaE1XeW05Tlp4ZXE3Q280bGJOcGxPUlZEcHVOK3Z2NE1WMDdudmxYM1RlZWljYkZzeDRjNlRIcGVrZ2E5Q2dFU3ZGcjVUZUdrNnZWV2hnRHppT3BLWTBBWkZBMEc3V1gyczZZTUNlQkRuUEgyVCtEVU9xWm9wdTI1cFg3MjI2dUswK0VvaVZRaWpZU3VtdDRmUmNoWlJaemxVcStENWRUaElFNzJiOTFlZno3ZGpkbVBYVXFMNXVIbFF0OXNxUlFWWWhneEFyaFpDd2xkSmJ3K201Q2huMjBMMHZaYnRZZjZWcXlPbzlDWE5QRjVFQk03emxWK3A1RDNXMHJ3bENjYWxqcGZpVjBsUEQ2YjBLaXlyalVEKzd1ME9wUDNVZUsyM3JrWEJ3V213My9JZDk3dGlEazZPOVBhVWlXMnZ1NGF2QkdCOHJCVGphU3VtdDRmUlJoUVcxTnRIakdsdXFHbno5QVl6dzg2alZvdVBlQmVVYVFoUWVVTTg3YWg4MEZxOTY0WTVJdm5OVEg1cktsK2c1SmxZS0lITXFwYWVHMDBjVkZsVlFuZC9BS3hKS3hRMisvdkI1aVhEZlBUT2Z5bnNQdlEzM2VESGVPem11YlpuSk9SQlRZT29Sc3gxZklOUmJWS3dVbkhaekttVytGL2o2cU1JaTlZZDRaVkFrbElvYmZQM2g3VmY3Rm9xVDI1SDljMGdKUjNTRitKU3hiZDMwQWtjTFg1NHlDWHhITFR3dyswSTkrV0tsMERZRmQ4MjlOWnkrcXJDZ2RzcDlySmtIWEg5SHo3NE5uQkpiRDl5V3NYT2hwMEU4azN6QUFaOFg0cE5LSloybm5kWGFtLzFNNVZaNzNURGN0aWl4VXR4SzZhM2g5RldGUlRYU3lIMHhKRGZWZ09zUEx6ZnFLNTNqeE1DYlhqcUgzdnp2RXVKZnZnOG4rUC9maXVqOEFTZXQ5SE9RYXNTOHNjbHFkbnFQbGVKVVNvOE5wNjhxTEtxd3NkVGpseUpaSFRmdytqdDVnM3lWSzNNUWNlUmZkMkhOYm9vOGhyZHc2QU1jNHZJOFozdWtqL2t6MHE3M3ZoRGpITVAzV0NsT3BmVFdjUHFzd25BOXFOQkZub2NXQ1hseEE2NC9UL2MrOTVUZmU4MUp2SXJ6bjZ5WjYvMHQrMGJGa3RVeENGZXNGS2RTZWdPMHp5b3N5bVJVZjQraVNNYVB1NHJyendjQ3ZwRit5YkU0NENkd3NWSXlkZE5sUU45VldLUi92WmZYVmtsUms3L0lVS1QxS29scjlidU5OOWI3MDYxQ1NHT2xGTUpURU5sM0ZSYm9SR2U3VVJTZGpadk1MSDZ5TWxkSlNFbXM5VnZTeG5QOXBneW1pNVVTaEdYN3dCMVVZWkh5aDdyK0VJTFNNa0tmb1lnWElWQnlQMVBUR3lUbDIzdVQzMFk2VnNvMkFPVkZPMVg0L3dQWUY5aTJCeU1HSndBQUFBQkpSVTVFcmtKZ2dnPT0iCn0K"/>
    </extobj>
    <extobj name="334E55B0-647D-440b-865C-3EC943EB4CBC-20">
      <extobjdata type="334E55B0-647D-440b-865C-3EC943EB4CBC" data="ewoJIkltZ1NldHRpbmdKc29uIiA6ICJ7XCJkcGlcIjpcIjYwMFwiLFwiZm9ybWF0XCI6XCJQTkdcIixcInRyYW5zcGFyZW50XCI6dHJ1ZSxcImF1dG9cIjpmYWxzZX0iLAoJIkxhdGV4IiA6ICJYRnNnWEdoaGRIdFFmU2hjZEdWNGRIdHNaV0Z5Ym1sdVozMGdYRzFwWkNCY2RHVjRkSHRrWldWd2ZTa2dQU0JjWm5KaFkzdHVLRngwWlhoMGUyUmxaWEFzSUd4bFlYSnVhVzVuZlNsOWUyNG9YSFJsZUhSN1pHVmxjSDBwZlNCY1hRPT0iLAoJIkxhdGV4SW1nQmFzZTY0IiA6ICJpVkJPUncwS0dnb0FBQUFOU1VoRVVnQUFCWFFBQUFERUJBTUFBQUROS2JRakFBQUFNRkJNVkVYLy8vOEFBQUFBQUFBQUFBQUFBQUFBQUFBQUFBQUFBQUFBQUFBQUFBQUFBQUFBQUFBQUFBQUFBQUFBQUFBQUFBQXYzYUI3QUFBQUQzUlNUbE1BdXpLWjcyWVEzU0tyUklsVWRzMXVXNW05QUFBQUNYQklXWE1BQUE3RUFBQU94QUdWS3c0YkFBQWdBRWxFUVZSNEFlMTlDNHhrVjNubTdaNlptcHArVEk4eGdSQ2lxVnBCSXZHUWV1eEc0TWVLR2k5REJzY2JxaU9zVFFqcjdYS3dZNk1sMU5qYjRCZ0NWZGdqUUJpN0ozSFdnazF3bFJVUXpnTHFnVUVJSkpLcXlNdkN4a21xa1hnYnFkcGl0RjRrY0kxeHhlMlpzZnZzOTUvM3VZOStWTjJxcnNiblN0MzNQUDd6bi8vKzk3di8rYzkvenIwVkJQN1lGUnI0Vm4xWGlEbElJYk52SGlSM3ozdEFHdGpUclE2STh5NWlXem0waTRUMW9rb04xSDdwVlJIY3NsN3lXdGh0R2hoajlkMG04Z0RrelJiZk53Q3VudVZBTmRENXR6RDdXMTk3dzljUFYvTGg0dlR5MlZmL3k1a0hGMCtseHpBRlRyTnJwUlM0ZUJaRDFNQUJkanJjVzQ3UmtROFhwNWRmNWgyTUZuU24yR3A2RitnNURVTURqYWNpdmVRNHN2S1I4dFFLUmhHNlFlTjhhdGZuR1ExREF4UHNtVWczajE1WkhLelZ2V2V1Z3c0R1pIV25PaCtJWE5GV0N2YXpsYTJRZVpwUjBjQk5iRDVHbEluQlFqY0lNcldCUWJmQTJJbVlTOXEwS010OHBHVlRKWTBTUVdjOVZwckdRSDFkZEZrZUZIVHBxYnNZZTAyYkZiYlhOcVB3OVNPa2dYM3MyVmhwRmdZTjNiMkRndTRlUUxjM0RPNk5UbGhqZGVNTFIwSURaWFlrVmc1TXBQS3hGV2tWN2g4VWRNY0FYZGFUbFB1OHg5Q1QzbmFvVVkyVlluc2VPSFFQRGdxNlpIWGpuYURZQzdVTEt6MjJzM240OUpBME1NNmVqdTlwZHRCV2QyRFF6UUs2a1VXVytJc01sN1pZTTF6azg2T3FnYkdZMEJpWGRmZENOMWpvMlo3dlowZEg5VVo1dWNJYW1FMXdkWU5kRE4zeHkvNG1mSmxiekUrejU3ZEk2Y2wyWEFPNXBNbllMb1p1NzByTnNHN3ZqWDNMb1dvZ2t4aEdla0ZDTjZoNVozZW8rT3VqcytuRTRQMExFN3JMZmd0T0gyZ2FhdFA5Q1FzU3dXNzJkZnZRNEV5aVB2cGc2cHNPUWdPemlWYm1oV2wxeHhKSG9VRm8zL1BzUXdPRnhLWFBGeVowOXlYNi9uMG8yVGNkaEFaWTRyczlMMHpvWWpralB3ZzllNTVwYXdDYnJKSll2akNoRzFUOG50MGtSSXhXK1NSTFhMUi80VUQzODAvOHRLcHZTNDBkMG1tZjJIRU5UTDM0clpkeklUS1BuTzNlYVc4c1B4aWRsWXgvNmV6YXBmbHdoQ0h6OXJQZHg3L3NYTW5ORHhiZituSVEwcEc1NjV1UC9jVVR0RkViUGR6bTBuR0NtSC91SG9ab0J4TmZXdXplOWtQVDhOWXYzSERsNGVQSXYyTHhtcTlTOFYyZmZleXlKLzRqRWxOdktCNVhrZ1RCSDMvaEhWZSs5Rm9pQ0xLdnZ1SE00Y1VtVW8rQWx5dFc5dmNYMlozL0NWVi9nQzBQL3dGbmNTeXdjeXJwenp1dmdWcVg4ZVhlVElHeENyTkh4Qm4yWEVpOHU0dU1MYksxZVRjNE5wRmozVVhHUG1nUlA4VFk4U0piVytGRkIzRDdHWFlNWnI3TEV6YWQxY1JOT3RDTmRqQlpaTjBLWSsvVmpXckVHdnR3YjJUZFlyY0p3RktlNUo4dXNtT29RUkUvY0FHTWliZk1XcFNrUllidm9nMWpmeTRwNkRTZTQzVVBCTzloVjJVcVp1eVo5ZnNlTFMzdGRQTEFXbjZTMGF1VDdlN2xRZkFabnBReUxZZHYxSDlsN09mVllLTDJWR25XbXJCa2MreGlOYmk1eUc3WDEvSmh4cjRXWks1bmEza3FVdEJ0c1Y5OCsrT0FMOW5DelE0YnV0RU9wb3JuL3pBSTdyRlkxUWhyYThGNDhlZWxISW10b0p2dFhKY1BwaW9TclVFQWpJYWhlMS8zeTBId0xXZFRUbzJkLyszTXF4ajdjZkgxd1Q3R1NrcmFtVjQzblNrRy9weWlCaForaCs3bkN2QkZKaEp6NkNPYWVTTTBQRTRVMmZ1cE10dDVpdzNkQlhhK2hGSnNoRzNpUkFmdTlnTjBMZ2l6UFhYbURjRExML2V3djZUQ0JiWVZoOUdHYnJTRHh0TWxZbldqa1phLzZya1czUFI4TU1uMzQyYlBQSWcrbnd0T2NrcHdrNWYxMkdVYXV2ZGMyVUc2bVFVOGNYU3MvWjBmWmQwOGluQ1JNTnZnVjBXR0gvdjFJNkJLL0hubk5GQnNCa0VPR00zOVB5NUR6YkswdWREN2gyMWxraWU3d0Y5ZXlqek5aUFJYQWhYRmJla2tHelIvbExFTE9lQUF4M2lSclpkNGFxTi9GblNqSGV4VEQwbk5ta2ppd1ZvTGNzMWdQL0RJT2Q4SDVHWG84dUJ0azc4aWozY3BxMHZQSUtCN2t4Q3JiSzRvVTJSdklXSkVXRllocjlYSEFiOEJSMnB4QkU1VDlKNFdRSGRRZm02aFpkbVZvbXNlQWNSVFV1SUM0SkhYNmZNaUJiUlZlY29RZHRUS0tlRFg1WllNQkRCbTd4TXROdmh2UWJlZ1JOSWRMSzNMQ1JwZ0txMHBXRFhZMmo2OE1JbTMyc1FJUHc3b0hyd2crcWlaeFFUQVdBck1SV2wyNnB3RVhzMEpRVXZnbitmSkdxZDh6WW9zNXlPTFR2dkVEbXRnakxhZzF0alR0VU5Da0ZuTHJ0aTRRRzNibUo4eEExMDRsZktXQXlxcm5FbEw0MlJXTlNIWFU5azlwTTNFUi9RYS9XK2dHOU5CZ1VtekM3c29iQ1l4UUxkbGlBSU15dGNtVWRtU3NGdFdqeFhvaWdhNk00ejlNeWtBQjFnOUsxSzRVTG01RVE5WlhaYUpFNTdBcWxQZ016dW5nZkl6Nkx0andGU1dKZ3VsOEh2bGplZmlXZmVXQm1CbGRaY1VqTWp2NEcvT29KM0NFeUErenhzRDF1YUREalhsWXZDcStIOEd1dEVPYUs1Rll1UG9XRS9CTWx0ck43blkwdFRpVFI0S2w5R0J5OUxYVW5HZ2UvMEpRWUZMa2lCR1NyN1dCQU11YXdVTlRmN3FNdWxQTzYyQmhVT1FBRkJRRmdkQXFVcVpnTlY1U3p6Yy9WTTZDL1RsUmFhamJCdzNlMVFHMUtrYnJpMG1vR3MrQUlVK0pMZ0VpN2ovQnJyUkRnSThCL3dob1pGQWl3dEhaRzJSV04zOXM3emdXR1JyNmhtYXNVYVFqb0V1c0ZscENtSXdsWURGSkZOeWh3RlhlaEZFdUF4YkpiS2xQKzJJQmpxNEZUQ1QrbzdNR2l6Z0Z0WXRtUW9hclNoc3FBekFLWTFWRUFBZmVkUzFMQXVuM0FUY2MwMUdzWWhOUFFZTjNaZ09DTHFTRzhUVldFSWFycTUxRk0wekJJd2VValV1ZFBVM0dZcnE0Y0pRSVJHUDRJS1JtcHBEVTZjVkczL2VZUTJRMFFJNk5KUVd6TDRGM0xpOGtRNTNUUk54YXlmcUFESGx3d2E0NTBmUW9HTzF5MGxUNWtBWEdlZWhNSjJZbEladVRBZEJSWnZ0c21WTkFWMHRDbWNFNkNxZ1llYTFxcGk3ME5Wb3I2anJBNjBjRk9EYTZobWRhRzJQUElxZlArK0lCaVpvUWdJcnFPOTV3WXovS0s0YW9UQjQ2cnRzUVhlWnNhT0tDRmhmNWZNZDh3cFhRK0xCZ1M1QkQ0UWJIaHE2MFE2NFhaYzJkTWJDMHF3bEN1ZGRORThJNEhoQzllZENWN3N1RlhYbDRDblZnWEhIZWx5cC9lYUNxMTc4ZWNBYW1DUTR1aVpKKzZRQWE4bDBqeHVxNzdJRjNZSTFFc042bitNUGdtWkJ6Z05uNFVLM29hZFpobjhvcGFFYjdRRERoUDVZSTZTU0lPYVJMcDNtM0lybUFwS2hLK2Q3QVo0bjZUdUFwNGR1NkhhTVlIYmkxeUZVMlF5c01DdmF0cnJRWFhiZzFsWk9BZUJ4UkYwWDVuVzQ1M0FyelhkSDBDcFAxUzUwVzlxYlZFMGpadzNkYUFjMjdZd0xYUzBLcDBGVFJac00zWE9LUkVNWHRCczREQ2NVZmVqOG9sRGVaNGVoQVNDcEx2c0IrclJ0aGV0YU10M0QrdW03Ykt3dXpmQldGQkh3aWNaTDl0eG1Wckoyb1F1U2tBK3BXT2l6Z201TUI1b0dpUmtYdXZOMkhRSW4ybk5KaHU1UjFVUkQxNW1tNlFkWmtCV05lNlRhaWZPWVBTOXdxM3h1Y0JvQUtoVnorTGNhb0VDUEtzYTVZbm1MQnJyd0JsbFRVU0VnaXFuNWdtMVN5N0xhaFM0QXB5ZjJxbkhvcktBYjA0R212T3ViWjJvdWRKdTZqaElJanFrOG9IdFVwVjFmOTRRcXJpaWdtNWlHUFFrUVpJblF6U2tuUTdIejUyRm9RTSt0WGJmWGhXN1JtYUcwcFNPQU9UaTc3Uko1SE9ZQlVWU3RxWkpMT2pKNDVVSVhRTEtmaXJoclZOQ042VUNRWjk4RzNuUWNVczFuemVBaGlucUVMcHdtNmF6YnRscXdySmduVzNYTHo3RFUzdXc2R2hsS0JzWlNENHRMMXZqdlF0Y0dpYkc2Q0NvNEIzWmxONXdDc1FjcjVPdUM4MWFoRzlNQlY4bytBUGZhbnp3OE13am90cFYwMEViZHZRVkpWamZIWG1mdFNIZmIrTnpBTklBQlV2dTNDNWJ4Y0h4ZDhqbTFmVFBReFZRdWJHMXFlb0p1U2V4YVhiSlJWYXMySnFtc2Jrd0hSUDFPbVBZZjRoeUNicDdxOU5HcjFZV3hYZUZNQ2hHWHZHaGliTG9iSk1iWXYyVXEzYXBkNU5ORDBJRHQzM2FNZTBqN1dFcTYrOUdDTHR5STlTYkpOaERvdXBzZXRRb29rUURkR3F6em1OZ3A2WkQ3ekdBMUFDT3pLbnNBUUxYdjRFS1hGbDlqckM2TjUzbFh2TWJtVm5lYkRrT29BNnpIZGxRNGJ5RFFwVDFvSlZ4VWk2M1R5VDZNcXV6U0E5eFpxSG16YXl0bEdPbXl3Z0ZlNUxMM204QWFWMDMvOGRDbFdWVGRFRkdxYmZrZnVzWjFHTFk1VGF0ck5qSnhVbmN4R09nV2EreGlOZk9RMFlzV3dIbCtkV21OSTMzU20xMnRrU0VsV2daOXpwUWFGclZ1UktqRUJzZmdKNXY5TDRJWTdPVEdLOU00TkUwRDRIVFl5aUt5azhyWGpla2d3SUN1SkFNblBSYk1oZ2VBWG4zZDZZdmpPVndYWTUrMEphSTBaclNud21XMFEvZ2x2SERCbTkyb2NnWmFVbEFUYXI2Y2NGcjNCZFEwZFNhb1daRlJNMDF6Vmd3RThaSzlKS0hhdTFZWEpHYkJUWkc0WndYZG1BN2dWYkxuSmZWQW9MdjNtU0Q3blVxWHY4enVTZ1Zwakg1MFZVMnVyMHg1czZ0MU1weUV0VjI3SVh5RWg2clVNK0EyYnlSb1dZc1ZCcnEwVW5IS0VGRUtsanU2Vk9aQ0Y3eXdkckhob2FBYjB3RzlJWFJVTmhiUW5haFRGc1Y1T3V1alY2czdlMVN6Q0NWQ1c1aEZiYmFvNFB4SzlVU0Ztdm5zWURSZ2gzVXJZaUR2NUtrclZLaDdnbHpabVgyMUZVd0E5aE5FYkE3NEdWRnZ3SVZ1d1hrTVRGTXJwYUViN1NESXFlQ1ZpakRNY2hGU2cyNDdkRVZHTEF4RWRaTlRxZDlTaWV5S1N2bnpNRFJnYlZ1UUFNdks5UUpyWncxLzk4R3lLVzBGM1NWblY4NzRBMkxqZXNrSS9pcWVkcUZiakpocVF5OVRHcnJ4SFZRbFdabjd1aWxEdDNBdUlvNHN3S3hVOVp4RTRzdUhwd0ZZU2JYeEQ4bG4wZkdrWEFldDZLQVpDb0Z3eXcrQUxjeHpFUkg4dFNabC9BWGNtdU5vaUJkdUFWMFRkUU9yVFJHZ29SdnRnSnJ6dnZGdmRoRFFyWkVTWWc4RVhXTExmZUdPYUFBZ1VRTWszTlJWeUxCZk9xSTU3VktTWUIxN2hhS2dvSXVKaStVZXpKSzlncDFVRE1saHByYmtONXVKR2FaWkt2TzNMNnZ6K3NnL0RkMW9COWlSbzNlRXRRY0IzWUwxakxxQ2pka1g2MWI1M1BBMU1HUDhBb0J1SGdLb2FVcGJtMk9TYXRaNG1QeEZ6RHdWMGpjY0xQY3Zkd29sTUUwWGVCWDlHeE13QUhUWGRSazRTVHNQVW1PTWRUMGxOSFNqSFZBc1dkRjJCZ0hkTm1zcS9xSHpYdjNNaFNwOGRpYzBzTXowblVLeUJCRnlLMElPOStOdzhDYU9pbkwrTVNNRldHbXBlYzI0OEFPc25XakJyQmg4QVYzZEM5bnZwdUNFRGxWU3NaWm5BOTFJQnhUcXJRcXlpWFUrVHJRT1VYYldmb2lvb05jSXd4SzdXS1gyMGFPOGFXUWsybWJxL2RHeTBTdjV5cEdoeUhSeVBzMXVHc1lSQUpMQW1iK3ZSajJFUGc2WE15YW5aU0NYTFJyRGVaTXdvVmpzT2kwbHpNakFFVUVYSHpmakI2eW1NclUxRksvS1l2ZTBWMWRFT3JCQ3Zmdi9qRDlQYmE1M1NGOTNtRmlPQmRnZFZYWDYxVjhlb0xDS2xSdUN4Nlo3eHgxUFB2bjQvZCtvcWtiaVBNdkVrK2lXYnB3cjhJOUFiVXl6ODdYczNGQmsyRy9lL1VxaHY0N3gzNWI0cUw1ZnpidkcySG1iL3kzYVFtWlowYUFUaUdsS3NzNHFUMkFlcGNLMkI2V2JRQTZEOGhpQSsxT3lRUVhRalFmRGpIR1lJeDBBOE5MaHlEVXI1SnlJcWVDQ016M2t3VDN0V0lDZG1vdGlONGFTaENKKytwWkJsSklRaTU0emRmeW1sRlNjRnN3RDRKUnZrRG5BOGh2VWprcFZ4cWhub0NKbEt2ODNSZjVtem9UWHlnaXJqVU9TKzZTWkRsRkpwcU9DQ1o5NXVtRSttRHl1emU0dGZDa2ZsSzlVd001VTNpZDRBUTNQMXdSZmpQZks2QVk1SU9SNVFSSDYzemJ3ajNSd0VsUERFdEhmZUpGMnlnVDh1MmtrSHZ0ZG13czhIUDN5RWRpcG1hRzk3YUpodXFmaUk3STVpdlZ4bmMyeXBoODZ1M1REZEE2UDF1Z2YyUVFMa3Jya0p4VkdVdUFNVUdubFRwTTltdGJNWVQycmRnK0lVNTJtL0NRNzBzYXQvVzlYTjNudGV4amo3eFJPNjYvZ0FVVlA1YW11clhnUmRNZldlRm5CV0dsNkdVaERpdWpsY2ZmY2kxSEJycDE3UFM4SWQwQldrYjdST3cxdkJOR0tOK1h3TXVmYitCZEgyVFgzWDEzbGJjYm5MaXVDckh2cFhEV1E3SzZadXp6SXl1SlBYWVh2bjR0ZXJwbTdRaGRmT3BlbjFnUmpmZHpPK1lsL1JYdDkwU3BQVGg0VUxiS3YvcGN6RHk2ZVNxYmI0WnBOb0d1K1M5K3ZuT01hSlAxeTR0L0MxVU1wSmxENThaenh6U3lROFk0K3g3cGZ3eTJIY1d2ek8zdElkSDg5WTc5NCtOWkhMQkR1SzdMMUgzL2tFd1Z0eHdpNlFlR3BlcERGcDZFRklLa3RlWldPVXlJWUxpdmNTR2NpM01HTnFIL1Q5NzdFM3N5SEF0YXQweGYvMUlFTURwckxpYU1lYUhiUFVYUmFITEQxTFpXK1lJcTU3NVA1aXFyaDV6eG5TUDl3RlNXZG9jU0xIVUoyL0tmLzI2bEdwaVpHR0NIQ3JvVXVEQVFPV0lqK2o1YjIxdnJtaFp0NVdqTjVEMXNybmkvcGJHUjgvQUdHNmlLN3J1UkNOMEF4anFmeXVtRXdYZUZGTDFJbEhMb1RGWFljV1Aya0tzVDVIOWErR25NcHk5MWptQ1hkY2F5by9PQndCdzl4N2hkTDRMQ3Y4OVo1bkdyZDQ5UmtzY2pxeUJGMGp4My8wSk5QTEI1RFhyTWo2Rkl4eUFpNnFoZUNycUp1b20yQi9WNFZwOHlmZkp5Ly8zWUNhWEh3VVVsbGNNWlNlZmg0cjFXTjVLVGMyT2FocS9ReXVYMmZTeldObkw5aWUzUC9XTHkyYmlpVzJWR1Q0YWw3RHhlUC93MVMzLzNReS83K1B6OWNVclgzNGtkUFBxMXpWSnI5MGRudXo3NnY2c2xlQVN3VC8xQThmbWxkRi9KRUpnYTZMZ1hsd2gyOCsrdG4xMzZ0RktWTG8rUVdacDdlekI5WW5qbThFeldEbGYyODQ4cExpZ1RlUytmb2VKRFNHQW1zWTFtYTZYdm1PcWc3WmRXa21EUmZWT21aNlNZT3c5U1p2NEw0cVZqZG9BSWdEUDdZYTl6Z1Bqc1QwSTFqa2swMVhCTFh3M2JMT3RZd3hKZGNTb3BET1dZZWpsVVZIZmJML2hka1hxS29jYzRVTmRZenRZRkJ0MkNpTVZiZjIwcHVBbDN3d3JpUkRuU1hXSDVib3ZWR1BNa2pEcjIxZFZzbFEzZEN6ZnpkQmp1WG16YkJRaElDMENTSGhCOXQ3YnVyRWpHbFc5SFovNldDSDZMa0lGdlZWZVZCUVpmOGR4MnowZDF0TDdFNWRCR3ZTUWU2MDlZMmdlMEp1UjFxK0hMYklkK0FOaG02KzRZeWZtd2dXcmlxSExwRjFzOFNWR0lNQnNJdVZod0c2eWYyRkhyQnF0bzdLT2lTM2JmMmtZU3ZaMHY1emFHTG5TUHBRRGNvOXZ1Y2JlbUthbnExWVV2a3lVVEowRDF3SWJuVmp0UzBRZzUrUWVlelppM0RTQVpFZGsyT3doWm1HTWxZYWRxQ1B4aGZsMC8vTFJGNlNXNE9YZGoybEtDN0VHTUFlcEY1NHpaTDFvQzNNZVVtdGNuUTNYdHVrNmJEcm02WXQ5MTQxd3Q2d1cxUG5PdS81R3dHcFhDZnVUTUhiTjhZTllPQkxsbmQ5VDYxTkV6bzdrOExWQnRlODU2MG5yUms2QzZ2YmlqQjhDdHJJWVMxTkhUTElWQnoyUmFjRGN0OE5VTWpkTmIyalFjR1hkclRvV2VEUGVwcmMramlEcVprZGFmME5vRWVoZDFTczR6Nit0YVdxRGNnU29adW9ibEJzNTJvYW9lTVFsdFBLeHJHbmhyQmF1NHVERm9LMGVOSXpsN0JHQmgwYVUxU1B5MUdzRzJsaGduZG9HSjdXTnNTY3p2RXNYZHJPd3drYlNKMHMwTzVqTzFJdkJ4YXp1OG8wNW1KamJkZ1huYlVZbzhMMVc3RnVPM3FXanVRTGZKVWt1T1hVYWk5cjJPbzBHM3JyU1Y5eWJ4SjQvMTlQOCtpQTl6UitIbmxnZmppVGNRYVpQVkJGNkdZbmxSRmQ1TzI1Nm9rb05INmtNcmdUSkVxTlhxUE9VUHM0S3l1MVgydnlhRkN0K3c4N0wyS3ZGbTdDVzFDTnFQY3VCNTMxRXk4YlZMMVJvWmR0ck5wUEdYemxnUW50ZUJMVHJra1FjeklzU0hrTUR3djY4cmExYUFDRDEycEZueHk1VG1WSE9TNWtNNkFqanNjczgwR2d0T1BYNDNZMGRMWWcyRFljYW1NYWlkdUdrOWgzYngxQWJUcFRFRzM3U3pMZWVncU5VMzBIUkJSbkRZODcxZWUzb1pVbTFiaXZxbHgxNkU5RUE5b2gyYllHVHhtRCtnKzIvcVIyNmZYZTNVbEVnanJPc3MyQkdWbFV5ck9KWHZvYXIzRlkwRlhwNVRJT3Y1YWIwejN6YjBSTjVTdDNYOTFwUDNDaVVqUnpoZmN4OWpYaEJTMCs2WXBCU3JMUFdtdWZBanJPcHN3Q01yUENoTDdKOTFSNHFHck5aZHpoaU5kbkhhaXRWYnFseVZaSW5HRU9jbjNNTVBGTzUzL1Y4WSs4RzFzbnZsaWpuVy9xb1RKS1Q5QUZmRHpndkVQZUI1UVZoN3VIbmJSSnZYUTFkcFlVQ3JTSlFOSlRJZkNuRDEwY29BZHU0TnZrbldHVm1JMGRYc1A3SWJRNUJVSWVkSDdkK3k4ZHNYM3hIdE90VkNrZmdHTlZvU0VNKzRVMTBOWDM3aWxGSVp5eld5RFJHTUUzZEVOeEUybkt2dm9TNC9ocFljL010emFqbCtneXl2V0NnUVZkZ0JkV2JsczFpYW94RU5YNm9XK3FCZzdndW42dEJLVHczRk0waEozUUh5bTRnUGM5SjZFaWtCUXp4VG1WVzVDd3gydlJnYTZuMy9pcDlXd2xvWWExMFYwTE40T2hLWHFPOTlXSWZhK09lMWlCclB4WVdrSzQwci9nRjhjYllVNUlTL1QzYkllc3JxWnQ1L3RQdjVsV3lFVFgxcnMzdlpEVTNMckYyNjQ4dkJ4NUYreGVBMTN1Ty82N0dPWFBVR3ZrMDY5b1hqODVYbEYrY2RmZU1lVkw3Mlc1N0t2dnVITTRjVW0wbytBbDhNOXlQNytJdU5mRE1iTU0vcGpReHRBOXpXSGk3ZGR6dC9MKzZYcUV1ZWI4VjZNa1lFcW5DdTY5YlUzZlAxd0pROVozMmpMU25RNEVNTVJpVUgvbjNJQ2w0UHViVFQ1Wnh5QUdoa0pxbldUcFE4NzZJaVlDVTV3QXNmcVRtQUN1TWpZQjAzVFNmeTJab1d4OStxU0dsalJQdHdiV2JmWWJkTGJkblFnOERaZFpNZFFneUora0VzdUkzZ3RTbEpJNUx0b3c5aWZTd282amVkNDNRUEJlOWhWbVVva1FwMEkzZXpyMEZVUlltR2x4b0l1WGc0OGpvOExXVSt0ZTBVMTNscysrRk11blUzSGhYRmo0WmFZYVNmdnJxYk5jZGZ4eTN3eVhtUnN3blVNU01Fc0EyTUJNVzgzc3FHYnpiR0wxZURtSXJ0ZFVVd1Z6LzloRU53ajN0TG5oZnp1cjJGTjVPZWxIS0ZHUVRmYnVTNGZURlVrV3ZubjM4TFF2YS83NVNENGxyTXBwOGJPLzNibVZZejl1UGg2TW5vbDFhODhKMEUzMDJEcmlMWDhIWHVKQTkwUFUvZ3djejFieXlzK29Tdml3clA4RkZ2L3ljZStpSWV5cWVqRTJWMndkT3Q4YmpnYUtMdGJaUWxlODdKbnZCSGp5R0JEZDRHZEw2RVNOcnNwYVJwUFV3Rk1yQTVrUEhvbExOWmFjTlB6ZUsyWWxwK3laeDRFOStlQ2s1d1MzSTZJcG85ZGhtSXhsYjZIZjR5aW1RVThjWFQwRW5ZUWZKUjE4eWlhNVdZYi9LckkyRWNTZEQvRDF1cEVkMS8zTHN2cXFrV2JnbDU5Q1VKWDlPaGNCVkxsQytmemFBenlrRzliaVo4NVVFLytHSklHV21aV1JqMHVjMmlJdnNNZk5MV2dpOVhpMDV4STMvdDlDc00xUXFrOEp1aDdmN2ttdlY4aG5vTDd3RDVUYkZJMTVvZXd4T0o0bDRJdThOM0IwM0NUV000ckc3UHYvaEpjYUsyRW1DUkFGNEllRW4wMDNteDEySlpUVWZQb1JhOG9DK3crSksvcWxZeTUzMnVxc2FPQ3JmKy9ZeG9vbUMyT2tBSG1yRnRYc3V3Tm1Sb0x1Z1UxMnFPc3l1bVgxdVVFRFRDVjFoVGxEYmEyRC9FS1dxRXJFUmtHN2VmNDE3ZVJycG4zMFFCallYVlJQQXZvaWsrd1lSNnZaNHpnT2s4TTBJb29YN1BDTTlhL0JPaHFRV21BME04SzBxZEUyNDVhT2RTRStvcUNOaUxqK04xZE9pQzN1N0JWY09PR2dzci9INm9HS25aWWR3STVnN3NaYTd3bW1ReDA0VmFjRUZMaW5xN3lWQUdJNHdsNHlNSm1VZzRmVkN1REVoaVVyMDJpc3JYQzZjakFWMFdLM0YwTjNSbkcvbGtHVGNIcVdVblJWdS9QQWRsMTFjbyt4ME1YdG5SVlVlVU1kT2s3YitLWWxXTkV6Qlh4and2bEpWM0xZa1JGYlMyWkpLQlQ1dFgvTSttb1dtUSttWW9HS0t5N3FqamRET1MrWDJYbzQrNXUzTjFBZDBuaEZKOHlscHQ3aS9wTGxOYnZLUUdlYSswbUR4WmZFSHd4Q2FSd0dSMWxLeXBYY2FCN3ZYd3VJSnlVQUNrWjI0TUJsN1dDaS9vZkQ5MWw2L0ZBZjlKRFFleGFQVjFqMHBvdlJhK0k3TCtPcXVMaHcraGhqcGE3MENncWJvSXlFdzVYazRhUFQvV3NBWnFXWGZFeE91NzZMRzB4K2cyTDA3SzVjN3pVUUxlanJSYlpWVjZKdHZJK3R5MjR6TEsxUmFxKysyZDVUa1VmdTFhb21iRXNmTWRBRjlpc05BVXh2c1lxQVl0NWt1UU9EQ2xMTEluRUtSYTZ0aU5DcGw5Q0Z4ZWk0SytzYmN3VkVYUVBxVDVvcGFhdU1qalBLbm1zTWhwSGtvN1FMTTl1NWRPOWFZQThRSE9zWFdGeldRaFpGZzFkM0c5dFJRREFQRFVDRTFtR096NnYyQ0R0R0N0QVY2TUdHTlhJY0tHclJuTlF5MXNPNHlnUkQyOWM5NjE2b1hNc2RIRjFlaXBJZnJ6TXRDeDdMd3Jqcm9pZ3U2SzdLRmlqRXdyeDNYaGRwUk1IY0hVSmh6V1lhWEtmNkVzRE5QZVhSL2Z4ZjE5eWVEWFVyWmFsR3JwSWFFUUFWRWVvdnFLbmUyWExtdUx1YTByT0JUZjN0R1NIcmxkbEVtRXc3ZXNDMFJvVkZSV3RBSzMwT09DOWFsTFZtczZ4MEYyeXVxQlhuYVVzSFJPNWdNTkRoajN1aWx6bzRrcWtCTHpYbVhncGVKMy9OeFFObElIYnBJNEtvYUZaUTNlWnNhT3FFV3paS3FWYjJvYk82T2s3RHhjY3BWcDlGTTI0Q3ppZVVPVXVkRFZHS3NveEFVOEpPN2dPSnZpbW11TWNDOTJhZVZENEI2b0VEOHorekpzekRjNXVPZWFLWE9oQ1dydmZHU2RueWVHVHc5SkFLeEpzTnozWFFtOWhhdWdXTkV6NUV0azVhbUkrMWdpWUhWSk1acTAwTHl2S0tCa3l5ZEI5UmpYdkY3cDRMdXVLbDdHNmNDT002d2tGZ0NMdWlsem80aEZsSmMwTHYxSmlBOW1VKzlUUU5JQjdGdXM2a2dDSjBBWCtqaWdKWWNKY2x3QjMxWUd1cHVRdDBGUzFUSVl1ZnhhSVRFTVh0RDA0REpETmdwdDJHT0NTbUsxSXk0eDg5ZGdybXJWOVhaclBOa2ttY2N5bzhVQVYrUE93TlZDSklNOUlrRXV3dWpUYlhsRmtDT3pxOFYyVXpialFuVmVVL0l6ZEFDcWZETjJqaWtSRDE1bW1hVmRZa2RFNXptR2dPYWloMGRCZHNoOVg0TE9PeG5GWDVFQ1hTRTRaWm52TmRaakM3YVdnSjMvMG9BR3BaVVNQa3BlRk9xRXE1VERBM1RRR0NCeFV0SXQ0M3ZYTk16VVh1azNabFRnaE9LYnlnTzVSbFhaOTNST3F1S0lBWWlJQVR0QkEwZUVjQjEzMG9IdXpmTjBGVytReVhVdjhGVG5RcFJDS2xvdldCL1VqYUFteHJhU0hMbFRhd3lHVlRNUGdvU1NGSjBFWDVvdmRkb2s4RHV1SUsrRERQLzl2czhUZHJ6dnNlNFF1Z0NQZFU5dFcyNXpqb0F2UHdQSkl0ZFZ0QTlGSy9FczZGTXFMdnlJWHVoWG5JWWNZZHUrOXBEMTBnWlFlRHFsckdsSlhrdlNlQkYyYXNkaUhYT2ZIajJMZ040dCs4akJ1aVg0YWNQZnJEdnRlb2R0V1VGa0tjNVRzNDZBTFNjeDh6RXpUR3Jid2lEYmtLZVRySE9LS0lMeWxtNDREWFc5MUhZVU5NeU52T0l3SHpWTGlqeVJmRjh0U2NZM2VDV1AyUTNBQ1lHem81aDNtdlVJWGdnb1k2VzB5RHR0NGgyRXBIcnExaUg4ZmYwVXVkSFBPTXQ1ZTJ4VUppZUt6dzlCQUdTaE03Q2Nwd2hCL296SG9yamVKMTBDZzYyNTZqQkU1enVwNjZNWW82bGVscU9YWXBkQlZKVUdYaHRkOGlKYnZzejNOQ3djQ1hkb3JVUUw3Rmx1blUvU0lneTRrU1hBWVF2RzgyQ3R5NDdyMHB2UTUwNjJQNnhwZDdFeXFZTWVKd2lJa3JhYlJwS1llSmo2cGcyU0RnVzZ4eGk1V013L1p5Mk9PQ051QWJsdUxxampFWGxFSXVwVVFkSzJIUXJIeDV5RnFBUGNqWklDc3podnNncFV6KzNVcExESHYxR0NyYWxIRGVTRFFuYjQ0bmtPM2pIMHkxTEhLeGtFWERuSmNjS3hsQlVWRTg3Z3I0cXZZd3IvbVJPajdoT3FNZG16RzdhVHcrM1dOaGdhYzJqQ3NpOEhaanRnYTZQRUJXdFVBQUJPUFNVUkJWRG9CZkNraDFnelVxdHhBb0x2M21TRDduVXFYdjh3ZXE1UTQ2TUlwdDZLdk1LM2lNVjB5c2twV2NWY1VnaTZSSERFOXgrNGN1NG1lcmZoREtjZHc4S20rTkxCaFdCY0RwdDVwelh0UlN4SkJ4VmxZNG5XelpuMUJRSGVpVHVVb3p0TlpINzFHR0RiOWluRWNkT255ZE04bU9BWmpIRGFaTVZjVWdpN3hhaHBtNGIzTXZHWVpOQW1IZHkrTTdsSkpiUmpXeGFEb0xybHE2RGFjc1pOTGtsUEJLeFZobU9XamEyclFiVnVEZGV5bHgwR1hCcFc4cHRaV0Y1TXl5NC9nOVRGWEZJSXVxVXF6b3VtaTYwenhLcjlmMTlMUWdKTWJoblVSNVRLN1ZFZ1FEZDBsWnU5dUdIK0FvcXFNVmFXd1pSN1hUUm02aFhPU2U5SXBEcm9VRlZqUkRUUjBTZGlTTGc1ZWhYVDBpbEEvYTdmR3lweHRxdHVoRGFHR25VOE5SUU5BbVcxS1FuM3VaK3RPaVlZdWZFakxsYUEzZkdtUGxxTEZIVCtFKzg3TkpOSjVWYzdQdlRvTXRXY2ROdEZNTEhTWGJjOEd4bFpPU1d2T05KTmVQNDVlRVhxQThLZDFSMkJsaTFDd0kyV2F5Q2VHcG9HV0UvZ01kenRtVDNKUXFhRUxzMldOdUxQbitEYzI5SVNvUFFqb0ZteVRGeGFVOHJIUWhjUjY3eSs5elM2aHUyUTdQT1AwekVXdkNJV0E3aEZpelkrY25hRzNTZm1qcVdyOWVkZ2FhRVRtMnJZRUdHRkxkbDVETnlqb1NCanFjNmZFVDJRcjBzNGdvTnUyNTBpcUovc2NDMTNzeURSVGV3ejVFcm9Bc2ZGVXgvaERFYmtpOEFaMFYxVVg0T1FvbzJpaFd0SDQ4eEExVU5GM002NVQzSzY4WFc2Z0N4OTVWZFh3NzdyVC9Mc3FTaWJXZVdYckVHVng5K3VpV1A3djFXRkFNS3JxTUFwbllxRWJOS3lCbzJFQVc3RmNvVm51QjBTdUNQd2h2STRPNHRwMUdsV1lBRGJERXZqOEVEV3djVmlYM3ZLZHQ2V0IyVm9WZWZ4OHV3NCszRVFwbXZtc2lMcjlmOGJqWk8wamxGME9ROWVLdElMZFVkR0UzbExRMGFNWnAxaTVJWUJPOTQ0N25uenk4ZnUvVVZXTm5ITThkTlZMbnlDbHAwdWg3NlR4WWpQRjA4UW5ja1VvQTNTN0phckUwVFl0S0l1bnVrcG5mK3lRQnVBUmJPaXk1ZXozQW5qVTY0U1VGSkJzeW1SbmxSSTE3VlhtbWhVYWpzVzNseFpDNktlSFJiYWpiVHJhRWJVMjFwYXRCVmRRbHdRNURkanErRTNGd1Q3SFF6ZFQwWEJkNnBwWGpUR3JWQ2crS0tlaWtTdmkwQlVYeDNIUC9RclY0ejdMbXF1eVhYU2VlditBaEQwNVB5REdZYll0Z09GM3dvVld2bUhNSXBXMnpRMGYxMmIzRnI0ckpvQWRFNGtiTDlKT21XQ0t6K015SGNaKzEyTElOOGF1eUFLd1U4RTNlb2Jxc3JoaC9GTXFQbUtLa1JQSGRiTE1Qc1ZERngvamxTUEhSUEZxR05HOGJQSktaVVF6bGZlSm9zZ1ZjZWorU0E0RzBOUnB1N2NEekVHeVhiVWIwb1czREVqSy9YcndIRkFIeFBibU01L0tjU0M4N1A2L0x5WDBZLy9ZOE4xekx5YnlhK2RlejRrQmlSZFJZcHFKVzA5V2tiNVhQbzN4RjZQMG0zS1lFYjJOZjNHVVhYUC8xVlVpRGNibkxpdUNySHZwWERXUTdLNlp1enpJeXVKUFhZWHZuNHRlcnBtN1FoZGZPcGVueGdSamZkeE9KZTZSQUYwTUI4SzFhVHhOSE5ibXZzR2I0Wmw2S2srcHRuamdrQXBmRVlmdVNvNTNoWG1kc3RMVWlON3ZzYUtEb21nWC9UL2d6bUZTbER4VGNUK0ltU0pydzZxZ2NhRHNrcWxUcVJucmhpMHJlajZyQ1lMckdmdkZ3N2Mrb2czbmphaC8wL2UreE42TU9ReHNiYmZPblFqWkNCa2M1RzJLbzI2K2NmUWNqd256WWdRRFlOM0VjY0VVYzljazh4VlZ3ODk1enREK2x3VGRpUXE3cmhxTUY3cDFBWDVwRnZZVjJmcVBQL0tKZ3JicTBTc2lYM2RsRDMzSzZ0NGllN3BrZDRZcTdlczQ1YnNqazdzd01EbFBhbE13c0M0dytoODdqbW5QRTNjY0t5YjJaZytMeTkxaklBZTFoRzd3QTQ0aFlidEl6SWQ0L21JSnlYMmR0ODdqVk90U0QzY3NGcVV6TUlVdVAvVGtFNHZIa05mc0NMcFVEREtDcnVxRm9LdW9tK0JWWUw5WHhTbnpKeC9uNzcrZFFObzlrcUFiVEZjWVc2UmZqM09neTRzaDhZc3NMdUVySXVnR24rTy9NbkJ0MWFKRHNzMVczWUxkbER2b3pyNGhldWF1Yno3MkYwLzhNb1dMR0plamNBcXMrbUl4c2VGazVGNzhqc2luUzZhRGQzLzk3TnF2V1hsVDAzL3FGblplYzZZZjROVHhEYzA2RWJyWWNYYTJlMmNUTHNmeHgvLzZlLy8wRWRVaSs2T3ozWjk5WCtYNE9YUkZITHJCNTg5MmI3dktJVU1tRjduN1lZb1J6dGNpMmh2alppY042QVl0T2UzZDZldFg5bktuNWNCbWhOT1dEQVhHU2xhV0o1T2hHNmJjY2w1QU40NGNnWkpTWFBtdUtKczBydzRxZVZPRTdxUWJsVkk5RFAzY0dCRTVwdTJGWi80TEZ1U1FPTWRRb1R1dFhYeEhodDJSV1k0K2RsTm4vZ3AyTnhXckcxVGc5NDNBVVI2UlRTYmxrRnFMVWNNeFZPanVEOGt6QXJkcXl5SmtpckhCa2VXMG9MczBzUERGbGkrUkNBOVlJWVp0TlV5WnVPVUdtREZwT3hydVlhalFYZHJGczdTRDhiS2JmWFZoelc0elA3M2hLdGMybWZWT25yWFcrbnZuMG4vTFJzaktMa1JIZzZGQ3R5QmpKdjFmMmZBNUxNUXZZZVBiVmVrNERFRXhNZ3NjL2tXaXg4Sm9XUDlheU9kdTdTeDBNMmJIeFk3Y2xYNDZ6U1M0NlZnYlR3bTZDNk9CbVhMSTNQV2p0RDdhaHNPbzdlaWdORXlyTzVuV1hlNURKYjAyUFpDd21KSWVkUGZIZXlTOUN0eHJ1eEc1U2ZhS05GMUt4MW9FazVjMlRPaVdRNE5BcjlyZGlYYXpVZFZ4TWJDU241TFZuUnFSQ1ZKbEpMYVpISFIzdThCQ1ZNTzNmVERRdGFQSnBzZEdOTHhrS2tjOGxVdVFQVDNvQnBYdVNPaGdlU1FtSk5DckhjZzlHZU92RFFDNmlCY2RpYnNKMlYyODkyWThSblg4R2xPRWJsdHQzWTVUM3ZESzlrVERVTVByM1BUVVlsYWdHL3NURDVrcW1Sb0FkQmZzbHpLdERoUENTeGJGNkNiSGt0eUNGS0ZiSGczTUJCVzFwM1pIYndkQ053OW9BZHF1K3lES0J3RGRqdnNTc081L1FiODdvWXQyVGFJY25lQUsyVk9FN3Fpc0Jvekk0c2g5akgxTjZKaDIzelNqVUVrYnVtK2JBM0ladTNNdTR1NW0ySVZvOTd1bHBPMXNCckdrVGhHNkV5T3lHakExSXJ2WS9wV3hEM3diMi9PK21LTU5qTkVqYmVqV0NMaDBuQXYzTlRZYXJseFlySzNsSzlFSnJtaVlJblR4VG1OMWE5SU1tS285SXJ2WVhsRUVqdWp2L0h6Y0ZhY09YZHBzak4zTVVlZ1dSc0tGaXRQQjVtWGppUVl4VGVqbWtrejc1Z0ttU2pFcXU5aUM3S012UGNhTy8vU1A0cTh1YmVqRzk0TFM2Wmc1WWlMeHFGWHNZVW1ydEdsQ2R5SEpvUjYyT2hwSlZ6dHNRVGJzYjJqUWJZMUVwSHREWFNSWHppVDY2V2xDZHlrcGpKRXMyR0JxcHAyWTZtRDY2SjlySm1HQnMzL09Mb2Z4K0ZpdlN6U3l1ZVdvL3lObFRSTzYrKzFRNW83cW9wWFNDdUZnTHlMeHBxVGJiZGtLTUtmTGVSamNHb243QzlLRTdvR1IyWjZVdldJWVd1MjNqLy9UN0pmRGx0cS9xN29sc2gwbCtzZGpQODF6QWQ3OXh1THgvMjZMNHI0b3hXdGVjN2g0MitYOGV6NjJoYm9aTHg2K1hEQ1I3VE52UDl0OS9Nc3ljK3RyYi9qNjRRcnFwOUNEU3djS1JPRWxuVDk1RFd4SEF3Y1FpT0ZSa0hmaXd4UG1neXpFSWhJU3o3NE9ORVgyWHZvVWxRVmR2TjU5SEorSFd6SGRUaUFvdWNqWUIwVkpEWkVlaHMyTmYwb2hINGVPNnNFckwrajhmNitCN1dpZ2RudkE5K1pQc3pmbGd3bDcxUno3bHZJT3AweURyU05hL25mc0pRNTBQMHdMUUpucjJacW16dWJvZTRVM0Y5bnR2SDJORU12eVUyejlKeC83SW42eXZPbHdEWCtzenEzME9hK0JCQTNzd3pyMVhwb28xYmhidm1SdHVNRmJQRzZqejdDMU9wWGMxNzNMc3JwcTJiMWd0aTh1aUs4SjRETkFUYUovZEs1QzBDMmN6eU1EOHREM21pcTdlRmNvWFo0L2RrWURlNThMNk50WndkaDZsUVRBQjl2emRLWmp6SDJ6bXI2cWNralVOTjVzUWJjdG83OEtxUHl6V2FjNW9VWnpGdGg5U0s3STR3dHU3dmVhYXV5b1lPdi9ldzFzUXdPdEUveDEvMlpIb0JLZnl6cWxXdThObWNlQzNzZ0VsR3BmRjJuWm9zT2VGVTAxNFVHOXlOdkcycWI4WVhNNEcrNFhsUHpQRlNpTisvTjJOSkJiNGFiMlNqbUlBMWRIVmZQUUQ5dkE2SzZxcXB5QkxuMnBVeHl6YkowbkFQOFRvZ1RjVmtXcUJiRG5SWkkrRlNkTFJZSC9rUmlwR0gvYWpnWXk5Qm9FaktNQ0U3N1U4NHhxdjBRdXNEbVd0UW1sbjk5VVZoZWYrWWJMd1EvNEhmT1VXREtSaVp6YVp6OXIvUllPbkJKbnlUWDJwN2tFUy8vZmF5QkpBL3ZJMnU0RmRLdUNBa2g4VnRHNlAxUUlVSnRGYmFCUEJzY0FlMmxpNmR1Y1BOblJkcGgvUEptekEzUVBLYjcwVWZ1Nnl1QWMvckZJcThvbnZRYVNOSENRUG00RE02bStjWU1oWGtOM3dkbkNBSjlXb2hVdHpDZEVXdnEzRlNnT1RCUkFzTGJXTThwTkFIUlh0QXdGYmVSNUVYNzVRMWY1aE5mQUZqVXdRMEFGL0ZZbFBVSlg1MVRUaG9WVmptOUZ4R01JRXNjZEJVNjB5dkhJR3V5d3hqaDhpQ09jblFOZFpDNm9UbkNlc2N5NVZleVRYZ01iYVdENUtHcGhCZk9TQ0xiMWhFeWlXQnRnRk5Yc1h4bkFsRTNBRThzVzVvMWVyRmlBY05tYTZjRTZyM0oyRG5UeEEwaGlRc2VyQUYwN0o4cjhmNitCVFRUUU9BMkNpc0VPVE9ZaDFhUm1abXdvY2h4VURWMUEzU3d3dFBnYUJoNEV6UUxPd3puT3pvRXVBRzIvSk8raHF6VHV6OXZRd0VOVnZBWmx6ZmhuTE52cVFCZm0xWUtiaGk1bWVPWTFrR1ZHMXJ1b25BU0lnVmJDT2p2UUJhRGw4Z1NYZE1aTTYzamUvL01hMktJR2dDVHRlZ0o5ZGRVc1oxdGRtRmRyV1ZoRGQ4bWFrOUhQYWRUdEg4WGpXMnNFYXdlNkZHSTRwWHFoQUlmeE9VeXBUM2tOYktvQm9GS002cUFzV0FEdG1PSWdnSCtxbGg1QXBxRzdZTUs2UE5yYnBEMEt4cVRDb0l1b3J3TmRjajVPR0xFOGRJMHVmR3BiR2dBcVYxVUR5KzNGdDlvMG9ubnMxNXBNYWVpMmdlaEwxTkdoTlFsVXNkdFV5V0VWZG5PaFc3RWVGdjVVcU83OTJXdGdPeG9vRy84V1E3bU95YnJRbmJIblk4YnFOZ0JVNitqbStlODBXaVZNN0Z4d29kdHhvT3V0N25idWxxZTFOTkF5L2kxR2V4MlRSWmhXcnduenNLNEpKUmpvMXV3R25DY1cybWl5RmpwYzZPYXNoUTh5NkpZckVtcm5zMTRERzJpZ1lQeGJhMW1YSXJrZXVodW96VmZ0dkFZcy8zYkorQTRoNk00a09nekdUUE5Mb2FCdFBuSlJydFh0T0E2RGordEcxT1VMdHFRQk82emIxdnR3ME5SWlRVdUFMaHJvd0pyb2phWnA5VWpITG5RckllaGFya2lrcFMvd0dralNnQjNXcmRodVo4TkdaVUp3cktWQ0NKbzdyVGZNNjV4S3VOQUZpUlVjSy9zOURFcE4vcnd0RFZoaFhRUVlyRTFjTGIwVEYvd3crN0lXRG5Sd2JNa09TZkJ1YWIxaEpTS0FBMTBpT1dKSS9NNHhvd3VmMm80R01EVmJsZlR3VTJuSHpjU3Y4N3l6ajVhTXFhVENTVU1YeHRqczRoWDFGV2VwVExaeG9FdThtcklDSjNkZnNDbjNLYStCalRWUU5sTXpBSkVHOG9OaTVsVzJUVEE4WW12MnBhRUxzSWNqV3czSEc1QjlPOUIxRjVXeDV6TGtMbThzcjYvMUdwQWFXRGJUS2dtd3BYTzh5bjAzcldQN0FScTZOUGFYakNwZmhmUVNzNE5xNHcvd1dzbFpVR0xQam0ycTI5elVHeVkrNVRXd05RM0FTcFlrSlpKVkpCdUhlSDQvczVaK2FSdnVLVWxtdnlWUmN5WmxuVHIzaXRVN0Y2QS9xTGZmbk5hdHdZcjhFblVVN0FWblZlalBYZ09iYXNCNmxVeEdlQ3ROM21qTW5walJ1NWRtaFFKRHZnem53c2FlMEYyTWt6c01RMno1RUxQbmVDMnM3aEZObHJNejlIS0Y0YUJwZk1KcllGTU5tQjIzQUIzWnkzRVpTb0JYVURLdDhkYWEyZDZBSVY5Q0Z5QTJudW9ZOXdNS3hnTUJMazl4Rm9EdXF1SUZUalpqYlBBMXFGWTAvdXcxc0trR3NCdjhPVW1FSkJuV01RbFJRQ3h2Tlc5WVJyaGhBR3V0eFFXejNBL0FaRzlWdFJ1WHJ4b0R1cW9Yc3Q4NkRUcE1BSnVLM0orOUJyYXVBY1FJbENNQTZKNURRLzYrR2pGdzNGajZ2Sk95amhUZFV1ZzdhUUlVbWVKcGFwWXRtdERFVFRKT0RPaDJTMVNKbzIxYVVCWlBTSlhPL3ZBYTJKNEdyQjAzY0JoVzBiZ3lMem5rcklrWnJHTkZ3M1dwYTlZdUxLdDlVRTdybG8wZDdSQkRISUN1U2dMM2Rud0JlOU90dFE1QjdmOTdEV3hCQXpQR21NTHJQSVhvZ2Q1UjBHQkhiUWJ2VVZaNG9uZzFqR2hlMXIxU0dkRk01WDJpQ0Q4UUtvM3RMV3NsVVFUby9ranliU2w2MmY2QWkyUlo2azllQTV0cEFLQ3FLNW8yV2QyMkJDQXRjM0hmVmRVR05Zbkl4dE9Zd2JHMXVXL3dta3lIUFpXblZGdmhOQURJWDBRbDAvcG45TkRMU3U1MktzTzhUdmthbEtYdHVsWXNUUlQ1LzE0RFc5REFBbU1sUlhZUWNZTi8xNjJxN0V3SVpCTVZkbDAxR0M5MDZ3UmR2UXR5WDVHdC8vZ2pueWhvVnpnSXJtZnNGdy9mK29oNVc1aWd1NGY5UmhEY2kyK282LzU0UjdQYTExYjkrclBYd0ZZMHNLd0dkeEREZ0M1YVA2OGNHY3FuS3d3RStQMVBCN29CRmVQZ2hsWjIrUU5lSXF3eEZSRjBnOCt4Ym9XeGE2dVNScDY0cVhlTGZNNXJZQXNhbUR4MjJsQk52Ymo3UDB4dUlqS0J5bjduYlBmT0pqeUI0NC8vOWZmKzZTT0tOUHVqczkyZmZWL2wrUGxlL0RMS3AwdTZpRU0zK1B6WjdtMVg2VEtaeU1Yc2tRelQrTHpYd1BZMFVEUnU4UFlhUnFnRmRDUEZLRUJZdHhSWDdzdThCdnJRUU1PSmp2WEJTRGdNc1F5bWpVTWNXKzhMdlFaNjBFQTV0WTB4eVZaM3YxcFM3a0UrMzhScklFRURCMEloaGdTeUxSUW5RM2ZKckJwdmdZOG44UnJZa2dheXpyYkhMVFZKSUVxR2JpRTFmenFoYTEvOGd0UkF3ZG1BMDRjS0VxR2JzVDV5MmdkLzM5UnJ3TlZBMlh3cTE2M1liaTRSdXBQZTFkMnVMajM5VmpTUUdyQVNvVnRPTFlpeGxldnhOQzhjRFZTY1RWNjlYemVnYTYxOFdId2FQcXByYWNNbjA5UEFja3FUcUdWcmY1b3RYZGJ2dmJIVjRkUHBhV0NQdSsreFo4WUw5a3VaRnBlRFBqUm1hY01uMDlSQXhmeFVSRDlzTys1THdKclZnbjUzUWhmNWhOZEFLaHBZU2lFODlyWTVJSmV4TytjaTdtN0dlaWN6RlhFOUU2OEJwWUVwdlZ0Y2xXei9YQ1BnMG5FdTNIWXM1dk5rWVJxZjl4cm9UUU50K2NKWmI2MTVxMXIzK0IxUFBuSEhzU2gwQyttNEkzM0k1cHYrNm1wZ2NvQ0IxK20wVmp4K2RkWHZyNndQRFRUa0s1SjlzRWhxMmtvcGFwekUzNWUvc0RVd1BiQzNHTWF0dDlsZTJEcjJWejhZRGJUa041cFM1MTQyWDRKS25iZG42RFdBcjlsY01TQXR2S3M2SU1ZVzIvOFBvOERiM0ZVYlh2a0FBQUFBU1VWT1JLNUNZSUk9Igp9Cg=="/>
    </extobj>
    <extobj name="334E55B0-647D-440b-865C-3EC943EB4CBC-21">
      <extobjdata type="334E55B0-647D-440b-865C-3EC943EB4CBC" data="ewoJIkltZ1NldHRpbmdKc29uIiA6ICJ7XCJkcGlcIjpcIjYwMFwiLFwiZm9ybWF0XCI6XCJQTkdcIixcInRyYW5zcGFyZW50XCI6dHJ1ZSxcImF1dG9cIjpmYWxzZX0iLAoJIkxhdGV4IiA6ICJYR0psWjJsdWUyRnNhV2R1S24wS0lDQWdJRnhvWVhSN1VIMG9lQ2tnSmlBOUlGeG1jbUZqZTI0b2VDa2dLeUJjWlhCemFXeHZibDh4TDIxOWUyNGdLeUJjWlhCemFXeHZibDh4ZlN3Z1hGd0tJQ0FnSUZ4b1lYUjdVSDBvZUNjZ1hHMXBaQ0I0S1NBbUlEMGdYR1p5WVdON2JpaDRMQ0I0SnlrZ0t5QmNaWEJ6YVd4dmJsOHlJRnhvWVhSN1VIMG9lQ2NwZlh0dUtIZ3BJQ3NnWEdWd2MybHNiMjVmTW4wc0lGeGNDaUFnSUNCY2FHRjBlMUI5S0hnbkp5QmNiV2xrSUhnc2VDY3BJQ1lnUFNCY1puSmhZM3R1S0hnc0lIZ25MSGduSnlrZ0t5QmNaWEJ6YVd4dmJsOHpJRnhvWVhSN1VIMG9lQ2NuS1gxN2JpaDRMQ0I0SnlrZ0t5QmNaWEJ6YVd4dmJsOHpmUzRLWEdWdVpIdGhiR2xuYmlwOSIsCgkiTGF0ZXhJbWdCYXNlNjQiIDogImlWQk9SdzBLR2dvQUFBQU5TVWhFVWdBQUJWOEFBQUtYQkFNQUFBQm5FU2QwQUFBQU1GQk1WRVgvLy84QUFBQUFBQUFBQUFBQUFBQUFBQUFBQUFBQUFBQUFBQUFBQUFBQUFBQUFBQUFBQUFBQUFBQUFBQUFBQUFBdjNhQjdBQUFBRDNSU1RsTUF1ektaNzJZUTNTS3JSSWxVZHMxdVc1bTlBQUFBQ1hCSVdYTUFBQTdFQUFBT3hBR1ZLdzRiQUFBZ0FFbEVRVlI0QWV5OWZZd3NTWFVubXYxVlhmMTk3UmxqdkphMnlsb3NQU0d0Nm5yR2Y0RHdVbTE4WVd5d3B0ckN3aUJMVkdrWlBBdEMxQVVHNWcwcnFIcG0vSXdXdmEyTDFrYTJoYWNLR1F1L2k2VnUxbWl4RjZIcWVTQVAvb2RxUFQxaHlYKzhhdVFSSUQrTHVzUFV1T2ZqK3NZN2tSa2ZKeklqSXlLcnNycXJxeVAvcUl5dmMrTEVMMDlHbkRnUkdSVUUvcG9DZ1dkNkJ1SW5Ed3laczhvcVBHc1NhVmExZXI2WEE0R1ZjZHNnNlBwemhzeFpaVzJSMDFteDlud3ZQUUxkSDV1YVVHaDkzNVE5bTd4VmNuMDJqRDNYeTQvQUV1a1pHL0hrV2NPWVA0dk1RNHRNczZqVDg3d2tDSXhlTUF1NlRENW1MakNEM09wNEJrdzl5NFZBWUlNY1dkb3h1R2Nwa0g4MmVTVi9ucDdqWWlEUXQwNnF0c2l0YzI3cU5ubnhuR3YwMVYwV0JEYkp2MWhGYmYycnRVaStCWmJJelh3WmVtNExnOEFqNU1EYWxnNHBXOHZrV3FCSlRuTGw1NWt0RGdJakJ3TjE1N3c3dkNGcExBN0N2aVY1SXJEbVpDM1d6bmtPTkxMYTFYbGk0SGxkSWdTYVRoNzYrdm5hQkVWeTl4SkI2RVU5VHdTNlRvUHYrdm11bEc2Uk8rZUpnYS9yOGlDd1RKNTNFWGJiM3VXdHZjNkZrVnNadnpEcmh0TVZMTFhrNE5TaXNMU3NLMCtWSE0xT3Z6QjdCVlhScmNrVkp4TTJDSVpXUDlQZ3pLMUdsMUpkNit2aHdzV1hXVUFFU282enFTYlp0N1MrbnFPUytZVlpDOWhYTnJ0QUhQdkZEYXNSbTZQQytvWFpLNnVRdG9idnVQWmxtOFMydnBDandpNmRyMC9DQnBMUG54OEUxcDJXRGFpOGhMVE5ZdWVvc0UySDFXS3pNRDUzUVJHb09QZGxKZHNteEJ3VmR1amtHMTdRUitLYlpVS2dhbE5EUVZ5M2JTZklVV0ZiT1hySVJBTjhZQkVRSU01Zm9uU0k4Y092SU1oUFlaZXRFN3hGZ042M1lRSUVOZ2x4cFZvbmxqMngrU25zbHRXRjVpcTBMN2RnQ0d4WjUvNml3UnZFTWs3bnA3QitZVmFnZmpVRDIvYy8vRURZOHNJM254MC9nYmRyN3lhOFdzV3Z0RDRVbGloK2pUeHhqUEJhczNYRytTbnNJVjdNZVByR1A1WkRNVDd3eHRyWkh6S0IzdjdZK0lsM0lPRjhjS0VRNkk1SnVBQmJxQkxTSW5pTmRTOXVMUzZYQ0JTbXUvMzc1SVpTZEpsZ05kTGc0Nkt3bTMvekEwSWUxaEFyU1YyMG1MRUNZcnhFYzk5RHlCbUp6SkprT3hSeUg3bmtDR3ljbGJmQzhYdzRobzcyaTNob1A0elBwT3BuN3dUVmdNRi9hZnlPWUxPRWQzSVJpM1BVUVdHZkp1SFZzQUNLdS8zcWgrSFZ1UllFTytSWHlzRm1qUWFET25tZ0VYd0x0OFBDMEdkZktnVHFid21DR3ZTYUcySFBXWXg2MjZnRi9kaSswNVZRS1lmd2tXejNOQWpXUnJoVGJWaytuYlVyN0RPZ3J0OTc4TUYvc0tDSHY0SFlIamVDVmRxdmRzTXBYNGR1aGx4SnRzUEMwV2RmS2dScXgwRlFBczBzL1RBVXU0dDYxVkxNdWRyL1ZWcGtsZHpkb2d1eFZZSzl0RjNMM04ycXNGOGk1UGt5NVcrNThNTHNPbng1c0FUVzg5SzlOcVhhb090dHJCMGw1MFU2UzMwK2U3NFEyS1lXWVpYYzNXV3ovRUZrRTRaQ1JrT3NrSGR0M0tiaEZYSldlVEVJdHFGRHZDWHlnTVVkR2RHRWJBcTdSY2dyRFExZElna3Z6QTV1VW5ISXdlaGFXQXhFdXI0azJvRU5sZ1FYbjNCWkVWaWlnMm1YUE4rTm5ubFFJWElmSURZUG9GVG41YkNSTzRUVXJvYzlHKzVoaDVZZXphS3doUkVaOTBMMnRoKzhNRHM2Q2J2VjF6TWxoWm5memFxbUhUYVdQdjhTSWRDazUyU01pUEM0Tm9sWXFRZDdGaFJDWHFPak1Bd2VMTHJUWlJWdVBaazVJSkU2eXhRMVpGSFlSd2tKN1EyVlNCZHJoVjZCTUtkSVJkMEZPVTZqZ2dWQ1h1QXVoSTVzUjVUcGZ4Y0RnVHJ0a1dwRTlJL3dvTnVzWmJEUWRZQWF1Y2E2WHVoaGFZOEd0cU5VblFCNlp2T1pjUmFGSGRuY1lseVFaZlJpN0ZBNTZJdlRqbkxoRFJQdHFJaFVUdW52QzRIQUNIU1NQbWl1bXVoQlExZmFRMjFjWlJvSlJpUHRUSXN0NWZPWkRua0ZsVTBHelFvTDJtL1dkOEZ3QlUzdWRpa052R0djRk40d01TWU1mQThyTUZ1b0FPMmRZTEpDcC8zaFZaZExWakFQS3JOVWVodnNSeEZRcmpzMHRQbnRLQjc5N2luOUxjNkp3bWFGSFlwaEhWRVdSajBVWTBHOE1Mc0hjNzhBTlBPVTVjRWJ4aTJDQURpeVZIOWJKQVEyNlRnUGZhYllhMVdWenh5UzI2aXRwYU1vc2ljMUJPWHVTWjFIcVRKb1ZGZ3dQcFYzSXlMN2t1Z3VKWnNBTDh3ZTdrTkdWWktDd09EbmlxNnViQWRQOHZjRlFHQ0xEdVRyU0FWSGNva0kzSm9OMUVTdXZUQUduNkJrRnB4S1lhRW0wY1VMMWs5cjY4RUxzMzM2Q3JVa0tiUmpuNU8zWkR0NGtyOHZBQUticjRaR05ORVNBTGhEZWJOaUN2c0dsZzVqY0k4WGtmYzlTNDltN0dFcnFHdU1XUDZuUC85RjZIV1RMMGFCcm12eDZ3dnRJSURPV1FnTTdiak84bkF5TCs3dlV5UHdrMU56eUlVQlVrR1l0d2ozRkJpckRRMS9HSU0xcWF0RSttOVpkdUcxdCtWVkhjdnc3ZHR0bFFPd3ZLT2t3THRDbnRBcDdGcjhaQSt3djRYQWg0UWNNelk0V2VIc0kxTWdzS1F4M0taZ056RXBVa0V3QTRYcWdJZFR4eEtOd1NoYm83Q1BnTmFsWEtpYnBEeHFoTHp0NitIMWpVYkljK1BHRS84M0xBTWtlOWpkY0g5TFdDYjZ3UUwzNVJ1R2sxRnBINXdLZ1pLYzYwekZaMXBpcElMWW5OVXJiTXBnQzRSeE1hRERTN3ZZMGhTam9PNG9ma2tkMVNwc1IvamZHQzBXZUNUTkV2RE9Yb3ZMNCtOVElnQkQ3bHgwc1ZnRk82aGIweXRzeW1DcjZXRTNvT05NdVQ2dVFBZmRJYjhlYm9zY3JjSU80NjlGVTdHL3hmNEIzQTdCMFFlbVE2QkVmcEc4YVRvV3VWQmpGYXlqZDBodnc2WU10cXV5ZDlNS1pacDB3WnVSTUlDRFFLdXdhR0UycW1ZZ3A0RFFVUXV2VmgrMVF5dVBUOHlNd0JKNW9kQWF0elBUNVU2QVZSQ05xblMzWGlOWkdSNkRVZTQwQ3JzWExmWWlialNvVTFpOE1Cc1ZyMHBUQk5hTXhSK0l0Q3p2VDZ3dUgzVkFvQXZlb1NYWExSOE8vQ1l1Z2xRUUZtbUZreWhGWWZFWWpLcWN4ZzhMQ2l0ckZUeDFDb3NYWnFPQ3lQNkdFZUVtb3daYURVZkIyZ2NtUUdBak5BZTZjOURGSWhXRVRvb3VkMFlYOUx4dEhwYjNnUnlEWldJUTdGa2M5U2FUQUFUZzJ3RVFTNTNDcnVJZGpiUXN0cjlCNzY4emVsaFZsdTFBUEgxd2NnUzZadzBnM3BxRExoYXBJSFMydkpPaXNzRVlrTGhnREc0a0V1bmlBOTY3bFN4Z1VWaGhmRXBLbmNJTzRyTlViSDlYNUJZZWNCTElka2lXUGpRNUFodmtWU0Z4L2VLN1dHUUdkdENjbSs2Sk9VNDJNTVU2bkdhM0ZuU05ZaStEckZDbnNGMnh1WVdWdy9iM1VJNElvTHNua3BNUDVZQkFsM1ZJMnhmZnhZN2thbncvZXVaMHpUT2M5UndrV2dwak1QY2R2UXRuSHVwR2RWVEExTU5DZjZnWndEVUtxeXpNaHN6QndYREthNEZ2MEhrUTNzRTJoUC9QQmsvdzl5a1JLTmFPR0lmWHhGWjlwbVNjblJ5YmdhejdISlVwRzhqZ1FrcXUwTzJ5NGJ1Z3VFU24rZUlBdE01TllSTUxzN0Z0RU1JcXFVWHZZQ3RzaHhUZWh5Wkg0T2M1YWZHaXh5NjBmUUE2TmZyNkZKa3F5a2tNRnpiY2lzaDhSenYzWkNyOWx3T056cUVDcGg0V2pHVTNreUN4TUF1N0RZV2REY0x6cVJzMEtXeUg2SEdSSUQ1NDJSRUFkZUh1U3phNTNtSXJweTA1M0VJajM5K2pMWlhUc25WbGFKam1xMW4weXRBcTJLVXhDVG9Kb3hwc21BWXJqendjWU5uU0ptMkpIcGNWOGJkRlFBQUc1SnVzSGN3alN6LzNwMWVKN0lmMzhHZUxqTXNRZ09uTXRTanhFRTdna0ZkSk1KRnBPR1RxWVdIemk2TDhFWjFHWWZ1S0ZVS0xvWVVPY01QdVI1VDBPeThxNVByTExPNXZpNFFBek5HdnMvWjBJc2RRWlQrS0QwWFhDM0hveTA3aEJ0TVpWcHArWXkydkdrK1dTVXJJcUxCOW5STlhvN0NKaFZrNHFwNVBBY0VUTE01SllPMEl2MGhRcFBDUkJVRGdVSHF2SU5pQUZwV1lLbGFRYVVrL1ZMd0RlVFh1TUZwVFBFd3dRVHVHM1BUTHFMQk5PYkJMRGttRlRTN000dTBERmVtR1plMmdIMWo2NjN3UWVLWm5xT2ZKWEI4RU1nUGhRVU8xNFhkZXRQbzlNWXVCazdSQVlXL0NxV3ZzcUVOeHJBWVRFN1NyellMNm0xRmh3Znc4U1pBbEZUYTVNSXZzYjVqMkNSRU9DWjF1aVhZa1dQdUV2QkZZR2JjTkxOZlY3YVNHa2k1WnlBenNoTjZnZFQ3WlhpSnkxZ0x6R0twVW5SZTZrUTFiYUIxaDVtdWhpdUNVV05pb3NFRlgrQmcyMjV3d3FiQ0poVmw2aXNaTlhoNjVZU3RSTzVncHpndjQrK3dRNkdyY1BMSzJRdXY3TWpKMUNKbUJxNkdHOXE4eG5qRFBFdHloRTZTdlNlbFdKekpzSDVXNlRNdHNJTjBXTkRoZ1Z0aDF2blpSSEYzblZFbUZIWWd1bEpmWkV4WTFOVmFFU0ZFN3Fyd2R2TFMvendxQkplRmMxTmZ3NUZsRG56RkJLdWlGbUV6dlVMM1pFY3pCUW14emprVnlkZ0o2ZVFaSHNWSzkyS3lwMnJDS3JBZE9vdHpOQ2dzT2lmRHd4R0oxM09Ca1NZVXRLWjVmV2c3czFoNHJEMFkySHhsZ0Z3UzhYRnVpSGF5RXY4ME1nWkdBWGwvRk12bVlQbU9DVkRCT3VSdVdlb25LeXlWNXlCVWh4NExqOE41eHNOMkNldnZrYzhFSFNxK0lqREJRUVV6VUhCYXpLQ3dZb3c4RXdYdExhRzB0b2JESmhkbWdMbWRyc0FRbjI5R2k3VkRjYmxxaGZLSUxBa3MxTUFmbE5mN2tMelZpWkJ2b3NjV3lXSFNRNkd2MDVSeFNvUnM5RXNVK1NNNXFMelZFdENzY1JYQThUSTA4UkdqZVdvMDhSdTcxUktFd01GVFdHTlM4TUdaUjJPQjloSnpCd3ZCZlM5S0V3aVlYWm1HaFM3dzRVUHk2SUlaMmhMS0tCQitZSElHbVZGWVdPanRRdWZXdGs2b3RwRWtxYmZiWVY5K0dhSjZ1L1ZwUFJnK0ZLeDdTdHArcWZhUk04OWJ1SDk4WEJtaUVYYVg0eDRFOGc5OXRDaHRzdjdFMS90a3lMdzczaE1JbUYyYURyUnZ5WmZ0L2ZnVVJxKzFBR1Q2WUdZRzF2L3JzL1ZSVG4zdVFYcTkvRm9KalJXTTMwZGlXeHIybFdScEtLenQ1K3FvMGI4MU13QTNiTUpld0tteUNQS0d3eVlYWkJJMVBtQkVDVlZEU0J1UDlleU5RWGg2aGFZL1llaXNvMHlGbFduVEcxNWFjZUp0cjJwRUxUaWtGYzFEWTVNSnNTbDArT1hjRWh1d3Zla0xHWUIwcWs2aVJnNEc2SS8yUHVRc25HVUxIS1NPbTBEcGFFOU9YeTBGaGEySVZWbCtGVDUwZEFsMWxCK2lUTU9Gb2lNcnczNlNJeEVTZ0ptWWJpYXdjRTdySVRXQmkyN0hOdVlLNnNwSnI0c1h6NGliQnB2V2w0SlQrbmpzQzBLZnVTNmJna1VFejNDWUt5ekx4VVAxY2JBSzdJa1p5VllVN05DNG5qeDg2REJ1OGJIU1BLK3pLdVF3cXFndytGaUZBZDVMY1FtQ0FGZnRqRWUzYTVpOWh5WFZybnlZWVRoRllRWElaMkJSMHU2M1U4cnUvcnNidHNiakM3aUgzbTUzYWw4Z1RBYnFUQkRzR2h1ai9BcGF0ODVkUWttMXlIaXZsRHBwSXBkbHkwK3RzRUlLRCtBUlRKQmRtY2E0UHp4SUJlcHBrRzFVd2dEaVBMams0dFdqWjFwaFR6UExlZDdJOG1zcDRrWk04c0hzQmowSkJjbUUycDRvOEd5c0NzQ05lVWJjS0tHeVBVVldjVEZqNkVaWFMvMWpybkt6QXVxbzBLVXo2VGxaTUNyRTIrWGYrMDJ2N01PejhYLy83Ny9Ec2d0d3F3SlA4L2J3UTZFUmJuMFIxaDZDdzNFUW9PZlZwOU9TS2ZVRS91OENteTlKQk1YZGRBbk9BWC95MTNIRWNlV2FIeFJYbVhNZHVXTUNCbWdUc3dSU0lvLzluNDF5TTJLQ3FEQVg2WjdhYit3UndrNHh2UFA3Skh6eCtnLzV0YzNUdE92WDFlZ0Y5NnBRSWRMRlhBSGdOcGNMdXlPMGM1a28yU1daSGtabWhQbmZkd1VLcGkxVTdQWTljVXYzQ2JDNHdUc2FraGc1bXB4eEFnYm1IZmwzc3ZiZXhWdWR0dHRLVDVoZnREb0NDaTlrd2FmMkNydS9RMVl2Q1BwQXJBdFFOZXcxekJBWG1Yb09LOC9DSzk0NWlaam1IQjJjTkM4Y2xNV3hiQ2s2VjdSZG1wNEp2S21McWh1V21HV1ZFRlpoYnJsVm45M2o5ZkZaK2RxeHZVUFU4MXZqOXd1eFVLamNkTVhYRGxoRUxxc0I4dTZEMGI2RUMybURIUGxocjZiSW05dWtuTVlaclJ4MHREQ1dueWRvNG45ZHpHaEVYbHhZT1dCSHJCTFNWOE8xbitNMC9CTUdmNDlydWRhSGtyaFNUbGR1eTlQa0RpMEpQVm11Y2FrOFprK0s1UGo1VEJKb3hOMndIRlBZb3FuSExmZTYvWVYvQXo2Y1ZRK01YWnNzT2JvUWM1RGprUm40T3ZEeUxqQWdNcEFVUVVsYWxDYnViOEdvVnY5TDYwQUV0VnZ3YWVlSTRMQi85Z0NHQllqTU1iaXYyUzd5aUpqZG00aG41eGdmV3o0YnlyYzl6UXdpQWdyNk1vckJOV3ZpeTl1TExBY3R3UGtRMFJldVRHOHBjRFhZemxSR1hHUVkvMVRZd2Y1OHAwMENYTVd2cjFSa0pmUEg4RUdnSmt6WGtTUTlWQ2Z0UWlCM0daMUwxczNjRzc2R0QvOUw0SGNGbUNVL0lKVlYrb25sT0hvRUVBclJIUFVXcFlDRUlLN0hQWjE4c2Z5VlU1U0VzUzNhQlpHMkVPOVdXWDZ4RUtQcmd6QkNnSHhpd09SYXRnMjcwT09hVnhZOVo3WWVuV3F5U3UxdjNvRWhWSWV5ZXkvWVhMcG0vWDFrRXFBblFrNjN2RS9KV0VhdXBUczIxY1p0bXJaQ3p5b3R3TWdBUTNoSkZRWDN2eUlnUGVRUm1oWURxaHYwU09vd3RnQU42citOcU85SGtEUFl5MXlBZHpwakdYYlAyYndVS3I3MmRkclV4WngvMkNMZ2lBRzVZT3I2SFYrRzN3S1hWWTVGd2tmWkVSQ0F3T2dwamRDbXNIZENUMEhIWHJQM2psa2VnVE1wMVB2NG5MTDRQTHdRQ01NbDYvdFBoOWRxM2oyQU5vU2RiQmZic2dZd0ZhMnlIRWp2ckVucFl2S3BVa1hNMVNYT1lvcTJRN0QyWkVpWWZ5b0JBVmRHcGo3UVJLWFNsUFJSZFpkNERzSHFwYlZCc0tRYUQ5czhITjJvS2R4ejVPT0xzZ3g0Qlp3UmFVb3NldnU5dkZUSTRkYktNRWdiN1VRUzYxanMwdFBudEtCNzk3aW45TGM3eFlZOUFmZ2hRTjJ5b2ZocVcwSlcyVVhJcE1tSHBINlNjb21RVzNKT21jRExUcDNnRWNrS0FPcWV1cGZDQ2pZY05sTVcxdDZPc3lmSUNYbUU1RXY0K1N3U29HL1lrcFlLWXdyNkJGUnVvcGkxTDNSTzd2bE80K1dTUFFBNElVRGRzT1lVUEdLc05UVlpWdXpGclZUM2NRRU5uVFFKYlk3RXZLd0srZ0JXQkpxaElXaUhZeXEzTGFtbXRWYSt3OXBkTmg2WlB5NFlBak8rcEhsRzl3c0kwN1JWTkhkQlZhMUl6SmZrZU5oTmNWN053TmJaOUc2T2dWMWlZcGxFM2JQenlQYXp2WWVNNk1ZdDRLM2FLQnE1RGI4UENORTNuQjF2MWt5Nk1uUS9QQmdHVEd4YitVRkEzNllLeC8xUWpqRmRZRFNnK0tXOEVURzdZRklXRmFScGJRVkNFOFg1WUJRNGZtUTBDSmpjc2JIemxhd1c0Y3BpbTlYQ2NoZmZTSjIrYTBqN0pJekFSQWlZM0xCeGxyVk5ObUtZMU5IVTF0WHNKL0g1WURWUSthWElFWUh4UDkwYUJ2WENjWk4zU3o2NjB1N1g4ZnRna2ZqNWxHZ1JnZkU5MXc5Sy9xenhJTUlkcEd2OVk5bDA0ODlEdmg4VncrUEJzRUlEeFBYM3JQK2htY25vRjNlN2RTSmFDMGpkcnZ6ancrMkZuODlpdUxsZVRHemJ4VFZjSUU4ekUyQityNzRoUGEyaUc5cHV1cXd1c2IvbE1FREM2WWVHL1lSU1A2L3Q3VkFhWXB0Mk1aRmxYK21iLzFXeUVpditkSlFKR04yd1FsUEJaQTF0a1hBWlpLbUwvN09GYnNHanhNd3h3bmcvSEVOajhoVCtKcGZpb0V3TGd1RXJkRFFzTWhuejBwOHo2MFFvWFdMM1hJOTZqaytnZS9kWjRNazcwWVQwQ2dHVnlkcUF2NmxNeEFrWTNMTzFONVg5NDBvTzU3d0J0amF2NEdqK21PMlFJeHNVeDV1ekRCZ1RvOFRwczVtb281Yk9TQ0JqZHNBRjh2U1dPMlFyb2FRUTNnMkFIVGkrOEhqSml4Mm93cHVBQ2F5ZjUreFF0QXZUUWMyWEdxaTNsRTVNSURPVlpzTWxNZXJpTFBIbUFMZUoyWHVoRzM0QVZXc3FndGpiOUJ3YzZDUll6alE1cy92MmU0Tm5TT1pmcFg2MWduaVc0c3VNelNyYzZrV0g3cU5SbFdtWUQ2YmFnOFFFOUFyQnZreHRXK2dJK05ZbEE0YmRmLzFtS0czbnVqOS93M1dSMm1BSzJWcHRuRmNuWkNlamxXYkFUcXVabTdSclBDZStyeUhwUU1ud2tpUUExci93Y05ZbUxNWVVPOGZ5U2xtcU1CTStraHZlT2crM1d4Nmk3NEhQQkIwcXZxRVVyMktHZ1p2bFlBb0VTbktkM0s1SHFFMHdJN0lSL29QcWpIejMrMkEwQ1dxaS91dWhBemUwYWVZaTgxSUNEakd2a01YS3ZwMUlNbFRVR05jL0g0Z2pzakQ3UlBJMG4rdmowQ0J6aWxZUHRwMm9mS1ZPZWEvZVA3d3NETk1LdWttYWZETS96ZHcwQ2U2ZWFSSjgwSlFLcjJ1OE5OVXpCRGR2UUpQdWtWQVNhNmh3Z3RaelB5SUxBbHV2Y2YwZnNPY3pDL2lxWHJWeS95cTJmVmR1aDQzUmp2WTdXeE53b3JucXB3Y2xWUjJBbTdlODZMcmgyL0p3ckkvN1ZYa1lDWDl3RkFWZEZyT3ErL25LcDRNcVdxVjNabHMrMDRTdHVRMzNCOEtITlRPVzd0TXlYL1Y2Q21UdzdSMDNjY3RQcm1ZaDRPWm11cEM3V1hNNzJ6STNVL2RURE9MR0lUYlRBZ05Qbk52ejI5Z1dMOXNpZEN4WmdVYXRmZDFMRi9pWHp3aTZubmpwK1hzK3hlblJlTlYyeGVqWmRsZzZLbDIzbnl6Yi9MdTJpbm1iUnRFbnVvb1JhakhxcmNvZGhhb04yTDV0VGF3MHZPYWMyYTRZWnU5NkVuUlc2Nnc3NzRPcVhyYis0Y0lXdFhwdlY4N3J5Zkl0MkIwREJ4V3lZS3lBdldtSFhMdHNiUGxkUHp5TE00S3hoS2JGayt2TFdRbnN4MlJldHNJZnk0ODZMQVdDUmE5MnhHcWhWZnRqV3BZSGhvaFgyTysxTEE5VWxGTFN2ZnIyVmFNSE9oZnVJRWlMWkVpNWFZVzN5K2Z4cEVOaXlIUG93c0NqME5IWFBpTllyN0l5QW5RKzJRNk1QWnRuQmpUQWY3WkJTZUlXVldDeGdhTnU0UE50VXpvUzdITTMzQ25zNW50T2tVbjZxYmFCOG55blRRSmR6MXZiOUR6OFFzaXg4ODlueEV3ZG03bDVoemZqNDNOa2owR1ZuS0JXcWhMUnN4MVE0S2V5WG4ycVI4ZW5zSmZjMVhFVUVOczdLVytHbTNPRVlPdG92V3Zibk9panNOcHdkQUJjN3ZQa3FRdXJiUEVzRTZuQlliUTBXTURiQ1JRdzRhdkc2cVRhN3dtNjM0THkyK3g3OER6MFRHNS9uRVpnVWdkb3hQWC81VGxENlljaWhhMTVRdGlyc0p1aHJaQkpQS3BDbjh3Z1lFTmcrZzh3cXVidkwvaE5uWVA0KzNhcXdmVUwraDZFNm4rVVJtQTZCSmVwYjY1TG51MndYVkFXZHU2amhiRlBZRHhMeVZnMlpUL0lJNUlSQWswNk9SdktZWURpcHVXRmdiVkhZQXJnSDJnWnluK1VSbUJLQk91MVo0VFQ3RnhtZkRqb29WTVBhb3JDN3hHd0Nhemo2Skk5QUZnUkdCMEZBLzRVQmJ1RlZtVXBoUzVKUkZpRjhXWStBS3dMMDRHVTRUMXg4N0Y4M243Rms3bUhoc0hIQnlGVUFYODRqa0FHQlRmcmhHUnpSTFBaRlYvWC80TXhabWhVV0RHREJpRk1Fd1FkZmxtRWY4Z2hNaGNBV1BROGMvdXJpbEhNWm1aZTZ6QXJiUll3NHcyQ3pkUWszK1FqcGZXQytFTmg4TmNnREhlTVJGNHVRMkpIMlBDTzZHeFVXL3NFcGVRUWVyTlI2aFZWQjlMRXBFUmdRY1NJZC9KdElZZ0QvajdmbDlXZmtyVEp5K3kvVWl1bS9QNmdwaGYveTlwcnBiOC9WMGo3bUVYQkNvQ3IxREhUdVRveW1BQ3FYZHAwb1pWZmh2NkMrSGwzZmpUSzY4SGRtWGQvREtpajV5TlFJdE9UY0hwdXpqQy85dTh5MDY1cFM5NkVzeHF5QVAzam9UOHNWcjdBS1NqNHlMUUp3V3Jpd1d6dWFEYkYvSVBVd0ZqcnJLWFZYUmZZNDJra1Q1bnFGVlVEeWtha1JBRGVzc0Z2cnhQaFZEL3h4N241NmZTT2l5L1VLbTQ2WXo1a0VBV3kzanN4dVdMUENRZ2VyMmdpaE5GNWhKM2tvbmlZZEFXUzN3aUt0c0E2MEJNWWVGaFQyS0VubEZUYUppVStaQm9HbTFETllXK1c3WVBRY1RRb0x0ckRZa29Db3ZjSWlNSHd3QndRRzBnMExuZTFOSTBlYndoNG5xYjNDSmpIeEtkTWdVSlZ1V0hBU2FBWjF4Tnlrc0FIMHNHVlVsZ1c5d2lZeDhTblRJRENTYnRoK3RMbndDKzAwZmthRnJVWFVNVnF2c0RGQWZIUTZCTEFidGhVNUNVYmxOSlpHaFIxNWhVM0R6YWZuaHdEYVBnQzdWK2dTVlRHMkl3RFZaVlJZNkovTHFDd0wraDQyaVlsUG1RS0JMWG5vQlFTcGsyQ0xmVUdyWVdwVTJFTTVlME9rWG1FUkdENDRQUUx3SFJiM0REQ1A3UHJkVks1R2hZWE5MeWRKU3Erd1NVeDh5aFFJN01uRFhqcVJJN1d5bjhyT3FMRFFRVjlMVW5xRlRXTGlVNlpBQUFieVkwWU93UVlFUzVwK2twVXdLaXhNM3pRbmFubUZaZGo1V3o0SXdGU3B3VGlCd2tJby9NNHJoYmRSWVlPaGJpZWhWOWdVTEgzeVpBaWcvUzZkMENPN2JqZzMzS3l3RzlLdkpUOUc4QW83MlhQeFZDa0lFQ0wreTJZMVBGaXJyekZFT2ExWllZTVcvNXJ4dndxZWdWZFlEcDYvNTRFQStGN0ZidGdkMnNQdW1QNWV6S0t3UytSZW13cjFLUUtIZUxMTEt5eEh3dC96UUdBTno1UkdwTHhjK2xVRFc0dkNCbjN5ZkRrby9BWkJteFM5d2hydzlGbVpFWUNGcmlOQjlFRnlWbnVwSWFMSmdFMWhDMTFDSGlma1A3Y2xxVmRZaVlVUDVZREFWOStHbUR4ZCs3VWVpaWFDTm9VTmdtLytnUHp5ZjhkMFhtRXhHajU4dmdqWUZUWWhqMWZZQkNRKzRkd1E4QXA3YmxEN2l2SkF3Q3RzSGloNkh1ZUd3SnJZS09OY3BUY0puS0h5QlhOSFlKT3ZETGh6OWdycmpwVXZtVHNDeng1blpla1ZOaXRpdnZ5Rkl1QVY5a0xoOTVWblJlQlF0NFVyS3hOZjNpTndYZ2dNelg5VmQxNWkrSG84QW5ZRUNyL3p1MThtaEh6K2YvbWRocjJ3TCtFUnVHZ0VZRWM0dTlpQnNSY3RrSy9mSTJCQzRKRGNlT2p4SHozKzJBMXZ4NXBnOG5rZUFZK0FSOEFqNEJId0NIZ0VQQUllQVkrQVI4QWo0Qkh3Q0hnRVBBSWVBWStBUjhBajRCSHdDSGdFUEFJZUFZK0FSOEFqNEJId0NIZ0VQQUllQVkrQVI4QWo0Qkh3Q0hnRVBBSWVBWStBUjhBajRCSHdDSGdFUEFJZUFZK0FSOEFqNEJId0NIZ0VQQUllQVkrQVI4QWo0Qkh3Q0hnRVBBSlhGWUdmdktvTjkrMitsQWdza2ZLbGxOc0xmVVVSS0pFZlg5R1crMlpmUmdTVzRJQzU4bVVVM010OE5SRW9rVjhrYjdxYVRmZXR2b1FJTEpFWENxMXgreEpLN2tXK2tnaDBTUzlZSXFhL2NMNlNzUGhHenlrQ0c2RTUwUFZkN0p3K0h5OVdESUh1V1FOU3Rud1hHOFBGUitjVGdRM3lxbEN3dXU5aTUvTUJlYWxVQkxvdlJmRnQzOFdxd1BqWVhDSlFyQjB4dVY3ai8rZGpMcCtRRjBwRjRPZDV0SGpDUS83dUVmQUllQVE4QWg0Qmo0Qkh3Q1BnRVhCQW9PRlFaajZMWEY3SjV4UFBHVXIxVEM4MzVoOGtydzU1RmQrY0c4dDhHRzEvM01KbmJpVzN5SDBGczFkeTlMU1h5Rm1FWU92YWZDRlp0VzB4bUZ2SjV3dkhlWkNtbTkrbTUyV3hJZlhSZTQxNWFCdVhZY08yVDNadUplY3Q4SGVPd0JMc2NjcnIyZ0tGamJnVmF4L0xpMmtlZkVvdlc3ak1yZVFXdWE5Zzl1aUYvQnE5RGdyTHVGWENyU2o1c1o2SzB5NDVzTkRQcStRV3NhOWc5Z1k1eXEvVkhVSmVZZHkyeVdsK2ZNMmM3b2ZYQkYwUC9lUGZ4c3QzdVZUeERCRy9HTWxGOVQ3Z2pFRC9PZWVpOW9KRFF2NkZsK3F6elNnOFByTjdBU2tyQzM1VXJXeUxXS2VBRnlLNUtxV1B1U0N3S1RYTXBiaWx6SWlRVzd6SU9qbmh3Um5mZi92MVAxR2ptbnJmZy9SNmlvWlZyOW9oYWRoRXVCakpiVkw1L0FRQ2oxaXR1d1JKZWdMdDY4bzh1M2llbjF5dlFNMXZZVFVYM3cyUmFHOXNsRktvV2MzMGk1T2N3K1h2YmdpTTdybVZjeXExVFFneU1JYk1KZXRFT21XaEhkQlIyYUYvaXhBODVkdTFtOU1YSi9tVURiOXE1R3ZreFJ5YnZFRUljaCt0NWptZHMwZ0pOWk8yS0ZNRXF3QjUxZW9vUzVSUkF4Y251U3FIajFrUWFKTHJsaEpac3ZjSXVTbkxyNTJqVGJCS3lGaldIQXdJZVY1RUN5Z3NFbU9CaTVNOEpvaVBtaEhvMnFjalpnWks3aUZSTE9KV251YUdVbEVpMGlFRU95VjJvY010ODBJYkR2UEtpNU9jUytudkxnZ3NPM1ErTG54WW1hclN6VUUvZDhka3phVUFBQ0FBU1VSQlZHd2hmbnZiVXNBMXUwNElubGhSay9ZV3A2MDRqQ0taSmVmTS9mMWNFVmh5Nkh3eUNGUWp5dWRVNjJUZlRMeHM5NCthR1lqY0xsR01jWmhEa1RzOHMrUXdpbVNWblBQMjkvTkZ3S1h6Y1pjSU5wQ0laUU5LdGFQcWI1TFJOalo1azlrWlVtcEVlVG5vVmhZKy9YTVpSVEpMbmtFMFh6UkhCRXJTMHN1Qksyd2dVYVp3QmRWQ1NOYXdwbWhaTXQ4NXBRZ0tlZzJWM29RNE54R1dIT1orbVNWSGRmbmcrU0ZRNEx0WDg2a1NwanB0aFZQWFlzVG1wckJyb0tBbnFHcHFFbkRycE9uUWpXZVdITlhsZytlSHdBNnhiZ3JKSWt4VG1ha0Q1YUhGWTUrYndsSTNiQm1KU2lkZFhHR0hEdTdnekpLanVuencvQkJZVjJZcVU5ZGJqdysrZXhiK3VTa3N1R0g1dHNhd0ZWU0I3N0wydEdMZHZxNlptU1hYTWZGcE0wZWdZdWtCTXdwUWlyTmJzdlRndVNrc3VHSFJtbkFRVUFWbVMzakx4TUVibkZueWpNajQ0dmtnVUhVWUxUUFVST0ltNjVyRlJzNU5ZZXZTQWdqbEJRWG1sdXVLNWFVSnkyZVdQQU1xdm1oK0NQRHZXZkxodUoxUVQ1aThsMDI4YzFQWUxsR3RFVkJnUGduYkUvNnRkRW15UzU3T3krZk1EZ0Z3L3VUSmZFTjRrZ1RYRmxjYmthSUVjbFBZRmxvbm9EV01RR0ZaVFlkeUJVR3BHMGV5UzQ2cGZmaThFTmh5TWUvY2hWbE5lbFc3aW5jMHdTb3ZoYVc3V2JFYmxycGx1ZitqSHplc0UxSlFrM2Mvbm1xUlBGN2N4L05EWVB2K2h4OEl1UlcrK2V6NGlRUEVlRmM4Vlo1WS9FcnJRMkdKNHRmSUU4YzhWWHYvekUrZi9WU1k4Wm5XMmVmRFFDVnBFZGZOM1Z0ZUNrdmRydGdOUzdkejMyUlNqeEpTNVNHNUZoS2ZtQXNDM1hHMEFGV29FdEpTSHV5ZWNQMndpcFpMQkFyVFI5OG5ONVNpQ1VsK2pwQm8vWDJMak5sQ2ZEKzVabDlSVGNzNEZ5ZUYvZkpUTFRJK2paTXFjYXFnUFpUU2hIaWJ4UlB6cVZ3a1I1WDVZTDRJYkp5VnQwS2Z6M0FNSGUwWHNmdm5NSzVPOWJOM0J1K2hKWmJHN3dnMlMzSkxhVUtrTmZMUk5yd0IxNEtnOU9aRzhJVndTYmFWTEwrWE5Hc3hLd2VGM1M2QjhzWDJLR0FXWVJoOW94M0dxM0poRnV6MHNsSStIOGtWbGo2U0p3SjErTlNwQnIzbVJ0aHpnblYzWFhEdnh3YnNsWEEzNnhBMjVuVlBnMkJ0Rkh2VWdnNENWYnBTdndNcld4dlV5L2x1cXZrRjd2bEU1ZGFoaE9HeUsreDJpNUI3OXozNEgzb0dMa0VBUFNvVmcxL1VRamhnRWRnbHdKT2plejZTcXp4OUxFY0Vhc2ZRQzRKbWxuNFlNdTJpWHJVa0RMMm92bjU0L3RRcXVidEZIejkwVTBkUmV2SjNhOXltaVRWeTNEOE5BaGlSNlJUbjcyL1JOT1hhTUc5L3NTcnNKdWhyWklBcmJPT1JnWnhqMGF4RHVjd0YvOXVsZmxtV2srUnhDWHc4THdTMjZmT3FrcnU3YkNWb2dQcThtaksxRHRZaUxWd2haNVVYZzRCMlUwa05aR0xWbzZQVnF1VEQxRllFZlVucFNFR1ZUUTJ4S215ZmtQOWhZc0R5NE4zaW13a2hCVHJWY1k5VHJXSWJDQkp6a3B5ejkvZThFVmlpZTBDNjVQbnV0WWh6QmZWNTJEeUEzRTcwMEdIalNPMDZtTEdnc0VjcDBoVFpGR2RJeHRSdUxha2RIQ0lDWG0wVWpRZHRDdnRCUXQ0YXA5SEZXOWdOUzN0bGtKOWRlK28zRlhsSnp0bjdlOTRJTk9tVzZwRzA4WnBFek9YQm5qM0IxWTBpL2FSYjlkclJjbndQWjZQd0xyVUE0S3BISy9ZMXBZT0xzcUpmNktaN09CNExXeFMyQU82QmRveEVGNlZ1MkZPZThWN1ExNC96Q0x5Rll0ZFdtSmFYNUxJQ0g4b1hnZm8xNEFjYUJZTjhlSFZrbndjVDZBT1dTbTlyN0xOVDZCV3ArUUE5Yk1vNEQ0cTZUd21DWUJqNTYwdXB4Z1BzNU1kVlJGVHkxNkt3c0VzVkpuUDJpMW92ci9zMHZYNzN6OThJNFgrRFNBNVZQMFZla3FNYWZEQlhCRWFnTUhUaGgrdE5SU29zZEtVOVZOY3EyNklQZHVmTGtGeHNvWUVWRmFQQkd1TldqVGo4dmpyc29zSlE4eEdLeG9NV2hTMUpzZU9VU2h3a1J0Zlo2M0JtUFd5TVNNbExjc0hRQjNKR2dJN3UwQU1KcjA5ZFRvTmdjbEpHdFEzMm93aDByWGRvYVBQYlVUejV1ODJQQUNneFpuL1pUaGFLVWxMNzNqRGJyTERRMVF1eDAvaUg2ZFFOeTY3eDkzNnBvWlR0SzUxMGJwSXJkZmhJZmdoc1V0MkNIa2dNclZYcDVvSGtOcXFweFByQ1BXUVFvbXdVWEdJbWJHRFhLRE12czhJMmtkaXM5czAzMXM3K3Z4NFNKUXhDd1ZSblJGVVlRN1JvYnBMSFJmRHhuQkRZb3JvRlBkQXA1emVTYmg3WWx0L2d5WERuMnR1SnpjVlFFUmJjWXdZeERQalVCMkc2VU0yYVltYUY3U2FJMTJxMEl4M0hQVjJEMlBadFhGTlgrWkEzTjhseEZUNmNJd0ticndabTBBTUpTeEo1b0dJSyt3WldMVHorbmxtQ0ZjWU5UQTFxN1pvdXVRbEZWOHFvc0RCaGkyMElMN2JPL3VIVFgyNGxMTnVxNGNWUkZUWTN5WFd0dWRDMG43elEybk91SEtrZ2VBYUVqb0d4MnREVUJJOWZrNnBMQXBzaXRIWjFlU3l0UnZaanVmL3h0cnorakx4VlJtNy9oVnFTVHFYVWxNcFpHUkxBdEkyNUwwQ0ZoY21qVWxBZk1mWHJ4YStKSkk4em1hZjRraklkbVNmSkpwRUZxU0IrVXVBMTBuRnJPVTUxVkZORHh3blNFZ3BicUlFZXBsd25DaE42dnR2WG8rdTdZVWF4OXFyd1hvbk41S2diTnZYRkdXbXpzSkdrVkNvakNjbGwxaHlHU3VtdjdCeEtheE1KcVNCK1VucUZoY2ZQNTFRMnZrMWthcVNVYmNYMUJicjQxT3Vhd3VSUWxvc3M1VjNtTXdBVy9KQ01rSUM2WVZWU3hFZXZzSk5JanBqT1hSQUd5d1hxWXJFS2R0Q01TcSt3RG9ZcGYxNERxN1diN0dHRFA1QjZHQXVkOVRqajhGNFYyZU1maGdrRFByaDNWVnVHMmc1cTU0ejQ2QlYySXNrUjEza0xsc2d2a2pmTm0xQVR5NE5Wc0k3ZVJMME5pNDBHUzVWVnZVMkJxV3F4RFdFNER4YlhFaFl1eWgrUldHN3BPc3ZGYngwa3dhaVIzcjNvYmRpcEpVZHl6a0Z3aWJ4UWFJM2JjeUJKTGlKZ0ZSeEpOeXpza05WTnVyRFJZS2tlbVJwcEphZFFXRkJEWmFDSGs3cU9vbXBnYUxpSktteENTUlJWZzZxWGdPZE5MVGxuTkIvM0x2aDFsc2l2em9jdzAwdUJWQkE4cDlKQTFTc3NQSDZtRjdhYXNhbVJWamJoU2xVS0dudFlVRU5GRUhCelJiWXMzVC9JclFQS2JtQnd3d1phaFoxZWNxVVpGeDNaQ00yQjdyaDkwWUxrVkQ5U1FYQUpNYWMvOElhZVY5TkVlUHc5dDRxeHFaRkdFZXNsWThWTUNndEtKVFpBaEdRdzEyS3pMdGdFSVZzUjdqUm5taHhqVDZQcVNoY3JNTDNrbXBvdUxxbDcxb0RLdHhhbWkwVXFDSjJ0SEV5aG8rb2xVYTVxRFlWa3VWRGhjVWVuS3dKYWQwdVh6dEpzQ251TWFXRjBZSnZRWS9yV01yaGhnejRSZm1mSkRGN1ZLU1dYdkM0K3RNSCs0Nm0rS0Ywc3FDQkh0WU9IV1hqdXh6eEQzbHZJeXBXcHVwQ2kvYm9DNFQ2eEkzMU9tR3BTV05pb0VKdEt0Y2pkaUJmMHNHaWhnSGJGZDFJckdYQWlYR0o2eVRHM2l3NTMyVHJLOXFKMHNTTStsTkt2dDBNcjRBdHRDaklZaFFjSnNPSHg4NDlmMzVYSVZCUEExTGdlcGF6ZFVuTkVESWJ4WkJVaTErd2xxTVV0bHYvdGpQRlNESnZ3VzU1cmttY3NWRkY5dGxIdTlKTEhhcm5JYUxGMnhLcC9UYnBsZEpFQ1pxMGJWRkJNdEZqM09TcFRKcERCbXlwNVFyZkwrckdDNkpkbHJoSWFpQjY2ZVVmSmtCSGcxcE94Uk1qWXc0N2lDaXZJd1IrM0x5TFVGRTkzdzhJK0N0RjRTVEs5NUpMWHhZZCtub3RRUE9HaFRQZENwdEt6THd5OUhEZmoyRVM3eUZSUjlKQklDR25lN2JBcERzcFVnMVZoN1E1UDFSd1JnNzZ3TFNMSmdGRmhZVFFvSjBsb3lwNGlPSXp2YVFYRHNuekFRTHltbHh3eHUrekJ3dWk1OWx5MUFUbUJJRWluMTF0czh0SWlwMGpTOS9kb1JKcDM2NmtEVE9GMlNDYXQzVmJhcXczcUh4Wk4rVEVxN0dGcTd6eFVYb01tS0d3S2YwaGVsL1lReEhLVFBMM0NTNWNENDlYTnVSSWF1ZGxCRzA5QnRuVTI2SmZ3eUFwSERwVWhyeUljVVlmOHo0WTNmK0ZQSUFOZC9kRHZCOTAxVS96TmNRUGw0bUQ4VkFDY0IyR2p3c0xtbDVUM29DYk1iTXB2SU9TSWNRK2pTK2dyWVdyRDB3WE1IQ1RYVlhWSjArQ0pveW5zSERSaVR3NmduV2dPVk5tUHhCcGk1MDQvVW1ZWUxhOUh1U091THBCemhOc0IvVFMxRnFEM1pLUHRibXBmdk1xTFlIb1pOaW9zVkhOTkZrVWhjQkxzb3lpSWwxcC91Qm14SVFybko3bGdlZmtEZ0I4M0dlZWpNWWRpYmtTUFJHbUFVQ1dtaXZpb052QnloczZoR3UvWDF2aUpLV0FEODNsWTFDQlFlem9HUXcvSUZLVitNOHBJL2paVnluZ0JvOExDbkZEdkxPMlFjUnR4YWhsN0NPaE55Nkp3ZnBJTGx2TWZlS1pubGhId3U2TXBzZlVybXNTVXBDY1BVakltU3U2THVSRlZXR0FSZnVkRldlR2oycURib3FiTURqdnFVQnlyRWRBdEI0b2RHTlJKNktvZDhwR1pIMDZoa2E0UzJzeWFqQ2pKcUxEQmtMOFFNZnFSTW9TQlhtc0I1MFRZc1phZjVKejcvTjlYbExjN0tTL3RxWTZTeWFBY21zU1VwSFZtRzZaa1oweEcrMTA2b2VhdDg5MmtTMFJ1M1dmT29jNEwzV2dnTHJSNEsrZ3NYSm5yVjhPdXRVamV4V3pZUnpXT0l5WmpYUm04RTRLYkZSYmVsRFlqd1I4amdLUTl4QWtjRWNaSlF3bXR0ZVVuT1JKZ3pvTmRpNEZLOFd0bzJ0RFVwbW9LUWxLaDlYMTl4a1Nwd3RTa296alYwUDQxeGdmbVdZSWp5RTFmazlLdFRqUVFQeXAwR1dhUjNFeUlTZzlENDNMcEpYZzNHNUJTYU4ySzBqVy9YYVF0bW15endnYkNpL0Zmc1d0cXFPNzhISUIwZkhxb3FRTG1XZnNpT1QvSkJjdDVEeXdwYjdkR1dwaVRpMGVOc3p1aXQ4Q3BLZUVudzkwTUtaa1prOEdJRXpiMUR1MWhkd1J6c0U3Ym5GdVJuSjNBOEg4V25xRUpaa09OYXpWTTVlRzZ6c3ZCdlVNK0FiL2RtekJtVTFYOW9tRThxQmtYdXN4ZUFucjR6TDAyVkJCOENtc2svRE5OZ3liUzY3MS85Y2NsS2gzNW1mLzJqVWFZa3Z3NVJGWkpmcEluNjVuVGxCRWZUdFBrYTZaTUFUSXA3REw1V0JyL3pPbWdiM0x1QWtlK0xwZmt2a2s1SFlOamgrNGRCOXN0cUxkUFBoZDhvSVNHZWRDSkd0Vk1mdTJRZnc2Q1owQnR0c2hMamNMVFdnc29LZ3N2UzROVDZlNldIaFpFZWI0Y0ZINkRJR0hBZ2hhdlVsQ2x5c3F1QTEwRmtJYVBHYzlQOHBUS3pqbDVxY1piSDk3SG4veWxSa3lDRGNQVGlZckNDQ1VCUmRTWkZEWVlVTDlSUGhkMG8wZUMwd2ZKV2UybGhvamlFWHU3Umg0Q0JRVG5hSTA4UnU3MVJLRmdaL1NKNXFtTUJzRzN5TGdGV2gwRXZ3bnN5RC9oTERVYzl1aHFraEt6S1d5aFM4ampoUHpudHFSYXc5bzdKRGNlZXZ4SFAvckI0emRxc3R1VlpjUFFCaDd4Y3BNOFZza0ZSYUYzakYxOHV3VVhxRzhZL3FJeUFIR1BsOGIzYkFxN1piYjlNR05yK0t0dlEwV2VydjFhVDBZUGtYMFhiRDlWKzBpWjVxM2RQNzR2RE5CSWRPMmQ4bEI0Lzd0bnp4NElBNzlSKytVb29HU0xDSHk2SWNLNmdFMWhnK0NiUHlDLy9OOHhhVjBQTHk2aWhqZVJvUjRFZVVtdTFuRlJzYlcvK3V6OVZHT2ZlNUJlcjM4V2dtTmxwTmxFbzJ1S2tKSExKNW1aVFdHRDFyOG1XZVNmc2twZWRtUGExSTRhVnRxbUJTKzd3c2FyV0NQL2F6ekpGcTlsVlhISzBDYTVyZEx6eTYrQ2tqWllkYjgzQXVYbEVacjJpSGtPQVNWZ0FOWjNLaGtWdG9QYzNiVG0yVnhnaExveHJseDNLeGNyTlZRbWE3Rk1pR1pYMkdIMFBOWmVsMlNXbHRLZlpMU3lTWjVXMmZtbkQ4WDZEZFFOZHAweS9SbFpUVXR3RXU1cmhjNm9zRHRHMzZLMmhna1N3ZW51UmpVNGNTc1hLOVd5dkhhWkZYYUhLZC82aTdHYUROR21jVjBoaGRBbWVRclpCU1IzbGUrRm5vUVJ2aUdrV0VNZUVwR29CbUM5VXY5c015cHNVTU16WTdXT0hHTmRjdXpFcmRwektoWXJWQXpYS1dLSk9McVc5YlVjTWxUMjdtQTI1dkFHdVdzdW9NbTFTcTZodWFBazZGUDNaZFd3QVJtTmFrMFVsbVdVVUNYTmtaTlZZZXVXemttcGRlSkloNXc2MGRhY1NzVUxyZGhNNUUzSDZqbmpIVzZTVlU1NWt2MCtpZkpaSmJkWGUwNGw2TXJxTFZRWFdMRS9GdEd1MmF0SXk0SG5VQlJYQWxrVmRqM2pzMVFxYzQ2c29OWVppSmF0cHBDV3VLbjM4S0d5eng2amlEMDQ1SFBFUG41R05ycHE5bmZmTHJtdDB2UEtwOHM2QjZpeUlWcTRXazVUUmxSK2xHWTFaRlhZN1FrR01pU0hZN0RBdDdTYXk2L29KNUptSXZyMmxtMUZNdVh2ak50UitmZW4yRjE2YmhOb1g5NlM2d1hMSTVWdVRXb2pSZ09JOCtpU3hVa0Q1V0FXay9MdVoxWFlvRFhtOWM3eTd2WmtIcmt6aVF3RlZ4K0VLM05ZSjZBWFdHMlpQRlZiYnNNSWtpSjN5Ukh2bklNd2FWSVVCV3hTQVU3RmJzSkNCMTNXUzVSWllZZVplaEY5cGZiVTliUVhUQ0d0SGlsUng4aVcvUVYzNUJRVmcrM1g0bXBub1d3NU91OEV6N3dsRjR6ekQzUmkzMXNjQWtRSHJKcFNtakpLTVdDN2hvd29vY3dLMjhTVFA0VlZucEZOMjd5SVZsWVVudWxNVlhjRWNwbklVZ3YzaGJyS1VTKzFNTTQ0RkgwT1RqV0U4NWJjVU5XMFdYWHNoZ1ZtQXdEcEpHSmFjRGhoQXUrMFVFWEpyTENUZUdQVUtwMWlWV1ZBMFpQc1RtYkMycjNXK3VwU1VtRW5qYmo0MXhBcFJXUEpLMW5mL1p3bGo0bVRhN1NMdlFMQWVRZ1lNWVhkd2RzdVVpb2RwRG9XTXl2c1ptcG5uVkwzWk1ucmRqc25xRjZiaFBjYTNoUTRDWU1ZRFhVeDhpdmpHTjlLY2QzRWF1RFJ2Q1huZkdkeHI4Vyt0K2dDUk1kUlJldHBEZ0FrUnpkMUZNeXNzSEJVVHh0eG5sV3dhSitSckUxbUVUU3pEc1N6YWlMZHdWdk93bnlPSkxlSlRkMndTbmNDQ3N6MXB1TGdHYTJsRHJEWkZiYUV0Z1hhNUo0aWYzRFdzRkFmU2srMHBhU1NYZnBYSlhxUmtXMWxnZDBxeVJ4SmJwT1Z1bUdaQlJBV3BRck03YVdxWFlHVzA2Mkc3QXBiVHpVdmJLM0lsTDlqZlErLzA4N0VrQlZlY2JBMUp1RTdFYzB3YlM2czR6WlhrdXNFUkduVURWdEdjYXJBdktPUS9pMVVRQTBhM0NIWkZiWmpINnpWMmllTTlUTWFoSTdWREsxYmh4MFo1VkVzMC83aXVaTGMwbnI2aFNndUFsOW84YjArc0hFUTUyakRoaGxNZG9WZEY2K0t0cTdjRXJmc0k4Y0VkVzA3T1hnbllEd1pTWi90bW5HZ25qUEp6UkkzWTI3WURpanNVVVN5NVRCcmIzSjdOMWxMZG9YZGNGczJUVmFWTldVNG1kZktYRTBsMjhUY3pHejZYTEZ0eHM1cXppUTNDenlRRmtCWXNDcE4yTjJFZlZyOFN1dERCN1JZOFd2a2lXTWEySG1DL21xdlZJVk5jbUgwWUk1b09lV2V1SzFZUWZtd0x5aFRnWHg0VHNWbDREcHpuRHZKamMwR0JYMFpGYUNuaXJ6STRvazFnZVVTZ1dOUzZCU3RUMjZvY3pYRWdnZlRGRGFkQ3pqS3k1eDZ0dmRQdFhQblgvaWozRmxPeDdENE9rZjZ1WlBjS0hkTG1LeGhNWG9jU3RpSFF1d3dQZ2VxbjcwemVBOGR0cGZHN3dnMlM1WWhNRTFoRFZ4azNVYVpmZWJWUllEMnFLZW8rV0FoQ1B1dXoyZGZMSDhsVk9VaHpDMjZRTEkyc25TSEtRcHI0dEthcjNrTHdzVUg1d1FCdXZySDVsaFVJbkFNOEdVdU9NUW41aGJ0aCtkUnJKSzdXL2VnYUZVaDFEUW5SV0ZOWExwWmw4QTExZnFraFVhQW1nQTkyY0krSVc4VnNacTZCTFkyYnRPc0ZYSldlUkcrVmdUQ1c2S29McUJYV0NPWGFxeFAxN0gxYVZjYUFkVU4reVYwakZvQVMvdlhNVGFkYUhJR1o2alZJSjBlbUhhRXN4Tmh2Y0lhdVF6RmhBOXhLN3oyZHRyVlJzVjg4RW9nQUc1WU9yNkhWK0czd0tYVlk1SHdINmRPUkFRQ28wZy82VkpZT3p6Y0YzZk51Q0FMNnhYV3lHV2dlQ3dZbjBlZ3dwU0xMOGxwYXZkSmk0a0FUTEtlLzNSNHZmYnRJMWhENk1sbWdqMTdJR1BCR3R2bHdrNnBoQjdXc3NDcFZWZ3pGKzFmVEIybWFDc2t6OU5hS0lMS0IyZUhRRlhSaG8rMFVVM1FsZlpRZEpWNUQ4RHFwYlpCc2FVYURLZ2tDMm9WMXN5bGsxaXFBRjRiTlVWR0hQbDRzbGFmc3RnSXRPVHpmL2krdjFYYUNoOFVsVkhDWUQrS1FOZDZoNFkydngzRlUzKzFDbXZtc21mcnRWTXI4eGxYQXdIcWhnM1ZUOU5jNkVyYktMa1VtYkQwUDg1T1VYSjZVS3V3Wmk1NzBxQk81K3R6cmpBQzFEbDFMYVg5c1BHd2diSzQ5bmFzYTdLTVNLdXdaaTVlWVJIZ1BxaEJnTHBoVHpUcE5DbW1zRzlneFFhcWFadENETWxhaFRWejJSTjd4OVBaK3B5cmpBQjF3NVpUQUFCanRhSEpxcnB1cWRJcUxHZW81N0txSHBIQUMyZTVnOFhpcjZrUXlJTDJ1WmR0UXRQU0tvV3QzTHFzbHF1ZGFWUllQUmV2c0ZPcFdqN0V1b2MrTjJrd3ZxZjZNdlVLQzlPMFY5ekVOeWxzQ2hmbzhOMTRwNWZ5UGV5MGFwdU83UnprVkdQYnQ3Rkllb1dGYVJwMXd6cGNKb1ZONGVKNzJHbTFMUWQ2aDBkN2NVVmFzVk0wc0NSNkd4YW1hV2wrTUV3TVlaUENwbkJaOVpPdUdJZytxaUJnY3NQR3ZRU01FRWJ0VTRWSGFzU2tzQ2xjdk1LbW91a3pLQUltTjJ5S3dzSTBqYTBnMkNBMEtXd0tGKytIdFlGNnhmTk5ibGpZK01xOS9CZ2xtS2IxY0R3OWJGTFlGQzU3NlZQQTlIcDh6dFZCd09TR2hiK3AxS2ttVE5NYWJnQ1pGRGFGUzFPN2w4RHZoM1VEL0FxVWdwRTUzWThFOXNKeEVvT1c4N3pJcExBcFhMUzd0ZngrMk9SVHVLb3BNREtudW1FRCtPajZJQUVNVE5QNHg3THZTbVNxQ1FhRlRlTnlLTCtBbEx3TzRhMUt1ZEtGbCtRK3RFQUlWQTF1V1BydkJjbnBGWFM3ZHlNQUN1bDljMVRBb0xCcFhMUmZIUGo5c0F1a2NWTTJwV1Z3d3lhKzZRcnJncGtZKzJ2M0hmRnBUWW9RQm9WTjQ2TDlwaXVGdlUrK2VnZ1kzYkJCMEZJOHJ1L3ZVWUJnbW5ZekFtcmQ5a0dWVm1ITlhQeFhzeEcyL2xlUGdORU5TODhsMkpkMFcyUmNobGhGN0o4OWZJdk0xSVowQ212aEVqOEpRY3ZYSjU0VEFwdS84Q2ZuVkpOck5mUmZkVTdTQ3cvNTZFK0w5S01WTHJCNnIwY1VJd05sV0VLbnNCWXVOYzQ4cXNML1hpZ0M4TENPTGxTQVJPVkdOeXp0VGVYNWQvUmc3anZBb01aVmZJMGYwNTNneWhNMENtdmhBaWJLTWFmMjk0dEdnSjRDeENiWUZ5MEtyNzhKSXZHdzVyNkhuRXowTklLYmNMb21uRjU0UFN6S0RzVFFrUEVramNKYXVJQWpyYzJwL2YyaUVhQm5zOXNtMXVjczQxQ2VCYXVyZVFtdE83RkYzTTRMM2VnYnNFTExPbHBvRk5iQ1pXMzZEdzUwN1poMTJqTTlRdzFQSGhneTV6cUxqci96MVlIUU9aZnAvMzFnaGlRUVpjZG5sRzUxSXNQMlVjc3BHa0NvVVZnTGx3MzBob2lhNXo2d01tNGJaRnkvdElzYnNMMlUyMytHOXAxWFZ1RzNYLzlaS2hCNTdvL2Y4TjJVU3NHSWFmT3NJams3Z2U4U3o0S2RVS2syYTlkNFR1cGRvN0FXTHF2SUJrbGxPM2NaWFducGEyUXJ0TDZ2U2IwTVNkUittNTlKTUIyYytTVU9oSTNEaU9kQXczdkh3WGJyWTlSZDhMbmdBNlZYNG1XVGNZM0NCbVl1RmV5V1NES2N6NVFsM1JZaEpPcVQxbjhGUTRYbktsaUNZLzl1ell0RU8yUjg0L0ZQL3VoSGp6OTJJLzB2eUxyb1FNM3RHbm1Jdk5TQWc0eHI1REZ5cjJkdmlFNWh6VnlHeWtxRnZZYTVLREZLZmQ4ajhaYlQ4WjBMK2RPRjJCbDlvbm1hbmoySE9ZZDQ1V0Q3cWRwSHlsVEl0ZnZIOTRVQkdqRmNPb1VOakZ4S210MDJoZ3JtSW12RDZxc2N6TmxVT3d0c2U2ZFpTbDk0MlZYWDd3MjFrbW9WVmx1U0pZSWJ0bUhLbjh1OHZuVlNsZWt2M3Vhc2pVMzdWR1dlSk42YWF0YWVXV0YzeE03RmVRTEJMTXVtZzluZHN1MjZNRmR4a2JtVjZ4ZFplK2E2b2N2TFRDTUpNaXZzT2xwWmsyem1PL1NJZ3hXVDhaKzE1Nm5CZzVONWtzWXVTM2VhcGRMTUN0dTVoSE91a1lPQnVzTTN1TmtCbjdjUzFkNjhTV1NXWnlvVnlxeXdWWXVEeUN6cmhlU3VrUmNkNnEwNU9BRWQyRnhBa2RvRjFEbE5sU3ZURE5KWkZiWmcrRnhubWtiTWtyYnA1Rm12ay9Jc2haZ2Q3MldIOFdOMnRVL0FlU29keXFxd1c5TzhIUk0wTGcrU3JwTmZZLzBTMmpvaE9pc1dIM01lRU9iTG96OUYzNUJWWVp0b21TTGZWc3lNMjdLYlgyUGJ2azF2N1hVekUzSUt4by9jbVlMNFFralhwMUNpckFyYmQrcXRMZ1NHdEVxWEhKeGFsTFlsZHhHbHNLcFkzYmtwaEROTnJoN05sUDBNbUc5T3NYU1FVV0dMbDNEblM4WEpoQTJDb2VuRGp2Q3hEYXo3NFdmd2RHMHNpNmE5ZkRiaUM4cXZXdnVHVk1FeUt1enVKVFQwU280V1V4T3ZjV3NCcTArT3M1WmZMb203bDg2RXBWL0pUcnpXa1ZGaDY1ZnZkUzY0bm9LellUVmk1MUpocTlkeTBmdHpaVktjZk9xZVRXRUxVeGdmNTRvSXFteUhPRHBZTjYzZm1zeWp3cTVkdmk0RUhzNWc0dTJjMlJSMnlXcm1JVTJaaytDNjA3SUJGUlp0aGRmTFBvOEtlMmpjbWE1dng4V243a3hzV21aVDJDby9zdXZpbSt3c1FjVVptNUp0RStJOEt1eDMyczVJekZQQnZ2M3JMYjI0bVJSMkovWC83ZlRNNXlLMWFsTkRJV1hkdHAxZ0hoVldTSCs1QWx2T1R5WFdya3dLTzVqMHRZaFZlcTVSNHJ6NW9XT2JDbmlGemUvSkRTZDBialF6TEFRc1QrNk15SytoV1RuQlI1cXVKT3ZFc2lmV0s2d3JsUFp5MjQ3T3hqaW5QZWZIR1FSTnkvT004NTZMK0paMTdpL0UzTEJ0N1BFS0s3Q2FQdkNwOWtROHRqL3ZUdmEreWFwd3IyRHlrdHYzUC94QVNGMzQ1clBqSnc0UW85MkVWNnY0bGRhSHdoTEZyNUVuamxGUitHUWF4VFJCcjdBYVVIelNKQWgwMmVsTWhTb2hMZVZraWIzNGNzQnlpVURoRTZpbFQyNG9SZUVRcHJLeGNoZUYzZnliSHhEeXNKR056N3p5Q0d5Y2xiZkM4WHc0aG83MmkzaG9QNHpQcE9wbjd3emVRMHNzamQ4UmJKYXdvMDUzL0Q3RzFrRmhuNDdPa1doZ01oLzJDTVFRcU1NeHVEWG9OVGZDbmhPT1g3d3VDdlJqL3dtNUVuN2ZOWVFOYnQxVCtCcCtoRHZWbG1YYm0xMWhud0Y5L2Q2REQvNkRxTjRIUEFJYUJHckg5R1RuTzBIcGgyRm1GL1dxOGVPWCs3OUtpNnlTdTF2MzRBNFd4RkZJRXY1MExkdGZyQXI3SmZnM2xMTGs1ME1lQVMwQzIzVGJYNVhjM1dYN1ZRZm95L2VhdXRpeE5tNVRGaXZrclBKaTlDZVR0Mmc4dW15SDRkc1VGczZlZnFYQm1mbTdSeUFOZ1NYcWIrdVM1N3ZYb2hJVkl2Y0JZdk1BY3RtSnVYQkNZKzA2bUxFd2doOUpycmEvRzdFb2JHRkV4ajNKelljOEFpa0lOT2wvNW96a3liNXdCblNERlFWNzlnUlRqU0w5cElmK3RhbGxvS3lEYWYvUUNWRmJGUFpSUWtKN0ExSDRvRWRBZzBEOUdpVENPZmt3eUlkWFIrNjdnb1d1QTVaS2IydXM2MlZuNEVJUGkxZWJLNWJ2S1N3S0M2OU1HZFhsZ3g2QkZBUkdvSlAwbnhtNGFsYWt3a0pYMmtOVXEyd0ZHdzR5ZlJtU2l5M2tUNkNuTzV1M3pwb1ZGclIvd3ZWeEpLQVBYZ1VFNk9nT0o1WFRhWDk0MWVXU0ZjeUR5aXlWM2diN1VRU1U2dzROYlg0N2lrZS9lMHAvaTNPaXNGbGhoNFNjSm1sOGlrY2dqc0FtSGVlaHp4UmJtYXZ5cXhoSWJxUHlwYU1vc3FkVnJqMnA4NGhHQm8wS0MyZWNLZThHSmZ1elo4a24vNmVrOXlHUEFFVmdpdzdrNjBnRlIzS3BDLzVscFVITHNJdHJMMWk1Snp4TjNxZFNXS2hKZFBHTTVXK0NEaFB5dG9hc3dZYzhBakN1dnhwUWFDSUhGYmhET1M0eGhYMERTeCtvcGkxTDNaTTlNNmRYN3NZZXRwTDR3NnpmSjUvNGkvL3lOVy9aS2hqNkNFTUFxU0I0QnVpTUtyekFXRzJ3SUw1VnBaV0xrbGVKOU4reTVNSnJiOHVyT3BiaDI3ZmJpQktDd0RJMGkwWHFNdmt3RFErSlpjRlhFUGpBVlVJQXFTRFlyVUoxZHJXYUNYOHBIUisrS1ZZYWhYMkVwRjZ4M2NFMUdQeS9IbDdmYUlUQVAvbGNlSWM5WU5oMUZtYjVINDhBVWtGc3p1b1ZGaVpJd21oQTBBRWhpb1hCdzFSOWxYWnlXQkM2ZFhGRjV2SG9OR0lHTEE2aWtQLzFDSEFFc0FwMjBJeEtyN0RnQXhOR0ErY0FQZ1BUL0FBQUlBQkpSRUZVZDAwUHV3RWRaOHIxY1VRWmVpbDR1WWZiTkdlYjJ5SmdSdE9WT0g5NUJCQUNXQVhyeUwra3QyR3gwWUNZckU0eDZZSTNReldBbC9oT1cxalNpRmtQcUVvZnZLSUlZQlVjSWIyTGVRa1lPdGhvUUlCTm83Qjc4SCtWaUJWMVc3eU54YkU4U2hFZnVib0lJQldFSGswYXFIcUZiU0lmR01Kc0dqOHNLS3lzbGZLc0NNT2tyL2RVb0lwOThNb2hnRlFRTnJid1hUQ2hhZGxPZ2pIUXVtR0R2VmduR1NjMCtXRkJBSFVud2FGWXlRQVRSU05EbkxtUFh5a0VrQXBDWjN0VHRCMzJFdlJFUkFTcStqNnZhWEZBV1JUMnJ1QlBBeDNDdDQ0ajJaUVNQbktGRVFBVjVLMEhUVG5pWWJvbjVsaEVSS0NGckZ5Uk9OMXVyVDIwbHlGa0NlL05jY1FiZXRoeUZQSy9IZ0dHd0VpdUJQU2pFZmdMYlpvRmJ2dWtFeFI4WUh3Sy95NUdIOTRPWTZNNnpxTmhVdzhMZThHbElVSUxGMHNmcFRlNGh0NGtpSUR3dndJQjdJWmwzZWVvVEhNaFEzYTN2RGgwdTJ6NExvaCttZVpOODhVQnVMVlVoZVdWMGM4alZZZVh6UEdocTRvQTJqNEFmU3AxZXhhWktzYSs2UW9CQWg4WWMrWHZLQ3UwdzFTZGkzQTE5YkJnTEl2dGpiR25JUHZ6V0lhUFhsa0VRRjM0YWhJRWFWZTN4YnlpTFhLS1VIbC9qMGJrdEd4ZGNlbFA4OVVzZW1WUWZUU29lQzFpZVQ1NlJSR0FBWmw3QmtBYlR3R0ZkVGJvbDhpK3hHU0xqTXNRcTRnSi9DR2N3Q0d2K0JrR01pY0ttWHBZK0taTVVYNUpDOWJ0ZFJueklZOEFJQUJ6ZEs0VTRDUTRnSlRLZmdUTVVIUzlFSWY1MkNuY3FxTDA2Q1FxRmYzV0JCT2NLc05HaGUybk9YSHIzb1NWRVBwUWhNQ2g4Q0VGRUd4QVlvbXBZZ1dabHZSRHhUdVFWK09MVUd2MEJBNXh3UVR0V0VSMEFhUENOdlcrWGZwMXBQLzRXNGZtbFU2RHJyUEJBQUNGaFZENG5SZE4yVU91S25vYXdVMHdLdGxSaCtKWURVWUowN1UyQytwdlJvVUZVMVhwcmprTHNGYktQT3p2SG9FSUFiUy9wQk42Wk5mNU91a1NlVW1BQk40QnFsU2RGN3JSSWxTaGRTVHlJTEJtRzd1TkNodDB3OGtlWmJqWnByL3NxbXAzTXZKY2Y3K2FDQ0RQMFdxb29mMXJEQWlZWndsSTJQRVpwVnVkeUxCOVZPb3lMYk9CZEZ2UTRJQlpZZGY1MmtWeGRGMVM3VVR6UEpuZ1F4NEJ1cDRsTm1UdlVMM1pPV3N3V01EZDFPWUlGY2taZExBYlorQnBvcXE2V2VOYUhSVllSZFlESjFIdVpvV0ZCWUlmMHVMRkt2NnZ0enI1bU1MRFJ6d0NkREJIdmdBNDhuVzVKT2M1Qk0ya2h2ZU9nKzBXYUZDZmZDNzRRRW5kRHdqZUx1N0xUY0hVb3JEZ0FYNGdDTjVid210cmEybStnNVFxZlBLVlFBQzYwU1BSMEErU3M5cExEUkh0b285V3QydmtJVUx6MW1ya01YS3ZKd3FGZ2FHeXhxRG1oVEdMd2didkkrUU1Gb2IvR3BIV2tXQW8yUWV2T0FKZjVidjdLUTVQMTM2dEovRTR4Q3NIMjAvVlBsS21lV3Yzais4TEF6VENycEptbnd6UEMrODJoUTIyMzlnYS8yd1owYXhKVXdXbCtxQkhJQjJCVlZlZEFUZHNJNTBOemJFcWJJSzhmdFpPcFBrRWo0QUpnUzNiM0o4VDc0ZzloendsZnMrc3NEdmtWU0dQdDdmanJIemNJNUNDQUhTY0tUbXg1SFcwSmhiTFl0SE1DanRrZnJOV1c4L1FwM29Fa2doMGtac2dtU3RUT3JZNVYxQlhWbklsWlZwb2g4KzRIRitaTkQ0Ky9Vb2hZRmZFQ0k0cTZWbHdPVlIyejFvS1EvYVFMYmN0WjZTemMvWWxGaGlCRmV0UUh6YStZUGVZN3Y1NkpwaDIrQnV3eFN5RFROUys4RlZGd0VFVEtUUmJibnFkQWNVaFc3MG9IS2JzbE0zQXl4ZTlRZ2owbmJaTE5kRUNReTdnd0M2Q0cvU0NIVGN2NThMUU03a2lDS3c3cVdMZjVvWE5paFpzZWVUWGkxbHBmZm1yak1DbVN3OVh0TzE4eVlvZzdDd1ExNTJzeEw3OGxVYWdLbmNZcHVLd2EzVnFwWkxxTXlwQ1hlWDNadnFTUHRVam9DS3didmxXaTVhdTR6MkJLdmxrc1FGUzJGdVRzZkJVVnhTQm90MEJVSEF4RzY0b2ZMN1o1NDdBUU96blRxdDZTZjlCVmxweG4rNFJtQ1VDTzFZRHRjb1AyNXFsR0o2M1I4QVJnYjVscldtSEg0M3B5TThYOHdqTUZJRXR2ZzBscFphQlJhRlR5SHl5UjJCR0NQQjlLSHIyeXc1dUJEMmxUL1VJekFTQmJlUHliTk12OXM4RWRjOTBjZ1ErMVRiUXZzK1VhYUR6V1I0Qmo0Qkh3Q1BnRWZBSWVBUThBaDRCajRCSHdDUGdFZkFJZUFROEFoNEJqNEJId0NQZ0VmQUllQVE4QWg0Qmo0Qkh3Q1BnRWZBSWVBUThBaDRCajRCSHdDUGdFZkFJZUFROEFoNEJqNEJId0NQZ0VmQUllQVE4QWg0Qmo0Qkh3Q1BnRWZBSWVBUThBaDRCajRCSHdDUGdFZkFJZUFROEFoNEJqNEJId0NPd3FBZ3NsUmUxWmI1ZEM0bEE2Y2NMMlN6ZnFBVkZZSWtZajdKYjBGYjdabDFhQkVyRS9pY05sN1p4WHZDRlEyQ0pQRjhibHhldVdiNUJpNHBBaVJ3OFN0ai8xaTVxRzMyN0ZnZUJEZnFQVEtWeGUzRmE1RnV5MEFoMHFUbXc0YnZZaFg3SUM5UzREZkl4MnBxKzcySVg2S0V1Y2xPNnp6Vm84OVo4Rjd2SVQzbHgyclpCMkIvVkRud1h1emhQZFlGYjh1UXJySEhMdFpNRmJxWnYycUlnc0h6QVcvSi84SUMvZXdROEFoNEJqNEJId0NNd01RS05pU2dGVldFaThua2drcEtMeHN5RFdGNEdNd0lmSks4MkY5RG1DcXJDNkxtMnRzVGNKMHJKUldQbVh1WkxLK0F6dmR4RUw1R3pDWGdKS3RqZmQ1UFNGOTg4QVplWmt0Z3c0cExENGk2RFlQN2FNRk9BenBINVNuNk94MlV5eVk1U1NWWGgrL3RhMTg0UkFJZXFyQmdKeVdWajVxME5EczI4SEVXNitXMnozd0tGN1dWdXRhVHFFN29CQmE1SDd6WEMrN3o4V0RFU2tzdkd6RnNiNWdYTGFlVllta0RGMHVwY0I0Vk55MHRQbDFRdFF1NkU1WXExY0dFL25lWjhjK3dZQ2NsbFkrYXNEZWVMMkF4ckc3MlFIL01PSVh6QktBTlRRVlVFZlQrS0NDdG5qUXdjWmwzVWlwR1VYRFFtQ09hckRiUEc2THo0YjNBVnlhUENJU0gva3AyUG9Ob0JoVzFFOU52a05EdWp5U2lXYWxDdHZNYWYvS1ZHakpFZEl5bjVVRUp3am0ySUNiekkwZjV6T2JadVJQZ1draXhNQmRVdUlTOXh3cjRJOFpSWjNadFNXVm5vN0VDdHk0NlJsRncwQmxpY1h4dFVlUmM1dGpsSmw1Z0dTQUVlZURrdE16VmRVb0hxaUFuZ09qbEpwY2czWSsydlBucy8xZFRuSHFUWDY1K0Y0RmpSV0FlTWhPU3lNU0RrK2JVaFgwVG1tZHNqUkhrMjA0bTZEVTg5T3dkSk5TRGtHcWN2U3QzbFNUTzhWMEZKRzR6LzcwRW5HZTJOWlFrT0dBbkpaV09BK0h6YndLUmQ4TnZvWG80TjNPQmVxVXc4SlZVWE84V0dreXhCWktvWUZSNFM4cThpdWwwajBkY0hMTVVCSXlHNWJBd2xQdGMyQ1BrWE9iQkdYc3l4ZVh0c29Tb2JTMGxGMkNKUlNMK2E1MnpRSmhFb0hBTGlTUkNrSVVoY01CS1N5OFpRK25OdGd4QjRrUU5OY2ozSDVoMlNTUXdNUWJWSkNIS3hyWjJuVFZBalpGOENBZU02d3NVQkl5bTVhRXpJN1Z6YklPVmY0RkNYdTVGeWFXT1ZqQ2ZnSTZoV0ZLMEpXbmxhSzJhNXFCdjFGaW95UXJPL3dBRWpLYmxvVE1UdEhOdUF4Ri9jNERKNVBzL0cxWkFoNk01WFVLMFN4VE13SU1jV0ptdXZzeFJ3elY0RGhjV1R6eUh5cjdsZ0pDVVhqWW1xdHJmQlZVUmZqaUt3bEtkVEs0QjlIeE1zRzBpcWlsZzJDSi9PT2g2bHRjK3JNb0ZQUXNzSXBrcWtqWElHRU9kUkY0eUU1TEl4RWJtOURid2FmM2RCb0lKTU5aZnk1akt3NzJNQ2kxaFM5ZFgrZnNmYVh3L3ljaVJBRDZrWU02Q0FZb2VGQzBaQ2N0bVlDQ3A3Rzh5UStsd1ZnZElFZm42VkE0N0JjazhieDkzQ2ttcUVaK3BCVUZDVlNNT3RybWlacG9CclVpZm1RRDRFaGVVbWdndEdRbkxabUtocWV4dGNSZlRsQUlFQ2RpTk5qMGhUTHF4bVlDYW9ZSkVJVDN3Q21PMGNtL25rcHJCMTdJYUZPZ2Vnc0NkUjNTNFlTY2xGWTdqZzFqYndndjd1Z01ET0pIdXIwdm5XSjNKRUNTcVkrWlFWNW9lMkRUQzVLV3dYZXdWQWhxRlVXQmVNcE9TaU1id2gxamJ3Z3Y3dWdNQzZPZ1k3VUJpTGxHd0twcVVXVkVzazVzZmFzNG1YbThMVytENWNKaUVvTU8vZFhUQ1Nrb3ZHOEtaYTI4QUwrcnNEQXBXSk5DeVZzWGpJcVNWMEdZSnFqOXhWODVkc0EwQmVDa3Zkc05kdzNhREEzQngzd1VoS0xockR1Vm5id0F2NnV3TUMxVnhYUDdjbnNvZ2wxU0Q2QUZIS3ZXWmptSmZDVWpjc00xbkQycWtDY3dlRUMwWkNjdGtZM2dwckczaEJmM2RBUVBwdUhBcGJpMnpnaFZWcmFWNUFVblhGeEp6bGdkNlVlVEh0UFMrRnBXNVlYQk5WWUw0WHhnVWpJYmxzREpmWDJnWmUwTi90Q01BS3VMMlFlNGxWcTZOZngwdFMxUkpPcXBiUzd5V3A4MUpZK1IxV1ZBYzRwOWkzWllFVFJrSnkyUmdockswTm9xQVBXQkhZaXM5eXJCVEdBcFdKREF4QnRaeTBXTHVxWlptb1BTK0ZiY2Jjc0IxUTJLT29OaGVNcE9TaU1WSlVXeHRrU1IrS0VOaSsvK0VId2xEaG04K09uemhBc093bVZLVDRsZGFId2hMRnI1RW5qbEhSWlBBelAzMzJVMkhxWjFwbm53OERmWWVOTkFhcXJlUzZicDMzYzhucXc1UzhGSFlnTFlDUWIxV2FzQzRZU2NrMUVOamFrTkswSzV6Y0hVY3JwZ1Y0REMxbGNpRW50d3llNVJLQnduVDYwU2MzbEtJSi9INk9rR2lmeHhZWnN3MGZMZnRHR2hQVmVuSmR0Mkp4N0xvbzdPYmYvSUNRaHhQeUt3bUFUSFFjUXBSS1AzTjVrUlZ3d1VoS3JvSEExZ1pGRUIrQmY1azRLMitGSDY0TXg5RFJmaEYvdzNJWTE0ZjYyVHVEOTlBU1MrTjNCSnNsZ3dLdWtZKzI0UTI0QmlmenZMa1JmSUhxV2tFODVGVFlqVlJON2tpUzVIdVdhWnlEd2o0TnlnZFhRekxWaEZyQ1pBMHpZYk9nbVArNVlDUWsxMEZnYTROR25LdWRWSDlMRU5TZzE5d0llMDZZdElKdXNhc2ZHM0ZYd3NjMGhBWFM3aWtjOWo5U1pzNmNLTHBYNlU3ckhmSlNzRUdkL2U4T05mL3ZiNmxsa2pFajFjNFRDWUoxcU1CMDJSWDJHZEM5N3ozNDREK1l1TUNyUmhTSE5GZ0lZaU81QzBaU2NnMEV0allZSmJ1S21iVmplajdabmFEMHc3RDFYZFNybG1LT3ozNzRwMnFyNU80VzFjS3FtSGdrWWRzYXQybGlqUnozVDRNQWVxUlhhTlIyWmFiYUlBbkhnVktIVldHL1JNanpaWVZFRjZFZkdCekpESEFNOEdVdUN0MU5tUU1oZDR3WW1hME5DbmNmQ2JhcEE3eEs3dTZ5cmFNRDFHblYxRW40V3FTRksrU3NBaFljZllxMzBnQ3NSLzhYV0NVZnB1TTQ5RWptbnBDeHlVd0ZiMEthQkdHNlRXRmhzOThyRFNPSE1KT2FBRDFackUvSVcwVnNjb3dZQzFzYlJFMCtFQ0t3UkIzZ1hmSjg5MW9FU0FWMVd0ZzhnTnhPTlBHQVEweHExK25lYnFYYmlhalpiNUU5M3lFWlV6dTM1TmJEWnFjQ1VkcEt4YkdJUldFTEl6THV4VWgwMFhWb3FreW52YktNVFl3UloyRnJBeS9uN3hFQ1Rmb053SWdJajJ0VFRrREFuajNCTUkyT3doaGQ1bW5URHo2VmJnY1hESGFaQlZDUFp0TTFkWkt0RkVXUjdGVFF5L2NRZzBUUW9yQ1BFdUwwejdHQUNiV0J3cXZ3VytEUzZyRUlQVmxnVW93NEMxc2JlRGwvanhDbzA1NFZOQW9HK2ZEcXlFNExiTFVEbGtwdmE4eGVoQzZCbWcvUXc2YU84L1Y5U2hEdXdxUHNTd2JqSVN3WC9XU25nZzlPc0lTSUYrTm9ObkZINm9Kcmdwd25ES0JQL1hSNHZmYnRRUE5jajJjRWRLRUxTNUFCSTg3RDFnWmV6dDhqQkVhQU4zUVRBdmFLVkZqb1Nuc0lwbFUyTXdhamk5b0d4UmJ5SjZCaU5GaGpEN0VhY2ZoOVBJYkdpcUpvZGlvUS9BZ3hTQVROUFN5OGNtS3lueURGQ2RBTWRIMmtqZklteDRnenNiV0JsL1AzQ0FFNnVzT29KSWE4dWpUWFlFcFNSakFOOXFNSVBPYzdOTFQ1N1NpZS9OM21IVnVKTWZ2TGRySlFJbVVTS2t2WGJWYllvZXFzb2dKOStWbnkwSisyNDZLMWlMZ2V2dTl2bGR5Sk1aSmNMRzJRQlgwSUVOaWt1Z1Y5NW84NUdsV3hiNDRtdDNreTNFdXNNOXRMUG1kVWlnYVhtQWtib0JjaFZrUVRuWVRLSW9wUllhbDN0YXpLOFZWeTloTTFjcStucHRLQzRTdXFKb2V4aVRHU3ZDeHRrQVY5Q0JEWW9yb0ZzK0JUanNaSUxuWEJwcm9HVDRZNzE5NU9iSjZCaXJEZ0hqT0lZYlNqUGdqSGF4SXFKTGl1RnFQQ1F2UEV1QklSdjRiQVdsK3hTcDVyS014Z0FGTDlleWgzWW93a0Qwc2JaRUVmQWdRMlh3MC9UV1FLSWc5VTdHRzhnUUUyVUUxYkRZd3JyQytHSjAydFhjZHJFaXJMV1YxR2hhMFFjbGNSYlpOOGpzWmhIdlV4SlIxNlVkVVZnSElueGtqeXNMU0JGL3hKSHZCMzZ0anZNUmpnYVFrZEEyTzFvVUduS3ExY1RTNU9naWVkTnBUaVlyRndGcW9hMlk5UkYxNTdXMTdWc1F6ZnZ0MVdpMEk3Vk9rZW9hTU5YTU5ZendzRFVOeDJpQXJDNzlRWVVSZk52bUNYSGxoS0ZTR2RabUZ6a0FwaWJZRnR5cm9tdDJMUFUxY21Tc09tUm5xcGVFNFdxdVREZmdTMEsrV0ttU2MxUXQ3MjlmRDZSaU9Vb1g5MkV0NmJhT1dWSmtCY0N3VE5teG9qVjRVdHlXa0dyZmRxWDBnRnNiYm9Id1pNUVZoUFpBVU5ualF6RHF4RlVZRXNWSzFZSnhrRWh5bmFDc2xzOFpsVkJXT0p1Q0pGNWNkZVFidFBrVHgwQUZKSlVlYlVHQVZCc2cySVB3OUNUKzY3V0E0R1ZzRU9NdGYwRHlPRFlRcFB1c2NyY2I5bm9VcjJzQnMxb1lieHdNY1ZHYWhseXE2SDIyRU9uNFNCWGFyWUNsWEQzSEZxakJ4NzJCTDVSZkltUmY0ckhNRXFXRWN2c3Q0K3cwYURCVFI0MHBZU3V1d3NWTFhZWHFrWVA5T2tDMVNOdTRzWkZmK01JSzZ3TGVUMWkxV1FZc05td0lncTdNMDQxMFI4aWJ4UWFJM2JpZlNybVlEaEhVazNMT3lRMVUyNnNORmd3UXVaR3BhU09Ec0xsZVZobXhSMkx6SFFkNWtURGw1VXJFSW1OK3owR0xrcGJCZUdxaVczalE4WXlnVU5JeFVFejZrMFVQVUsyM1EyVExHcDRRNWRKcXFZdFJtdnhhS3dzcWtoNFh0dUhJVjN3T01XNG1SeXc2WW9yRHRHVUkrbERWU1NqZEFjNlBvdU5ub3NDRjdZMk1LYy9wQUZQVzg3S29GL0I4NkdLVFkxTUFkek9CTlZ1a2Mvck1Ta3NORHFsSjBFa05ORE1nSU1xVzdZcVRHQ2VpeHRvSkowenhyd3UrVzdXQXBHdUwrNkZ3YkNOUzg1R3NJNk9VOW4yZlFHSm1ZRFJRMUJlTklUbkYrY2hRcDZZOXdYSm1TeEtLeTZiaUNvKzZwVEFEcmM5QW42dEJqUlQ5M01iUUN4TnNpclF1SHF2b3NOY1FBVjVBK3JnOGQ3Nk91T2VZYTh0NUNWSzFOMUlYalNVdnQxQmJScFdhaHNPNTFNQ3J1WE5wVXExRlNYSjNTNEFwK0V4Tk5pRkc2Vk8wcXdWUk82YkIvbnR1OWlRMkJHY2lXZ0gxa0JYMmpURE8xT1RlZ1ErSDc3ZDRYVTZUL3dwSzlIdVd1MzBrdkZjN0pReFhhanhsa0ZKb1dGRGVqUytzR1VZTG9mNC9nZ01UdER1ZE5pRks0RUh5Q0dtbUN4eGpYNk5iRzFEMDFoWFZLREp4WjQ0THp1b3VZOEt3UVZGTE1QMW4yT3lyUUN5T0JJeWZxZ1MyRWphU0c5MzRtS3c1TStqa0xOTzVLQkxaU0ZDb1RwbWZpWkZCYmNXbnFGclpLWEZaNHdBS1hyeWJRWWhYczdqVzBBV1g2ZXkxTTg0YUVzOXcrU1YwZkZDNlBuMmxrSXB5NHJhcDZhRTJhQXRnOUFmMEdmVFpHcG91Z2hVWEZwWXU3Y1E4bTZJRHpwUnBRK1BOWGw2OU95VU5tK2h6SXBMRmlmWWs4bGx1UTdKUFpVV3lrRkk2SXBNYUxmd3V1bXRsaWlhY01sYnNURi9IWFQ4clhUaTVydFJUT1VnQ2ZINTBZUXBMM09GbHVKYkpGVHhPZjlQUnFSSnVaNmFyOVR1QjJTU1d1MzVkSXpURUFGYjA5WVU5cVBTV0hSZXlySi8rN2Z0c2hMWlJtSEVQU2g2c0tYa2dzTHE2Y293UjBqUVdScmd5ZzRhUUI2SVRacHJCaGZ2VW41cDlQSm10UExUSkFEWStOTlJnYmFlQXJCZFRib2w4Zyt5NEFiSERsVWhoczArbHFVZUFnbmNJVFg1aS84Q1F1eFd6OTBHNEs0VFBFM3h3MjFRQmo3czUvcEthbHVWQXJKRXU4N2xGUVpNU2tzckRBbDM3Z3VQTng3ZnkwWlFBak1EdDVpSloxRkhESFNrVVpwdGpha1V6cm1RQy9FREtjKzJvcm5TRHhWTVZuelZHeml4SHR5Vk90RTMzWlY5cU15UTlIMVFoeGFld3EzcWlnOTR0MG01QnhGQk5FdnlFbXRCZWc2MlBSc042a1o5QVdRcGpPbGM2T0thdUMvcTd3R25oQzdHeFUyNXIxaXBJVi9YeU4vaE5sUTFIbExjVG9MTzJLa29XUkp0amFrVXpybVFDL0V4cUdXY2F4d1pKZWhtS3c1QTVHOTZLR1lHOUd0VGcwZ0tMRUhoTThwQXc5U09ETFcrT05iNDBkUTAyMVByRXVPS2dPMXB3akJOSndwYXYxbWxLSDhRbDE4VGhhbXUxRXBMR0RqbjFLeG1na3hvOEkyaFltdDBzR0xkb0JTS09wbEZJOEYzVENLRWVHb3JRMjRyRGE4L1hGdHNrZ0VZS05KTlgyRVJ5SlpCclorUllaekRZbWFuOFNBVGwxRlh6NjR3MURUd3UrOEtGdDhUaGs5alFEMGJvY2RkU2lPMWFCdTdhaEhGWUxVU1RoU0QydXMvK01IWklnQ1lhQUxaS2NveVkwS0VVQ3dRbDVVRTJJeG84TENiT2NrVmo2S1ZwV3VIL1RhWkNpN1lhU3RKMHEwdGNGQXlzUzFuSzB3NUhNVWFIRFlIOFU1N3BuYUZ5K2NKUzVxWGsvZG5wbUZIUytMOXJ0MHdyRjhuUzlaTHBHWGVDRTZ3TlBuMjNtaEcxbDBoZFlSeTZOZGtETFJyWVpkYTVHOGk5bXdqd3F2bWVBR2dSWlFZWFZ6bzhJY29BZkZScmFhRmNhTUNodDBSZjJiYlV3TURVS2FQSXhlUDF3QWg5MHd3aFN4c0swTnNlS0o2SWFwLzZlbFIzd3BEU1lyOG5raVBrMnRHcU1Da3daRnpZWFc5eWZsb2FFVHBpWWR4V21MK3RkWUtaaG5pZkx3ZXRMWHBIU3JFeG0yajRxMjA3M0YrQWtIOElpQnc5SkxNQVExZ0tUUXVpVzRvRUFKcUxCdDYwYUZHRUN3YTFuVk5DdnNldmg2QXB2aTZEcm1DOU1zNmZDaWN5N3RuSkZSdUdHRTJjZkN0amJFaWllaUpkVnJuTWluWG81eW1BcGpoV3dYS3RkUnVodVVNV1ZRMWh3OEdXNkdtSklmSTRmSnZHanlEbjJFTzRJNVdLZHRYa21SMEE5SU5zN0NNelJoZmFZR09obGQxRmpnUzFwaFNvZDhBdTdkbTZDNVZGVy9xQjhQNmtERjE4d29tUnNWTFNtdm1tSnR5blFlTWl0c1VDSS9wQ1dMMVpoR2NoT244TnV2L3l4dEhIbnVqOS93WGM0emRuZkRLRWFFbzdZMjRMS2E4SzRGQXVybFlBOWdrT0x1bUpYQ3lwcGgwZlJqR3RrblN3Sjk0MjVZT255VWwwdlNKc0xUb3VHOTQyQzdCZlgyNGVQU0Q1VFFNRitDMCtHb1p2SnJoL3h6RUR3RGFyOUZYbW9VbnRZYSt1SG5lMlBSU3dPcEd4V3ZJN3pEdTlaUUV1SVJpOEtDQStDQklIaHZLUzRoTktoTVdWRXppRi9jVElwWEFadXRqa1ZhT2thaVNEeGdic1A5dlByby90QS9xc2Q0QUxNdWVoQngzbUVjcGhpc1Erb1MwdE1WbVpYQ3lwcGhneFgwaERsZDBFVWNDVllmSkdlMWx4b2lpb2VyN1JwNUNCUVF6dGlxa2NmSXZaNG9GT3lNUHRFOGxkRWcrQlladDhKUHBuOFQySkYvd2xrby9QK2VmVmRwaFJzVllnQTZyakRBV1ZIWW9yREIrOEEraGVXTnY0NVI5aGtrTzJSODQvRlAvdWhIano5Mkk3MkhjTU1vVm9PTUd0dEFCOVhZOVZGSlNrTmJKaDl4V0hSUHVOblRqUEZaS2F5c21jcUp1elMxRFZsalgzMGJvbmk2OW1zOUdUM0VrNXJ0cDJvZktkTzh0ZnZIOTRVQkdvbXV2Vk1lQ3U5Lzkrd1pkRjF3L1VidGw2TkFHRXY4cVBybVNpWFl3SWNqSXF3TjJCUTIySDVqYS95elpVYjc1end3VEJrN3RYVTRZNlNsaHU4SVRHMzQ3ZGZEU1RSdzNmY2d2WjZpNFRjcmZBNHRZMHo0VmVaQlNBSTlrNzZxV1Nuc0lmWVB0dkI4UldsQ25wRlZQcHJZbURhdjJVcm84Z3Q2NjFaWFZKdldSTWFNdG9CVllUSFZvOEtrcmhOeWluT01ZV2VNOUZ5c2JhQjJDVjlUTEw0YklxOUNqQW8xdlE2aUlsWENaczdBYUIrbHkrQ3NGRmJVVEt2cWtMS3NjV1loTUVMZGVGZXV1NVZUU3kzalNaZWE1UlFiS25NOURVa21oYTBLRXc4VTF2MEZkTVpJSXg4a1dkdEF2YWNuZ3ZaYk1LNDNSQXlPUlRpVkVYMUlyRUREUW83a2c4dk9TbUZGemJTeUhiSCtqNnZPT3d3MmxCdkxnUjRLQy9IMmxNTkV5L2JXWmxMWWtURG0reVNEeGVXTWtSNE1heHZvdWt4YjBCYkJLa0FUN2pyS0VtV1VBRXpxMkp5NmtqWkZuWkhDeXBwRGdXcTIyYUVpOXFTUkxwb0NtM2hVZTZiY3RMeVZsOU55bk5LTHRqbFhVT2ZMeHk3OFFHSFphOWZGTTM4cnFTdEdXa2IyTmtESHlNYjBrTUVBT3dNTHdvclJNcWVKNEFtNUhtWDIwd3JQU0dGbHpXSDlkVnZ2RWtrNTVXL0hQdVNFTmRRbXFtZjF6a1JrbkdqRmFtRWZxck02VHFpL2c1bzJvaHpveGZSRnRLbXVHR21KN1czb3FPdFRzRndsbi93Rzd6MjF2TU5FS04rT2NrZGlZUzlXZWtZS0syc082MXQzVktXWWNCbWpLL3Exa1RpWDVTeUtJWWtycHpJOFFhaHB0VFIzZnowRDI4SDQxVkZwR011eTJDcU9HT2tsc2JlaHJrN3VxVWw3aS9PcThONlRKeVR2VFQ0TkFkTkYwS25GWnFTd291YW90bTF5VjYxMkpyRUNYeVV4YzEreHpsVzE5TlVEYmJKcllsOTJOYTRrcG5McmZJSUphODAzVFFWamVZNFl4YWhZMU40RzZQaGZSTFIwcWZnT2o1ZjRtTUFUa3ZjNjczSmdnYWljektZcE0xSllVVE9ydFlVdEc3MGtPYVRhQWFXVlBDSWd6RkpsWVRKRGdsZFI0SDBIVDVqeXZzeTdxd0VadDdQd2NzTkl5OUdoRFdDZjdDTmE2UDZGSmJTY1pwV2k4aVUrRWkrUnRHRndSZ29yYW1iU0RQa1VBVW1YZjNBOWJSeFJxcW9lS1ZISHlNcDA4MGI1SDltTzlkbUtIWjRkMENMUWg4bkZhUnNOelhmRFNNdkozZ2E2aWZVYW9nWDN2L0QvTC9IZUUrWEhnMkwrbVBnWFoxRnlSZ29yYW1ZVk5aVVhUOVNlYzJCVHZNNEd4c1hZNWhGRFVaelY0ZjV3bk9nZTd0aTJmYml6aWtvV1IrUC8yUWplWDhyYWN6dGhwQmZHM2dhNnRlZ0VFVk9UZ0Z2WVRidnBzaDF1VGFiMGc5VENzMUZZV1RPVGZ1TmNqTmlnNm1CNTdFNW13dEovWEpyaUdxVU5jUlB6M0I0UmNnTTJONVV6Y25EQlNNL1MzZ2JxaHNYeTBFa1hWOWdoMmdXaTV3Kzc2L216NmFhKzM3TlJXRmt6RTIwejFTWkprWDJ5NUhWdTJSbklxM2pNTXBSVHMxYW1XNWhkRXd1V0t0dHBZc1czUDBzZS9zTkdWaFl1R0dsNU9yUUIzTENLajQwcU1KOXV0N2pIU3NzOFRGd1Y0M0F0dGVlWmpjTEttcmwwd3NIR0UyWnlMOXJ0cExYSkxBTDZ2L2RUWEUzU200STZWMUlIalBUMU9iUUIzTERLaTAwVm1Ia05saDI2ckFydmhKZEo2b3hoTmdvcmFoWk5MM0ZaUk1wTUFvT3pob1h2NFk4dEJiVFptOHBJcHkxaVRDenhnZEZZNm53eTdSanA1WEJvUTExYUFDRVBVR0J1aks2azY2Q29yczhkWDRicDNXd1VWdFFzWktsendVWEtUQUk3M0MrU3l2MDc3ZFFzUThiMkR3Mlo5cXdWQjFQRnppV25FbmFNdEJXNXRLRWIrNjRGRkpoUHd2WWNKc1F0dnIvSVlMYk1SbUZGemFMcEhmdGdMY3BPRStoemgvbzBUSEtuSFNvRFplN3NNektjRENPWE5yVFFPZ0VWQ3VhRjNLWTlsQ3NJYWVJV3VQa0FYOFMzMHdyTlJHRmx6YUxhZFRGYkZFa3pDV3lkaittUlRmWnRKLzl3TnA1VGxKNElJNWMyMEc4TzhKU1d1bVc1TWRxM2puMUI4UGUzV0t0Mm5raHQza3dVVnRZczZ0MVFyWEdSbm50Z3lEMGp1WE9lbkdHRkQzV1RzOGlWY2hLTVhOcEEzYTRuU0ZLNm5mc21pNDhTUGNsbmZ2cnNwOExNejdUT1BvK296TUZVaFMxK3BmV2hBMHBiL0JwNTR0akl4S1ZtY0NrYmVlU1d1VDNsOUNnM1FTU2pndklVWmZxRmhTYkF5S2tOVkVGN3FGVk5pTGRaUEw2VUZQd2NmQTBhRHJ2dzdibXlleG94MEFUVEZIYTVST0RZRlBxNjlLbDdHcjgzY1M1T05jT3FjamxPT0p2NHA5cXo0VHM1MThJZlRVNDdHOHJzR0RtMWdaNVNnZ1d1eW9WWldLUXQ0Nnhnalh5MFhhaFNDNkwwNWtid0JlZFphWnJDMXMvZUdieUhEdU5MNDNjRW15WERtT1pZTS82WWZrSzRBQUFXU1VsRVFWVEdTNUhjUnhZR0FlaFI3NkhHVUFzaEhLUWhEVFpJb3h3SVZxbnB0Z01MeXh1VTVOM09jL0lVaFYwSmF4ckNaS0Y3Q2wrZWptS3ZCMVFoTHNlYVcvTTE4UkRpKzBCK0NBemtISXN5UFpUTFhQQzlyZm85eGRhNFRZdlV5SEgvTkR4VGdVL09hS3JwU2xIWWZyZ0ZhSlhjM2FMNkQxMzdVUm9UMTVxN1l0a3RqWk5Qdit3SWdKNmc3NGlnVXgzM2VKTldZNVB1ZXJUSHJFbytUSzFjMEhSWGQ2UmVZZGNpL1Y4aFo1VVhvMU55Yi9HYTQzZlhtcXQyUDF5Y3RZOWZNZ1JhMkEyN0NiSHJvZ0Y3Nm01WWZrYmtrSXlwdFZsU3UyWkJwUW5vRmJZVHZTaXcyYVlHZGNLbTl0UWUxcm5tb2ZBS0l5a0tyNzJkZHJWUk1SKzhGQWhRTit3cGwvUzlvSzhmNXhINm9ZQ3lPTDNMTElCNnROZWdwblROa2tvVDBpdnM2Q2dzU3JjM3RzUERmaFZ2QldialhQTUFqeGFjd3lOUVFjcWx0SStYOS9kNVJvQk9zbDczYVhyOTdwKy9FY0wvQmdsN1NCVC9lSDAveWh0R0t3MmwxRSs0RUlzb3FGWFlOYmE1QzNwWXVxWUlQV3lxaGVGY2MwV1ZPS29kelBLMGE2NFdNeE93K1FRTkF0UU5LNit6MStFaWRiVy9xaDFFbWRYSWNmdjdxc0dBQ2VOaHJjS3VzcmNCSktDMlFiR0ZqSkVZQStlYU8yS1JEbkhZZ0xFZzVVTERDU0x3d1RsR2dMcGgyVFgrM2k4MUZFbjdpdDlxbTI5M0xURnYxMSsybGRLR2lGWmhCL3NSQlhTdGQyaG84OXRSUFBuclh2TmVlaStkWk90VExpTUNUZERXTkxtcnloUm1pVHV4Vk1kdEdqRk8xeXBzS1RKaDRXOERwQkdOaVdUWXZlWTl4YWNzT2ZqUXdpQXdpRzNmeGczcktxZG83SUh2aVY2d095YnJYRVdyc0hTbVJhK09lVTBXU3JqWDdCVTJoSFNSZjZvRzlWTVZkb1gxaURCTm96Wm5sa3Vyc0c5Z0hPQ1Y2Wm1adWRlOEYxdnFNUFAxdVpjUWdWWnMrelp1UWtucFlYa09USkpDbTVQSEhlNWFoZVYwOE1yd29PVnVyM2xWT1NYTXdrNmZEUmFLditZREFkMERvbTdZVlBVYmFiTmdtbmFxWTJWSU15cHN5OW51dE5mc0ZYWStWQzBmS1hRYVJkMncxM1FaTkUydnNNMzBGYWswUmlhRmhWZUd6K2JTeUhtNnZXWlFhVjU0MHJ2dllmUFJ0aHk0NkI0aGRjT2U2REpvbWw1aEIxYWJNOEhQcExBWlRHSjd6YjZIelVGUDVvWkZRbzhnZ2JwaHk3b01tcWEzWWF2WmV6R1R3dG9OVXlHZXZlWlZQK2tTYUMxbUFFYlo5RUZVOVJKd0FOeHRUazVoUEwzUWJwZ0tOdmFhdmNJS3NCWTBBS05zK25xNlZtRXoySndDTTFNUEM2L01rU2hvRERqVTdQMndSZ1FYSUJORzJmUlZBSFdsaTdVMmc4MHA4REVwck4wdzVXd2NhdDR6dkg2Y2piOWZaZ1JhQmpjc2ZCbW9XU0VBbTVQOUI0ZDd1MDBLQzY5TXc0MlRRODJ4TTdrWlg3OGYxZzNnUzFESzZJYUZid3I0b1hDb0tXQnoza1JScDZCSlllRi9JcDE0aEJORVc4M2EzVnArUDZ3andKZWdtTkVORzJoM2w0TE5lVDFxMmRvdDF4WWFGQlplR2Y2eDdMc3M3QnhxanUzZ2pSZ2V3c1F5NVVxMzN5MnkrT3lMUWNEb2hvWERoelF1ZmJBNWp5TmhtM2RjaFRZb0xMd3lyQnN2cExzcm9ub2NhdForY2VEM3c3bytwL2t2WjNURHdzWS8zdm1obGxTRnpUazhSY25Hb0VGaHBXRzZReitkTlYwT05XdS82VEx4OUhtWEN3RVlaUTM5MnJxeXlsKzRIYlpOMnB5dEU5ZkdhaFgyL1QxS0xrM2k5VlIzaFh2TlZlM3VCMWN4ZmJtNVJ3QkdXWU1adDZUc2ZlcVROMEY3NERRZ1JySHBmc3EwVG1IaHNLTXk4S3VJdlF5SC9QanB6Vi80RXhVNDk1cEwyU2VFYWxVK05vOEkvTHY3eWt5c3Zza05DMmU4SUk4VG5GaEF4MndZd3BtZHNKdmFJeWJhckZOWXFQb1VDc0k0eitad0k5NWhRODRSWnBHaDVocG5odWw5K0pJakFIcklKMU10a3h1VzlxWmwwZFlPQ2EwSE9GQ2VLV3I5cHNpekJUUUtTMC8xdkFOME5iNzVabzE3dCtqZkxpbnVOUGVhd2VWd2JKUEY1MTg2QkE1QkkzcWgxR1kzYkJESVk3YUNvQTUvU3c5RXd4cnJZZm5oRmk3TjF5Z3NQWTBBTkg0SFRpKzhIckpneDJvRThMYzBVVjh1R0x2WERHOVlXNUQ1d0tJZzBBV051QlkyQnZwYW85RlhRbWVyVmNPdXRVamV4V3pZUjNrdjdRQ0xSbUdaUTYzelFqZVNwZEE2WW95bzUwTFJPL2VhMXhTajIwR3dPU3V5L2ZIOEJYcnlJSCtlNTh5eEJRcHhNNnh6QUNFKzFkRUowU2Y3SW5rWWF2blNTekNXTnlDeDBMb2xzcXdCamNLeTR6Tkt0enJSU3UrajRoUU5lbWFSc2tmWHZlYU5TLzZWZHpVNnZNeUtaNVlDNjRaWmRSWStGMWkyQkFweExYanZYLzB4RFJEeU0vL3RHNDBVYVE3UmQ5NGQ4Z2tvMWIwWjBPTXhnK0NMV1hEUUtHeVJuSjNBOEg4V250NEpoeExVcm5FWnFMR2d6SjNjYTE3VkhmekMrYzcvZlFOTkdYS1R0dEQ2Zm02OExvaFJIUlRpZ0U3UHhYV1FJZ24rOTlnZDhzOUI4QXo4UTlVV2VhbFJlRnFkeUtmUTgyU053Z2JEZThmQmR1dGo5UER0endVZktDRURvd1NudzlGM2dsL3VOVmV5Nzh2aGxjekR2YVRaYXpTOVhFOWEvMVZzK2pwbXl3Rm1OZEE5RHNtTmh4Ny8wWTkrOFBpTldtcUxsQ0gyVzJUY0F0MEtndDhrWnpYeVQxbGsxQ25zZG8wOEJLb1BCeG5YeUdQa1hrL3kyeGw5b25rcW8wSGdYUE13OCtlUnVKcUxEdStLazZSemxXU1pRSzl3dWE5MzM0UFIyT1hhVkNZeGYvZnMyUU1oMVcvVWZqa0t1UENnWlhRS0cydy9WZnRJbWVhdTNUOFdqbUVhaDJ2dk5MenhIOWVhUzdONTVGeU1HZCs3YUpTWnZxcUNZREdnL3ZNcmN0V1kvMnZLNW1vVjFzU3pLU3hhVTZsNEhuanBHdkcweXhQZlN2OThlWUpHRkViUHRSblpGdkwxVE1EcFVwSDA4MmxyWm9XdFhKOEVwaDIrQ0RjSjhZWFRIT2I2dG9HdjVTWnZVc3Q5VFpLVFhOWjdNNS9OSkprVmR1Qm9zNmk0cml1bkxhcDVjeDhyMUpURGVLZVZ0NExXTUR1ejhENU1LK0JzNkRmVVJkSkpLOG1zc05YZUpGVjFMdk9jYXpkZjRmdm9CTFFkMmRsT0F1dGxvaWtxR3d3bmxqeXp3dFltcXFxYWo4VTlVZDFURTlXVjFiMnAyYlh3RVZTMVhLZHpVOHMyU3diVlhFYVRyQXE3UE5HOHRzQTNQczRTa0ZueEx1UnJmOU85UlVkQzFub3VUMUd3bStkQU01ZXBhMWFGWFpuSW5OdTZ6Q2JzUnI1ckhuU1hTRU1vMW5xKzVvYmdPNGVCZkpRZ3E4SStjbWNTS0pyNXVEUW1xWHA2bW9xeUdqMDF2MTNsTDA2MnJWT1J0ZGROWGVXY01HaUpUU2xUQ0pSVllhdHlOTXRRYXgvMUtSbkk1cU5vS1YvaG04aEpBQTFzOGYrblNHdHNKY3ZXa0RRbWM1RittTWRFSnFQQ0Z0MC92a0VZRlMvenpwZmxmRTFZK2plVjF4QTJRMlg3RzhyZ3dRSGZQczhUTHUxOUJlMHduTGdSR1JWMmR5SVRObWUvME1TTm5ZaHdLV2Y3dTB1VWpxWnBlNHAxV3hjOFVhc3VoS2lsK2RRN3F5QVpGYmFLT3dmbnV1b1Q5Y3ZPN0dkYnNKbXpxelQ2UEVUSWJQV25MNURDNXJGTWtrMWgxeWJTdkFKNVdUeWZ5eGNZSWlkVUR0TERkM0hLS0xWcDg2Y3ZrTUp1NTdBN0xadkNIdjU0a2tlMlpEUFRKbUY2YmpTdGZKY040QU9rZlVWMll1Ry9RQW9MTzYyVnBrOFN5YWF3MzJsUFVrYzFCOU5sa25wem9WbTI5WUFaYTRGdm0wOFVrcEtsQjE4a2hjMWhkMW8yaFZXUWRvM3NLTE5pVjZwNUtiZEM4bDA4aGEwdkRhVnRkWXVOdkVnS0cvU25Cdk1jRkhhUWg3OVllY2JuR2RuTDJRRHZ4NzFrSFlzWFlxRVVkbWZxZmZ6TjJQdWV2eTRzNTd0UWxMK0FabzZIK1d6akZKV00wTmVqWWVJNlAvNUVGRkVEQzZXd3dXQ2lXUkJDWk05dzRod3FOa1d3ZWJuM0tQZnpYZXlIVHk5dXFXQnVXRFlHTFpiQ0ZxZGRhTjcrdkFwZi9ySDN0ZlBubVR2SHAyLzhZemxrK29FMzFoNzZROHgrbEpnVGZlYW56MzRxTFBHWjFwa1p2ZUpYV2g4Nm9FV0xYeU5QSEljMDhLVjhPUXlJSDBnUllWMWdzUlJXMTBLZmxobUJEY0tPZVhvUHVQWEZFV1VobThTWllEOEhuN3FIb3pnYzhoZ0YwcXBiTGhFNDdvbjZCUHJrQm5NT0xDV2NEc294YVJwV0xncTcrVGMvSU9SaERiRlBXa3dFdWg4R25ib0c1NG1SWHluRHlTSElyUUYrL3JMUzVqWHkwWGFoU2t1VTN0d0l2bUF5ME90bjd3emVRd2Y4cGZFN2dzMVM2TnpENTBrd3Z2aVlOS1dxS09LZ3NFL0Rqa1c0R2hwcW43U0lDTkFGdkZYYWEzWkRlN3VESnZKd29LamE0aXBkcDlxQmc1YzJxQlA4M1lZcC9rbzRJNmFuOFhSUDRZdjVVYWo1ZzZRVHF4VzNhdFVLN1FyN0RDanI5eDU4OEI5VU9oOWJYQVJXNzBJdkNKcTVkSzlOR3duSG1aVHBuVjVMc1gvUzJScTNhWEtOSFBkUHd5TjUweDJML2ZBNHJsVnlkNHVxZGpYNnpxQ2I5T3QwWTB0ZmxEKzZyQXI3SlRnWHVJd0lmSERoRVJqY0RIWHZlQVFEUFZ6d2J5UzNlSnRYWTNQNGVuUW9YSlY4bUs2b3dsYkJWQ2Z6V3FUYUsrU3M4bUxJTTJSYVMrNjlzaHltYjFOWUdBTmVhWEJ4L2YxS0lGQTZDYnZWMTdPdDBqQU4ydWZ0anYzN0NUOTZkMGpHMUNRdHlRT29PWUc0czFOMTRZdVkydld3QTZmdWhtWE51cG5sNzBvc0Nsc1lrWEZQVk9vRFZ3R0JBcDJ1d0pjcjVEUnFMZmhLeFQ5S2RxaHBLNjlkWmdIVVNlai9yNkV2dG1XaEtEUUMvWVNMbnZqWURzQkVEcmZCYmtuT1lTNzkwZjRobE1nTkxBcjdLQ0ZScHk4cGZHakJFVmlqUFN2VnFIYlVVUGl1RlFieDZJcjlIMTU5UDBvZVJwOE5sSkR4d0FqNGJZMk4vZXkwWFRDUnFmR3dydkVxYVA4a2tMT0I4OVdUUm9UTURJSVJNcmh4dWc4dkxnTGhaeFFkdVU4VlRBS2hzSFYxSzBIdElJS2hHdmFYd2U4amYwSU1uMVcyNnhXMkU5TGR3TVZXcUtwTi9sS2cwdG8vTlpYNVpvV0ZGNEZWSkNsOGFNRVIyS1BxQ2ZPblU5Wk9HTVh2OENiM0ZiL1ZOdS90b0dzTlMveGxteGVNM3dmN1VRcG9WTWhzODlzMHZ2TkVsSXAvOTlJbmJyU1lXV0docXovRnpDRDg1V2ZKUTMvYWppWDY2QUloY0xnUGpZRStzOHphQkozaVRSYUVaTkhaUXRJU00ySGhQMUdvcThwMGxZNmkzTDJrUnNYSTlzeThqQW9MNXJZUW03SDlLam43aVJxNTE0dlY0cU9MZzBDZjZsWkxxZzNNdjY3eDFuV1ZXVkxZRjBNV1dMbktYSXlYUm5jKzlvT3BjWUtTTmNGcEZCWmN4ckUzNXpYa0FaQ3ZTcDVyYUtyeVNRdUJ3QmZhOEU4bXlFRUZuU0xySG1IdFMxSFlGWllPbmxyYloycHZZTkNBcWRFem83UVhXNXVJbFRiMnNKWFlINmNGbStGSjdIREw0Zk9wbUNBK09rOElZQlU4UkRwV1VoU1dTd3hHd3gwZXR0ekIxTENVV0NYY011WUZDNis5TGEvcVdJWnYzMjd6TXRFZHVLdUNQTUtNbG1HODUxWHBmT3l5STRCVkVPdllLS1lRVVR2WHJZYXB3QU9aR2lKTkRTUVY5aEd3VEZPdW1DVlNJK1J0WHcrdmJ6UkNybjM2RDBCd05RazVEZ1ArWnpFUndDcUlkVXl2c0tBT3pEaXdvWUZOalpTeVVIVXNCN3I0dElzdHhqRUMrbCtxL0lvVWxXOTRCRHY4Tk1iVlJ4Y0pBYVNDeW94S3I3QURaRFNZVWNDbVJrckpaQSs3VWVOYW1MaC9YR0VDNHdLL0htNkhPWHdTQnJNeDFWWlE2SHprMGlPQVZCRGNzUExESTcwTlcwMTBpbWtBWUZNanBjenE1Sk11NkVkajlpOC9WOFlyYkFyYWk1S01WQkMwNEtab2x1b2w0TW5ZYU9CcCtqczJOZlFsWUZIWWVOeWJ5VXV3Ri82dkcrYmJaZjQyV0srUWpjQUZmSGd4RUVBcTJNRUdxbFpoSFF4VGprb1RNK09KNm4wS1B5d29MUE1LY0pidnVYRVVCdUZGdWNYVC9IM3hFTUFxT0JTN1lLQ2Q2a29YYTdpRFljb2hHdGl0M2IzWWxsdE95dTZtSGhaZWg1U2RCSkRUaXpIeTBRVkNBS3RnQ3cvUmZhSlpJUUREVk93L3RJQUFwa2JEVXFRNStWNENVRXY0V0VKMzljMXZnWTdFcDEwaUJORGNDSndFYUpnZDZEUUN4bHRYQTFIUmZqMGdVK3pXMnNQelE4eTlVRU1UUjV6aHc0dUJBSEpid2ljbmRML0w1cXZEbG1rM3EwTEhkajFxOTVyRlVBUlRnNStFOTY0MHBHSmJidVBGVENZQmJPTEZlM01rS1RnSmptWE1oeFlPQVZEQkk5WW8xbjN1UnE2dEp1NXVlYk1IUWgyYWQzaWEvZzZtQmh1ekMvSFZBVUV3eFJjSDhKN3BGYmFxczJSRWpUNXc2UkU0bEhPVVNyUzlxaE9wWXV5YnJxaWgwakFkbnBxYkxxM2RuZGl1S2trM1RGRTZWc0xVdzhKb0lGM0drbVB3SGZKY0cwVjljT0VRNk11NUVRVHB3KzVmQ3h1NXJtd2lLZHdPRTZWaDJqb0pFelEvNysvUlJHbnRyc2QyQVVpU3FubE55cVN3c0RTYm5CUCszYjl0a1pmS2tyOFBMU0FDSStrWllCN1oxbkhZekNXQ2w1TDY1RTJRQ3AvUXNDWDlUWEdFL3AvOVRDOHN6My9nSEtNeWhLRzdqaFEvT0h3THo0cmZTK1labkVsaDRYeUU1SHZRSmJBKys5ZnhXbng4b1JDUWN5TndFbERYNWpMVFUvaUdzQ0ZhQ2lNd0hkaGhuR2N6cVYydUx2UndBRkdNQnFDZlBvVmJWVXpQUnFsOWNZM1A0Q2hkOGpJcXJONTdWZmozTmZKSFNVNCtaV0VRZ0tHVit6TWhTSDJzUzB3Vm9UY3RpMloyb08rQ0NNek5XVzc5SnNzREcxaVpsb1BhaHdOOWpYOXZzSmE2L0FxT2hHTlJneVpnVk5nbWZwOFFNYnhUQnlqcWd3dUdBSFNRZkNVQUZQWU90Qzc4em91MkVqLzVlclMxWk1pT09vUXZaWHEwQ0Z4ZFVORFRNQlQ5ME5NSVFKbDM0UFRDNjJFS08xWURGZUZCZUNYYVBLeTdHeFVXQm9BVEhSRjA3V3FQcnkza0V5OHJBbWkvQy9TTnA5Q00xZ0ZyU3dtdHlWZi8vL2F1bUxkcElBcTdUWnU2alZPUTZJREU0UElMaXBpWVNKR1FZRUFZQkF0VHZLQ3FDQ2xJSURiay9JTjBZV0dnSFdBT0kySUpTRWlJS1JzajZkQUJJYVFnWkJUSzBPUFp6cDNQcm4zUHRsb2t1ODlEYy9mZXUrZThUNi9YZCsvZFhmMnBWV2YzcGpIc2huQUtCeHowajJROXpIQ2VKL1YrYndjeGJOMTVJM0VqelhrbVI4a1JsdDlST2l6OHB2RFhMblhsc2JEYVMvWmtXWWphWlVYZ0ZKOEl3UURMODlDRzJDZzlZT3ZDcXBHL2hKclpCNmUyZ1ZoM1FESjRUSEJRSHM5NmxPbjFHZVpXTDVpNk4vYW5nb2MvRmxrNno1TldPNnpJWXVqakM3SnVTQUFuSnJ4a0dXcVhGb0cxTUEycmpid1pkdlNVMjlJWFV4aE1tT3daa0xjZmdZem5xcStFVjJ0dGNGaGUwdkpHNnN3N3FySTQ4Uy9taExLWmRkcWpKajV6YWZ0WHB0SnFoOVZNOXMwVDFGc2lZUkdNQzlhSFV4MzBVVEVFd045c2J0SXlURTNuM1M3dnlqY1FOOWtQVGZzMHNiVUcyN2ZySDBSeHpML3J6WTFNbEtPRDk1cmhnTnNQNEJqclExUEVEbHh0K0xrbXd1ZVFKcmNRaDRYdys2S20zVGVsTCtPUE51WFZvcXlQMmhWQW9DOHRVZUE2d0NmQldXbmZzTWhmN0kvTWRYemVYVGF4MkhmSjhxK1RMNUZTbG1HeGErRFZjQm1jQmVvT2RpVFJXTk9mMFdNMHVZczRyTFlKSzBHb1pMeVZ4MEI3RUJhYll4enFsaCtCeG5UYnMyK0pzZUsrQ0UxYVl2S2E2UFBlQk9ZemVHNWJWNEpHS0JseFdNMTRhVDFlOVpqeksrNFp2K0YxRWg0VFNVQmhEcXNabHgzMzNPcFU4MnZlR0ltU1JjSTdpVlJoQkN5UnUxSWJXUThqV3JWZ2xBdHBXRHRLaWZWUWg1WGxOMFFrRFZIT3JzeWg5a2xCWUNEbHRWUTJ6OHFMTHBWZ2xOY1VMaGFsaTE0dWgyMkoxU000YlBwQ1R5aW5SdlVRNktqM3BnaUREVG10SmFob1l3RkxQK1Z5MkxHSVhBZDBxQXZGdnBvQ2k0eFhiZFgyMWY2cStTbmNIdmFYdTUxYTFFM1FDQTRMNlRUdjJVWXF2b0VVL2F3ZUFucGtnMkc2ZlhNLzAza0tUZ3NMa2Z2UnhaeENGYkRBVGUxQXdzcDhkWUphSTNGTGgwQkwydjZpK1BKcnV3cG1LcXZPZHlxbVNpemZTR1VkWmd6ZHN3RVJkaWdVQzFFTzZ5Ukt5UkRvWkZ1OXRHNFZzYXVCaGJENWxDN3c2Z1ZkcEpFUHVDcEpaL09wdWxYSTVrN0dIRVJHNWJOOGIrMlF1ZDJNWTBpc2FnZzRmTnBTR1ZaVFZGOFY0d1k4NWxUSTVHSDFKLzVFRDN0ZnJ1Y1pSckpWUXFDUHJZczhZM3VwUjJCVVVPakl6aGZWMkVTZVBuYmYyZG9ERTlrQ2xqaVdpQlZCb01iV2NVdkdoVUxZWlN5cGhiODRKbUZBWnVzcUhEcGJqZEdwZTRJUWNQQWlWcTFZWWJZZDJ4UjRCS0RxZC9iWXplZjJFV2dpRldWRm9JY250dHFGSW9JNksxWnRLQ3VROUwzL0R3SUcraTlabG5DWFR2cXFNN3d1bGNRa0dpRlFGSUVSVm0weS9HMy91ZFczOEZnanQwNGFRQWpBQ1lPdDQwQ2htYTBrY1J5dkpwM1ZSbUJRTE11S2dETE1rdUJGZEJDYkVFaEFvSWtjQzBnWWdwTkVXUW9YSlFsQ0lCOEN3MS81NUxOSWQyaDdTaGFZU0tZSUF2cWxJcVBVWXphN2FuNVp1UDhBSUVVSkorTkE4Q3NBQUFBQVNVVk9SSzVDWUlJPSIKfQo="/>
    </extobj>
    <extobj name="334E55B0-647D-440b-865C-3EC943EB4CBC-22">
      <extobjdata type="334E55B0-647D-440b-865C-3EC943EB4CBC" data="ewoJIkltZ1NldHRpbmdKc29uIiA6ICJ7XCJkcGlcIjpcIjYwMFwiLFwiZm9ybWF0XCI6XCJQTkdcIixcInRyYW5zcGFyZW50XCI6dHJ1ZSxcImF1dG9cIjpmYWxzZX0iLAoJIkxhdGV4IiA6ICJYRnNnVUNoNFgzdDBLekY5SUZ4dGFXUWdlRjkwTENCY2JHUnZkSE1zSUhoZk1Ta2dQU0JRS0hoZmUzUXJNWDBnWEcxcFpDQjRYM1FwSUZ4ZCIsCgkiTGF0ZXhJbWdCYXNlNjQiIDogImlWQk9SdzBLR2dvQUFBQU5TVWhFVWdBQUJOa0FBQUJUQkFNQUFBQlFZc3g1QUFBQU1GQk1WRVgvLy84QUFBQUFBQUFBQUFBQUFBQUFBQUFBQUFBQUFBQUFBQUFBQUFBQUFBQUFBQUFBQUFBQUFBQUFBQUFBQUFBdjNhQjdBQUFBRDNSU1RsTUF1Ky9kelpsVUVHYUpxeUoyTWtRZjdwNlRBQUFBQ1hCSVdYTUFBQTdFQUFBT3hBR1ZLdzRiQUFBUlVrbEVRVlI0QWVWZFg0Z2tSeG52L1R1N083TTdheVFxZVhET3V3Y0RvbjNtSW9ZUTA2dEdmVkRjaTZpZ0ljd21Da0pFZGpIcUJvUE9LQ2RpZkpnMTRwc3dhNHdLS3M0Ukh5UkluRUVFbjJST3dTZkJHUlVsSW1UT21UTi9Ucy95cStxdTdxcnE2dTZxbnVySlROa1AwL1hucS9xcXZ1L1hWVjk5VmQzak9PclgrdDNxdExrcEg3K1l1K2g4Rkh5cU9ldDJ6TGxleXJmbUVrajlEYm1LNlJWQ1YvWG81NDU2NVoremJ0Szg2OFhielNHUkxYUWxSeW5OSWlYMGdtYUplU012ZWUrWmJaUG1YaThQWHp2U2wwanR2L3BsdEV1VTBiKzF5OHhaZ2FjbU9ZUTdSUi9tWGk5bDk2M2EzVnRGVGUweStnVXNRTnMyMGhldXZxRENFZ3VnbDRINC9OMkV1T3ZjdXo0UmRpY0lkRjRTVTRxSVc0QTI1L0NhT2NsWW9aZDF0TWRKcE1SaGpVVHU0QWljVFpUSDF1UHJVSWpaZ0xaTmRLclFVeVVTUy9UU3ZzNzM5bXNmZllXTFFYYnpoL0QxSkE3ekM5Y1Jtb2sxWWdQYUhPOC92SENuaU5taGx4WFVFMld3QmdoN2ZaQll2Z1NSVnpNVUpmZEZKbFpjMEFxMGRZMnUzaTNRU3huZEVDRlRBWUQxd3NRSEVXSnR1MVZoNmczcERBZXNRRnNGblRjb0ZodjAwcCtJQXRrQ3RGME9FOHN3bVRKcnF4YVRGZElVRUxBQ2JZNXJja1ZsZzE2VzBZa0FsbVdFeGt6U0lVTC9DcU1sSmh3bUZoR3dBMjB0azFPcERYclppRTJsWFlUWXBjTXFESFZYS0tDMlp1WGl0d050S3lidERpdjA0b2xlb1JaQzdFb0Ftd3VuRkcwRGRKRUdpNzNiZ2JaMTlMdzVNVm1obDBOMHdFdWtnN2hkbzNWQTIxVktVWnVOLzhOeDdFQ2I0N0UyQ1JWaXpyc1ZlbGxCWi9qdXU0aEwyUWEwMFozUjdWbVpiYmFncmMrczdua3A2OGVzMEVzRjhUN0lNcUJybDVIRkRzVHB6TG9VTS9JWVFxTkJTOGEyQnZmZ1RpVWhPL1JTNGxhZ2pyTUI2T294Y3NFektjVmp3NmdEaVdFU0MxcUN0aTF6aHBzbGV1bndoaHQyNjRSclVFQUJYaVZRdFBWajdwSVlUQXdsV0lLMkhTU3V3WExMeHhLOWpQaGxPcmgxRUNzUzNFdTZzdkptNU51MVpwWGdzSTV5VnFyNllVdjBVdVdXb0U0WEllNk1NKzVsY0xKeDI5eVRtaVZ0UzhZMnAyWnNOckJFTDB1STIxOXBSUk1uZ1FUMGtscHJhenhsRm1LbXliY0ZiUzBxdTJtRVFjcGFvcGNOeEcyVmRoQy84SVJlMGxWRE5YU0ZUQzI3ckFwc1FWdVhGMlpXdDFQeUxkRUxMSzNaVllISE9ITng1L2NCYllFUVJwR2JOMFVzUnJKc1FkdEt1TUthVml5MjZNV2pZeGNXQ0Q0bHlycmJzSnVIenJSdGZqMHhyZnpTeXR1Q3RpM2VDRTdyY25xZU5YcnBzUERDN3JVZTAzRjhodTk4RU4rUG1ieFB2M0x5R3BMNXREZjVQbE5xNm1BeTJncGpxZHptOGplOE56Y3hkZm1iNk00REhFaSt3RXVXbkttVFk0MWVXdXdFaWRFMVpNVFFnUGpsSUk1NHo1emovQllobDB3Vm0yanNCNWlTVXdVVDBWWWNTOVgyYnRmUTJIOGkyK2dzLzJqR3E0QjlQOVpNaVJPb3BsaWpsd0ZyeWE0QXVsZ0oxS045SzlqRDRpVzNnZTY0WEtyamtiRjI2NUh6SjVQblE1TFFWaUJMdHRkcDRkYms2ODVuOFFTNU5QNnFzMU9MRHY5SkN5RkRMMFJhbzVkcXVBOEs4b0t4akhWLzR3RzhHWWh4azhlaDQ5VHgvbWtGVHNOdDRTS1hXTkFHUlhMZmt0QldJRXZGdHE0UmVmVGhGRlpuRC9iNTlvVW5VS3pGaTQ1cmlWbGFjV3Ywc3NLZW5qeU1GZ1ZZR3FOb0k4Rlo0bDBsenVhWVRMRXVPbWp2T1E0TTlYUTFvU1ZHT1hFQzJvcGtLVzlJTExWTnZvS3lqSjdmeEk4WURQMG5NUkkyb1dOb1g5NGF2V3l4Ky9JZ1BucStDSVFHdzlsNFNJVzNMS3l2V3Y3WForcm9iZGl5QTNHd1IzNXBvWnozQkxRVnlWS3RwUnYrSTdhR0pnUFlZY0ZELzJscXdUcHJGS2RTcG1kYW94Y1lsYUtlZXF5N2JRZGlGOE84S24rNnJSeXNKdnBvakcyWDJnekd0a0paaHYxTURYVDlaeEhPS3JnZ21TV1VOYmIxNmJZZlcrc1hua3U2L3NHU3NXRnI5QUtTZzdISnY3QmJaNDlHSG9FdTNrMGpEdXlnMHJNZ0pHMDFtRGhiL2o2cXl3MktVYWw4SWZuWVZpaEx0WWJ1bnhBNmZQNEhoSVkza1llcEJRL1pxU0tnTElHc2txNmV2RFo3OUFMVHdaRDJFVThOOS8wY1g4ODgrMEVJdjVabXdIMkU4S29ndkZwbi9HRGZkd2ZYc3VhVXNLQktRSTYyUWxtcU5NdlpDSTUrd3hPS3p5N0EySlpoUGd4NG9SRW0rSUJxMHJVcmI0WTllZ0dmVUpQMkVidDFvbXR5SDAzSDl4Yi9tTHBOUDdQdWcvV24vRHpyNStYK2xhT3RVSlpLYlYwT0hqaVFFNTVTeXg1amFVZ3I2TXJXVGs5RUloWkNrNkcwRnJ3R1k2NUYxZ3RzVHZuVEEzUVV1M1dDYS96MkR4OXhYVzl6TG81MStvSkhMVEQ3L2dZemk3RkxpclppV1NxMS9mQ01Ud2FEMmxVYzJ2bWtIMC84cldZTmZva2x1UXlMOU1MTWdRMkFHdGROSmxMbkRONGw2dS9nSFhRTWZXYXd0RDlNb3BHaXpRRExKSDZxNmJYZ3Vhd3k1bTFZOWpQK0NpS000MENWYzE5eVdUb1JpL1RDU081UU9FdkpTcVREdmJwY0JRY0F2bUJrNUJZUGZxclM3MTlRTDRsT2lqWURMSlA0cWFiVDlWUlhzbVcxNDBrRVlRaHRGdW1GUVZzOUJUczgydGFDcHh6czEvZ2pmYVNpdlFja0dxUGxwR2libmlXdFB2ZjlJMEZKMFA1UXFHUzlKbnZzcW9KTFhDaWtHclZJTDlFcEQ4Y1R6bEt5MHFoeFl4dk5BZnVWV0RBMGp1LzkyT2JoNDAwMkg4S1BQdnNCcElzMldvVWFTMHBkeUIyMHo5VmIrc1ZYWE9tRHVzeTZ6cmtpV2hHTDlPS2lNMEhYc1ZzbmhoMHFsbjFwRnRpdmU1UWl1TU1pVnh6Y1hJRUd2MXR6WjE2MHFiRVVHbVUyNmdubVdBYytQTmFSalcxbTBHYVRYaUswWWJmT2JwSmU1R2hyTUN2YW9DU01QV0lkNFJtNUlHUHI3SjIvQVZEMlJEb2FsODZrTkZPTkphVXU0ZzdhcDRza3Yvb256djM0eWtDR05uZ3lERFRBSnIxNDRhQ0YzVHE5Sk9uSTBTYXhZTVFOVmFoUVJCdm1rUnR0YWl5VHVtRWlYV3FzU3RGbVpteXpTUy9SMkliZE9sZVMxQ0czMityeGg3Y2JmOGlOb2syTlpWSTNUS1RMTEVjbkFXM2NPMFk1bWR1a0Z6ZkVRZ1BRbGlnUWZrMUt5VVFMQnRKYjZBYk5wZmVRQTAyQWUrNnhUWTBsdzhsNFVHSTVPa1dpelNhOVJHaURPWXA3ZFpsVGt4UnRNUXNHaWtqT2RKbEVteUpMcnUyR0k2RDlrMWlWMHJITmpML05KcjFFcThvNmlrK0NvVlQ1dllRZ1dXYkJ1UEV6WHliUnBzZ3liSGNCQVlubG1EQzJWVk1lWC9XRzJhU1hhQjNxcGJqYm5MYkVqWXUzaTE4UXBBYTdDMDBoeWVncVFaR2wyQVNUY2RDKzZPTkpRRnREdGsrNm5YUzg3Ym1FODIwVzZRVm1wbE5mRlJBS2w2ZHg1UnlHWDU5aDhzQ0NPYzlFY1JET2ZsMFdrb3lpVFpHbDJBU1RjVSsyUXlDZFNXVm5RTFRQdDlta2wrZ01TS3BiQjZ4ZzdueWJyNzFHZUxwMzR6VFFKM2Z5UEVpTFFSTFM4NjRTRkZrR25JdTRnZmJwYnNsalVmMVN0QW1IQWdtMTl2azJtL1FDblcvNk1rdDE2OERyV0x4SGs1UUJDK2JBTDl5NEN2Y2RGNFpIY3ZFam5rbTBLYkwwVzFYSUwyZy8rTWhZaVZuQ1M5RW1PN3ZyNko1dnMwa3ZJTHVocnhTWW81TGRiWEI0aGo3UWpBcnJvUVhUMzROay9HMUIveW9PYlhVMWxrd2pUUWNqeTdIQ3ZBNHBSWnYwdlFUZDl0aWtsK2k5aEFZQUpWa1NLOXplWU9rNVFobFpNRjRQSjVTT2ovdm94dkh4RWNrTmY0eU1iWG9zUTk0bUExOGM0dG9peTNHRk9XUWtSVnM5eFJCV2JwaE5lb0VuTmVnM3pGSEo3alk0aEUrUDYyTHlObm9qL0lMdEZaVFlHVk9BU2R4dFpsWUp5aXovZXNzUU41RzV0dSs5bjRtUjRPOXZ2aUlreFlsMjd2MEpSd05mb01DRkJ1RXFma1QvZjQ2a010Q2p4V3F5NTR4bXF0NXQwUXZ1Yi9SV2NodWx1TnZ3TEVrQlJkNDB4Wk1JSURXWVhsZERVVXZjYlViUUJpKzNxckVFUXRIQzdNZmNzZENiYkNJUXlBa0xDWWp2UWJ3ZUxvMzJlMUcyZEd4enMxNWNpTW9uaHl6UkMrbmdNZ1dNNDZXNTIvQTRGbzBHWFVSR1JIakZMVUJaNjN3Z0xWamk5bUtDa3ozaHVtdFNaWllqYU5zQjF3UzhDaFRPZkdLaVlRWVJMa2EvT1l4Sm9XdGtZblJwRnpmWVRWQVoybUQxZXNBeHlSWHg3TkFMNlh1RFNqVGRyUU1IT2VqYUZZcTE0RUFYM1BwdUFGWDZZakZ4dDBXZ3BNSTFnVFpsbGgwQXhSN2xUTzc0T0oxZ0kyQ2kzUXdpWEl4WkJwQ3YrOE5EVllGdkhGMGtSYnNzaEdWb2d5ZnFNc2NrVDhRV3ZaQytEK2piTFhoQkNjSk12R3JVQ3d3VWRUS29sZEZqZ1JZZkRxY2xtYnZOeUV5cXpOS0RmZ1J2VFFSOXdZczZkaGlDWkV6RWR6Wk9oRk5ZdElEZGdNZnQ3b3ZCSis5SzNrbkFBTjlrYU52Z2JGMkdXQ2RvaTE1SW4xdjA2TzRoQ0pPeGVtTUNhVk5DeU9tVGtXSHBPa3d1UnhBdGVhZVVYSEs2emN6NU5tV1dOZWhIYUVXU1ppMUJpakMyWWFKZDJ1WUVJbHlNTlF0QTdiaVcybW5YMzY1NytEcGJnUXh0VzdLTks3YVFTdGdXdlpDK2R2Q1E5Y2kzZm9qbGo5QXQzL3MyaG8vc0dqRWpSaGZkQlNTZDh3QzdVd2o4T2RKbE45TDBMMG1OL00vNEFNakpwVyszS2JERU5iZUFJKzhheEI5U0VEWkNNRkdUdElQK3hJbHdDbXZsbDlHazV6aGJFL0laTWV6SzV1QXFROXV5eUpZeVU3M2JwQmZTWnhkTHZZNEZHMXdRbFY1VmF1QkJiZ1c5MjNFK0JuOEN2b211SDVVZVlKWnV6T2syajliSTNrTU42YUpOaVNWdU9BeEpZMjdVd1llZ2hJSE1BWnNzZWtMODdzYUphdkJ4bVZNL2svejJyeDA0Nng3OEYzVWIvY0Q1WEMyMEhraW1ERzJEMkprRnBqYVZZSjBSWFRPaHdLTG9CVGNmbEE2RFdSK2RQWGZobm52ZWVlR3N5LzZQUE5jL2JscDRFSTA5RUxuamZCbE5YUFQraUpEeFoxNjZRQzgwb2FIYmg1UlVGMjJPQ2t0UythOG12MmFOZTBqYjJIOGZaVXZ2bDY3MWFEQzR4NGtxKzNjMTloaXFkUmVkZzZjTDZuUFJiZWpha01tUzIyMTlZYm5DRlZDSldLVVg2SENGVzNhbFNXQ0hNM2tmZXNma2ZrTDlKZmQxZnNBdjY0bWpDRTRXREhKQ3FZMDJSNE9sZ0RhL2FYbCtxM3RzcWZVbjNiZGN3UWtiTjQxRjc3QnNiS3NKc3pWYmw3SHdJdWxsU2QyMGNBVVBsVXhlc0Z6dnhkUE5vQzFlTDBtUnNDeUpzMlJDMGV6a1JqanpaOUZLMEFZdGc0R3c4R3R4OUFKSE84VGprSW5TYVpNVlFXSTJ5WUE5ZnZMdzgxU0ZvazNDY3B0ZkpmQ04wWW9OTHFxU1M5QldFVllycWxWcDBpMk9Yc0JpVTVablEyR0xHWHhTRWxrVmlqWUp5M1hlQXlKcGtXclNZVStWVW9LMmxmajdRS3ExNmRBdGpsN0F6U2taaStSOVZmbHoxeFYvcWJmVTVLb29GRzBTbG11c2s1OXJpVzZrUGxRdElVRmJkOXBGZ2hydnhkRkxXWG1SZ1BjSnM0M3ZxdTl1YTU5d2dpb1ViUktXeTFjNTlsTkVYT1d5RXJUVkZReGQ1ZnFUQ1JkSEwydmlkblZ5cDdCWExuTWNISkRKbzhSdStFQ05oYUpOd25Ld2w5WU5qYnp0N09lTDFoWkhXeW5tMHFPMGh1OExvNWVHekdHUkpBd0ZZdjkvak5aNHgyZXhhSk93ckRlVHVxQ1p2aVpzUWFRVWo2TnRjelptRy81UGxkMlVocEVzaVpBZ3ZkQlJRTUt5blQxY1JSMVJFRitkYkthT3prZUZjRWpXS3pqUDArT3BvbGpxVjJjaU1qOFVaMWxTbi8vRXlvVDRwOVduNUZHMFpSZFUwbEJZd3d2ODhrVVhSaTk2MjhhZXNDTVVGdzd4bmtmbmp3SUNHZHBnai9zMFh0NVAwVUpibktVNHRDYXh5VTZ2bjJUVEJCVDltQ2piTS9HMllmWUxvcGROZFc4Yjd0VW8wK3dkWUdEOVRweC9ZbWc3ZnZTUGJmajgrNmQrZG95cmpWMWFhSXV6N0tZZFpZa3hTMGtvaCtmZlU0Z2dxM1Q4ek45aFIvUDdmMkJmeUNpcis4M1RhOC9PWFJTOTZHMnRyREdIanVReXdJTjZKVFpGaW1qRHAyS0RxeWVyUnd0dGNaYjdUVm1sT2RKV3hjY21vWTRSN1EwN202N094ditCbTdRb2VsRmZjeEZCZTVsTytnNzZqdnNtVVNseHRJM1BYcmdkbndHSUFaTVUxVUliblBEZ1dhNFoyN2VxNzRvOWtjZEg1RkREaGR2T3NtaHJLUTZNOGlyMVVoZENMeHVweHljbEhlNW1MaXEydnp0NVZheWdpTFlZZ1pDZ2h6YVJaY3ZVUkxveERWNUtPcjRsb2YvYTBZWFFTeVBURGhQNnZZN2dkSmYrVlN6YWhQYnNaRDRSUW9IRTZPaEdZbFoyeHBKODJNNHVtSWRpRWZUaTFMVDNFL3VhVTY4dnVwbWliZjI5ZWZRbEsvUHh5N0pVeGJSNnB0R2hXSkVTMlFMb1pVMTlSNTUyZVRQWmJVRkpKUGVab2szQy8yVklxbVI3WEUyMmFnSDAwczloVHJkZnlpR2svME8wSFdhNkpuUElNYVhJM090bFBjODRWZEh6bWZqeWNmZFM1Q1RKS3VtNUFTVTF2TnhKMi9yVHhuUk5ubnU5REhKWkZvYzVUT2ZZZjhGa1NWYmhKRjFXRlM5dmZrUGJJcDYydlhPdWwxSytSVlA1dm1ubG9sRCtvUU1Gb25rbStmdzBDNHhjSFp0enZaUitGUGJxZis0MEdNZlR6VEowQUFBQUFFbEZUa1N1UW1DQyIKfQo="/>
    </extobj>
    <extobj name="334E55B0-647D-440b-865C-3EC943EB4CBC-23">
      <extobjdata type="334E55B0-647D-440b-865C-3EC943EB4CBC" data="ewoJIkltZ1NldHRpbmdKc29uIiA6ICJ7XCJkcGlcIjpcIjYwMFwiLFwiZm9ybWF0XCI6XCJQTkdcIixcInRyYW5zcGFyZW50XCI6dHJ1ZSxcImF1dG9cIjpmYWxzZX0iLAoJIkxhdGV4IiA6ICJYR0psWjJsdWUyRnNhV2R1S24wS1VDaDRYekVzSUhoZk1pd2dlRjh6TENCNFh6UXBJQ1k5SUNCUUtIaGZNU2tnVUNoNFh6SXBJRkFvZUY4ektTQlFLSGhmTkNrc1hGd0tVQ2g0WHpFc0lIaGZNaXdnZUY4ekxDQjRYelFwSUNZOUlDQlFLSGhmTVNrZ1VDaDRYeklnSUZ4dGFXUWdJSGhmTVNrZ1VDaDRYek1nSUZ4dGFXUWdJSGhmTWlrZ1VDaDRYelFnSUZ4dGFXUWdJSGhmTXlrc1hGd0tVQ2g0WHpFc0lIaGZNaXdnZUY4ekxDQjRYelFwSUNZOUlDQlFLSGhmTVNrZ1VDaDRYeklnSUZ4dGFXUWdJSGhmTVNrZ1VDaDRYek1nSUZ4dGFXUWdJSGhmTVN3Z2VGOHlLU0JRS0hoZk5DQWdYRzFwWkNBZ2VGOHlMQ0I0WHpNcExncGNaVzVrZTJGc2FXZHVLbjA9IiwKCSJMYXRleEltZ0Jhc2U2NCIgOiAiaVZCT1J3MEtHZ29BQUFBTlNVaEVVZ0FBQ05nQUFBRk1CQU1BQUFEaFRZNTZBQUFBTUZCTVZFWC8vLzhBQUFBQUFBQUFBQUFBQUFBQUFBQUFBQUFBQUFBQUFBQUFBQUFBQUFBQUFBQUFBQUFBQUFBQUFBQUFBQUF2M2FCN0FBQUFEM1JTVGxNQXUrL2R6WmxVRUdhSnF5SjJNa1FmN3A2VEFBQUFDWEJJV1hNQUFBN0VBQUFPeEFHVkt3NGJBQUFnQUVsRVFWUjRBZTI5Zll3bVMxVS8zdnN5ODh6c3ZPeUNFZ3hFbjh0ZW94RDA5eXhjRERjM3dETmVVS1ArNGx3Sm1nZ2h6NElrSkJnejQ5N2dKUktZa1MrRWlER3ppdjZsWVFhQ0x4RjFOaGNORWlNek1TYitZY2lzL0t0aEJnMktYeEptNzh3Qzk4VnJmVTlWVjFXZnFqN1ZYZFZkTmJPenQ1NC9wcXU2NjV6enFVK2RPbDFWWGQxVEZQNi82VGY1bHozREpaOWNQMm53b2NUT3ZiSXp3bXlLVTllRHdNN01aOEVnQmlhdkRpcCtWZ3RmZU9xa2tRY1RPNzdTRldJMkpaanJUbUJYNHJOY0VBT1gyTzJnOG1lMThHRDhVeWNMUFp6WXgrK3Vkb09ZVFpXOGRTYXdHKzFaS3BTQjRmK0dTcHpSOGs4ZWQrektIZXNiVHV6YzZQWGRiR1ZUSlcrZENleEdlNVlLWk9BaVd3K1VPS3ZGRjFqSHJ0eXR3bDJJM2U4V0Q3TXAxVVFkQ1ZUaStkaUhnUmN6NC9mZ1Q3elgxcmI5akgzbXZzMnYzSTFYdFRURVRyT2xPc1JzcXM2SjZ3eEpvS3R3UGgrVmdZRVJha1RtWWRQQUxPdThLR2txT2dPNVdiWVZDMlVxWWplZnJTSE1wbXFVTkp3Z0NHd29uUy9GWk9DMzN2NmlFWTh4TC9rRi92c3NUNXZQVncvWnlTNWt4S3hjc0s3eC93U0x1QVFTRVh1QjdkWXNabE0xU3R3bktBTGRwZk9WeUF4TVFZRDVZYWx6N3FPUWVTa3lNQmc5alhMM2UzSW42b08zRk1UT3NlZXBSc2ltS0Zhb2N3NENxYUw1WEh3RzVpRys3R3ExNzJZTUwwSmVwQllKZE9IN0xUSFBya1dzVWhKaTk0NHBoTmtVeFFwNWppYVFMSnBQUm1mZ0VnU2JXMXJySE15azBFT1pEWFJKbDdsL0U2T1lxK0ZKaUQzUGJoTDBaMU1FS2ZRcG1rQzZiRDRibTRIempCMGhuU3VNZlZ0bkJ5aXRUOTdIaVkyWTg2Z2t4TTZRODZoc3l0c3BhUUs5eFhQQlhnenNNSVlmY1Z5RWdjNXRwZkFTKzY1S3ZpQ09GMkxPR3RNUU82YWV6MmRUL3U1SkV1Z3Zua3YyWVdDRE1id0l6S2YvVzByZlBudE1KVjhReDJuMm5YajFURVBzQ3J0ZWg1aE4xVGx4blNFSmRCWE81K015c00zWWMwampOQVNiT3lvL2ZDRTkrT2FWSHVNWnBXS2g0ekVOc1JmWUEzVTgyVlNkRTljWmtrQlg0WHcrTGdNalpyanZBZ1FiOVRiVXdndHN5YVlvOXRDRHViNDBweUYybmhHYmdiSXAvOFlpQ2ZRWHp5VjdNREFId2VVS2tsK0V2SnBXblNOWEkxSGgreTY1WmdUZVh0VkxST3pBV000dkVXWlRBUzFGRVJnZ25vdjJZR0FHZ3NzdWt1ZlRLSFh2WEl1Njd3UVp1V2VUbCtJdDJxUWlkcnUrYUpOTmhUZ1VRV0NJZUM3Ym5RRytSVU0vZlFJMWZJRllCWnM5Y2xOSGQxdjN2dVFpb3g3MmRNS2RpdGpEK2hPemJDcWtoUWdDUThSejJlNE13QllOaHFXNTQ2cEhNdU1YMXBZK1RnUGU0SWhwQ1Urbkl2YXlzWjR2Y0dWVEljMURFQmdpbnN0MloyQ0hNZU43bU54eDVkT3BoWGkzK2U3NFRsaHlHRzB3bDRyWWM2eTJ6VG1iQ3ZFU2dzQVE4VnkyT3dNYjFheEpLQUhIVlNzMVUzVzM3bTduakVodXFNcjN4cHVLMkJsV2V6MHFtd3BwTFlMQUVQRmN0anNEMjh4ODVBU09xeGFNTCt0bjROM1ZuelhKSFpPTkh2QlRFUXVQbnZBYUcwZVlUWVcwRTBGZ2lIZ3UyNTJCTWRyRHg3VXNRN0NSMmc2cjNYM2Q5Wjh4eVF0NmRid3Y4R1RFanRYTlFDUE1walFWUG9rNmdUNVN1VXh2QnZoMzN2QTJHNzVsUTYwSmJOYWZlL1MyZDY4cnVHU3VZSFdIbTQ3WWJhUEJBR0UyRmRaTU5RTER4SFBwcmd6d2JUVzdTSmgvaHVtYXpDL1hGa3UvK0QzSDN5Y3VmbkY4L0NkSXlpdlpSM2p1ZDhldldlZFc1ajdKSHJuT0V3Ry9FR0hZc2hLZ3VhRm9PbUkzN0FGbk5sVVVJYzVWSTdDaEdmT2xpQXp3NEhLQTlLMUIvcGJNTTN2NzJMOHdOaExUakZsMlZDYVFaRnV5ai9EQ2tCMlZRWEdUWFRXalk1dlpvZ2dTaHJjMTdCV1JkZ3RVaVhURTd0dkxTdGxVRWVSY05RS3A5c3ZuNGpOd0FZSUwxanFwWGxhQUZ4Zk1mamZESHI0MW1QQkIvUENWcThYWHd0NEk3eVc4Y2Z6YnhmdjVCT2ZjMGNlTHhXSDF3UjBNM1pVT0UyYVIvblZOT21JdjY5ZEpaSTJ6cVREbnFoSG84cHg4UGk0RE1KTEJlMmI1aUh4ZFdwZzF3MUJSVFBnN1UvUHc5WnRMWE9TajlnMVdpamtPZllTbkJLWTkrUFRGOWxKUnpDeGJRZEJoVVo0T0ZCNVhIOWhvMXR0eU5SMnhGNHp2RHdHTWJDck11V29FdGpSbHZoeUpnWlZxUFpoclBLeTJEeGZuckEwZHMwZGlmalZpMXplWGlnTEc3bW9oMlFkS0wrRk44ZC9HejdQdnpQSW9OMkcxdGFRbUJJSEMyNUZleFV4SDdDWDdWY3hzS3N3emF3UTJ1VSsrRm84QjZMbnFneEtnRkFZelJ3ZEsrWG5yd2N5RzZQTFExOS9JVjNYQXcvRUgvcFNRNjloSGVLYjBwU2wydkE5N20vbmdhOHRscG40K1ZIaGlMNy9XVlhxZFNVY3NoSGtUUVRZVjVwazFBazA2Y3k0VkEyTzh6V1lSY285cFM1Zk5yOW5NeVlYa1BYYkUxMHlHUVNPYlhzSTdaVGlFVjBSSGdPNGNDeHJaaEFydnFaYzFOQStRK05DM1hMOXY0bUk0blk1WTRFRU1NYlcxYk9wQWNPSHJtVFVDTlpNNWtaSUJ2a1ZqU1JuNEFIanRtMVNtS0hiTS9XMFg1YXhwbzN4M2FtUU1pU29wT3RWTGVQbW1VTW8vcEFDOWpMKzhkVUJib2M2R0NxL2drWjVVT0lES3VuNjdsTkZ5Nzh1U3VoU1hXQmphSFNqTi9KaXdEVjhZcGpDWk9aMk9BVDRuZWNmZjhkL2ZmK050a1A0QlpPcVE4UVZoL2R0NG9FenVsYnNBaDBHVG1UN0NNL0pUblhCRDRxK013c2dtWVA0V0xMeHYxbHJVbVg5UXpQVzdVckppLzAxSUxEeWRYOGZtc3FrSFNqcDhQZE1tRUpPWjAra1lnT2tyK2gyL0ExdmFNTy94by9YeTRxUzhzWDdlbkdSaFFTTGRSL2k4akhtQWxjK241c1pvcWtlWU1rOEZDKzlRNjk2ZlFTU1p5ZU1EMDU3S0pTUVdObm1YUXoxcEs1dGFMNW53OVV5YlFOVm0rWmlXQWI1RlEvNk9mdndYVncxam04YXo3V24xS2ZDaFhKLzhUNWpTK1A1NkNhODhVSnFCSWMwZG5scjhsVEx2OWJkRmVPR3FXZWVpdUJ3eWJuSkRTRW1zTmFiTXBtUXpPRHp6SytxZlMrdldzZ2pVNTNNaUtRTnJFR2xjQmliR1V1azU5YURiM0poVENnK1dEMXhheFBrRzRhOC95bDczcVViaDRjM3k4bVcwdkZTZVdmejkwZEVqLzl4UldJamRxRzNadVd6c08yclUzWFF4SmJFV0QxRk1PWm9oaGFuL2ZwUTkrQmYxTzFVS1U3eUZCcVBuN1lheVRObVhjejROQXl2V3A3T3dsVzNqUDlSZGhxZk8vQWRqVVBYVjBQSUUvL3NmYkxmS0VDbTM4RWNnMmpIMktudDhnWFdvWnk4Nzluc0tzeVAybWhjejluTzRzSjEyQ3BjRmgrWmFLNXlNRkd4U0VtdjFsUmltWE0yUXdOVHZzZU1YamRqZGcxcExWVThxK0tVWXRSSW16cG1yQWZ5Y1ZTdFJMUDlKenNDRUNoM1NxaGxzcHVUNEFwWWorY3FKOFh1WEhRYU1xNUJ4Q24rZXZlR2JYL3BrOVlxRUxjanp2eVJQZ3ZzZHlLUTRMSXkrZmJzby9vYXhsK0t6VnRvbFhCYURCMXdIbHNCbGF5dWpkZGszbTVMWTZsVlpnU2FDS1djenhEZjFGZlpPdUdOTjJGUDIvU1crcWJLdHJLVkhmdEl5VlpiTGYxTXpNR2FzTnNoVU5vZkd5RWFkaGVYSU95b3RqaC84eGx0Wlc3QlJBcmJ3QW5zanY3VG5OWW1HVHFYMGlPUGhzOEpmRDlteDdiZEdzVEpqQzVkbmQrckI1cnk5UDVkUTVuRnFuSkRZRVhzQUkraHZ5dDBNMFUwdHNqL2wyT0g1M3V0eEhTQWQzVlNwSDBiaXRadWpaY29Da3JOcEdPQmJOTXpRZ2V3c2s1ZGdPWElKRlNyNEI5SWY4UTAydHZDVDVmME5ua1Y2UE0wZW02c3BnOUZOZ1FPZWlCdUFNTGdxYlFuTEM4dXBnazFTWXMyK0VzR1V1eG1pbTdvaGwvNzJ6TWFFOW9odXFteGorTi8xT2RoVS9lQVVVM3lMeGhXWGZUcllyRmtQWGk5ZGZlVExFQ3gyWFZxTTg3Ync4bEo1K2REYU9tSUl5UXgwS3VtbzVZbFo5Z2FSZ1BQcXYwRlFZdVU1VzFpcU9LNEhHNGlIYmpYZVY1SVNPemJ1QWhGTXVac2h1cW5ONDExQkluakNkWlBONktaSzladmplckF4VFprd2NpNFZBM3lMeHE1TE9SMXM3SlVUTHUwZGJDemhhZld2eEdGNDlGMFhESFhlWGl5Q25jUzc0dHB5N1NhcFJLcWpMVnhlMmYraGVyQ0pNNDFLU3F3NUJ1aHZxcUVaWXB1QzhVdjVlQUVHSEV0VjgvQlVkRk5DL2NJUnNTWGNOR1hDeUxsVURQQXRHcmRkeXVrMW13bHg1L2NPTnBid09mVmhHdklSbDRYTFh1KzVyTngxbTBCa3lmSjMxT3ZUeGNIb3ExU3dxZjN6QWx1WlJ6NHBzU1A5TFVXT3BMK3BobWFJYlFyV1pzc3Ztc0R0eFdxUTZLWkVNOTE0L3JBK3NqRk5lVFJuTGhLQmdUVUlOazQxNXRNb1ZZeGEvUEFPTnBid0dudVZWTHZjL2d3SU90V1NBc0dQRUd5dWlieFBzTEdGaGVDbFoyQ2Q4a0FrcXovbjI1RlVoWjJwcE1TYWZhVy9xWVptaUcwS2drMFp5OXVDVGY5YWxXMnpmVE1IRzZlWG51eUZsWVp0TnZBUFFvaXBEYm40NFJ0c2JPRjlOUk1xTnBtYVVUa0pBUGU3aVMrQ3UrNksvTkFqUE5qQ1FuQmxpUWcyY2ZiWkpDWFdqTHI5VFRVMFEyeFQ0RlRsTkFxMmc1ZTNDdDJrMFUxeHpkTjM0Uk5OdFFWaTA1UkdrQk5KR1pnMGJMTXB6QjNFRWdlNStPRWJiR3poUTkzcUcvWm5FK3JWaGs1MWdNOE8zaXFIUldPUFIxbTJNRmMweDI2UndjYjRCNkhZWWtBNktiSG1vbjUvVXczTkVOdFU4ZjZyNVIwRGhwcGJKcC9SVFhIMU84L1J3ZWFLYVR2blRvQ0JjY051RUJodDFHNEo0Z045OWZHT2I3Q0JsUk5EZUVjN0dCVU1yUHBEcDFxMVRva3NESmNJbkZaSlN2amkwM3k3eDRGVmNvMEtYUXV1ejlsODY1dVd1TXltSkJZcXZJV3M5amUxNDJ5RzZLWTA3aldiK1RTbWx0ZUpZR09aMHBoeUlpVUR3THE5VElmTXJWQ1BsT0dPWkExL1FjSTMyTmpDa0w5ZUd0eG9XS2lXa01hTzJSSjhYYkQ5UGtVSjcyMVJ3WVo2Nnp2NGV6WkppVFZmV281Z3l0ME0wVTNKdGl5S1Rlc3prUHcxbUp2NnF2aEd6NTBxYTZXOFBYTWV0bS9WcDFHbUtVdDN6aVppQUtZMURSMlYrcklMLzdqMll5V2FtUzJOeWpmWTJNSnp3NGVsanIzV2FSUjBLdlhzNmhQYU1FL2NhSTlUM0hkcndndEhxMVN3c2I3aUkwekJBTWo1SXdOZFVtSUJ6YnFBSmY1RU1PVnVodWltRkc0STM4K3JkSGxNWW1vZlh2aXVCeHZUbEFrajUxSXhBTk1hOXpZYmlDdlAxQTNEZk9kNmVYYXR1dlA0Qmh0U1dHaUQvd3RWdDJXY2dVNGw5KzROekFkbzIrcThVZHpNVU1JWFlQSUZibmRnbG9RWEFJbEpXZWozYkpJU0M1VkJvR09aRWpUWXpaRE1GS3p1WHplSlQySnFERVRWZzQxcHlvU1JjNmtZZ1BHemU1c05QRnRXb3dGa2Y2SlhUdmFXOUduZllFTUtDeTNWeUVNcnRSTFZlczk4dVZORFhvZnpCMWJSZXBZU250d2tndzM1RGVLNnh1WXpTWWsxUDZFYnk1U29rTjBNeVV4TmFpRTloYWtwZnJlc0J4dlRWSE5MNXF1eEdGaURZT1BXZGNIWW1UdjRsaWhaTFg2TWQ3Vm9hN0JwRXVaYW9QbmxGeXkwemlyeDRRT2VoazUxclR4M29YeDRXbWFtbDluTHl4VDkxeWs4emZkN0VDT2JTY01xRm0yQ09KdVVXSWljeUdRc1UxeGxyUmxTbVhvUGUrb1dxZ05QcGpDMXdqMm1IbXhNVXhhT25FM0VBRXhyR3A3em5qT21OcHZzUndFRmhCVXBzUWhMSHVwWEN6WmZmOW1CdWlhT1RjSzhBTHg2OEpnU1dQejV2MUpKY1lSLzlYc2JFdnQ2ZWVsUWYzbHQrdE52WnV3dmNXbC80UnM4dWhIQlpxaGlHbFlibWs1R0xBZGkvait2V0thNFp0d01QSi9HMVB1K0Z6WXI4Q1kxZmdscU5SamRBaFAxWUlOTjJaNXFZTXFaaUF4c05tMno0ZmU1VlcwTW52bncyUXZjRk9UYzZpSWFYOWpCQmdyekFheitOUXJ6VWhzb3JnR29tMW9TRXBCZmdzTkV4NlBsWGNpS0g4ejhHZnRwN2xIcUI0VTloWWZySUVNRW0xRVY5cFRTOENQQVFQVFk4dDJKRlpyT3F5WVF1VmltdURMY0RPbE1iVU9qM2YxRG9SLzlTVkNyYzA5ei9mVmdnMHpabm9vQTVXUmNCc1pOMjJ6NEtPYTJ0cmNESGdJWnVQZkpYclJ4VFYrclBmbytoTUxYcTh0Rm96Q1VnMmVScjFiRm9mOGJLNzV3VFV4c1Jtb3RlOFo0ZCtsRC84Q2VyYUtOdi9DOEdLRFZndzA4dDhMSUZhckE0emdSc1FMR21zRlBMRk9nR2pkRFdlRkVwZ2IvTm1LZnN5aE5ZR3J2Q3JkUkR6YklsTzJwRnFpY2pjWkE4eFlOL2tHemRXMXJnNGx0TG5zamVWdFYvM1ZPRkxCSE50c1FJSmEwS0w5ak5naERPWGdGV0ljMVBsckJLOEQ4djBWQlhKcy9VaU9iSGV0cDBZU0pHNWd3NXkrOEkrWmk5V0FEVmFsaUY2cENVRElac1FMRlBsN2ZpbVlLVk9ObUtPdWJ6QlNNa05kTEUrcHZmRk56NVVTL0hteVFLZHRURlpwOGpNMEFET2NiRnlpR2FLZnFSQXhwNXRnbjVKck40M2llWkFlYk1TaCtEcUZ0RklaeStOa0VmN3FDK3p1NEpkdUZmZWRQYjVkYmdnYmptMGd6SktHQVB1TXZ6QitLVXRPb0dUU2g0eVU2L1pJUks5QnNzQWNxVk5GTWdVcmNES1dGWktiQUZuWWdzQmJmRk4vYkFMOTZzRUdteHVCZDJGT0ZSUDZUZ0lFVllGb3Z0aEw2TjVGWDc0bjEyWFBQd2xCN0ZZb094bHRJd0E0MlExQ00xeXdhaGZsREVMRUVYQ3FFTi9UVWhFbWNnTjdFWnp6RHJaM3lWWWZIWVZPbytSdFh0cnlGcDhxVnAvckk1aEwxdG9KcHJ6MlhqRmhoZWh2ZEEvaDN3ZU8wb2RVTVpTVlRtUklQRjNjTkl1T2JtandtRE5TRERUSTFCUHF3cHhxUWNpWVNBeC80Z3ovblJEUDJzai8rSXg0OXFOOGhDdm83NHJ0NDI5ZmdlOEZiVVBiZmphZFlkckRaQUwxNGowNmpNTCtwdmI0eXo2ZE5lSTEyamgzdkZzV2xZd2hKUE13c2pxNVVaY3NVOUxmYjhweTM4T0UxSVZFUE51ZlJwTXcyNUpWUFNxeEFNRkl6a0tpbXJHWW82NXJLRkx5T2JhOXFSVGUxS05mMjZzRkdteElUZk1OVHZabzRGd3BrWU1MN3RQeXRPMlF2bzVYSWVmYVRSZkhMOEdueFdmYnM2dUJkMWN5Rnk5ckJCZ1lZUjNnQTBpaGN6S2luNlNXTUlXT2pyVElwL3U3ZHZWNU1qeUVjYmNLM3NuOTlhSTIrb2NobHRFRGtLVHdZbGVHcEhtejJ6VmRGRVE3UDVFU1N5Zy9yRHBuT3hISjlRUFpxcVRlcUtic1pVcHJpdXMyVnVRUzF1aUhmaDZnRm00cEE4YitjRFU4dGljMS80ekt3eDY0KytOQmIzdkxtaDY2T25QK2N3SmhTdkpzZGpjV1g4VC9DamtmVy8ycXlnMDN4ajhmL2hCZDVpeVpoR05qY3hIV2JYMzdEMmhJNk1UMWlEMEtBSzRxWkVYc3R1M3VBTHBWSkNHM1NyMkFxNENkOFNRNmQ2OEZtejFqWnJ0bHFQNUdXV0xBL3I5ZlBvNXF5bTRIWE5KVXBybnRZalVmVG1OcmU1WHFKTlp1cVZuRFY5bFFoa3YrY1BBT0x4bUxwK3g0OWZxZkE4SnVqVjVRSmphZ1diT0NLRVd5S0J1R1oyczcxNHZLU1ZnMko2YytPZmt3TVJHWmVmUFFTa2NCWEN4aHJHWXVOUHNJYjBrQTkyQXlkd3hIVGFLOWNMMkxQQlUzMHZFMFJ6UUI3K3FvSGZlMFY5allsVkcyaWRYMDRFZDNVakhMQTJzakdOcVVLdHRjd2wwakl3SWdkZUdrbmdzM0FXTlJwMHJKeGZNdSt2SGJGUGtQa0YzOUhucFJMeUtxSWp6RGNWdEVQV1lNbnlhdEtVY0pqRDJMaC9WamptMEJ0S0gxTkVjMlF3dFEzYmt2QWUzcEh1RGdSdlZiaVdZRnVaT3lObGlsL1QyMmpPbC92dzhBbWZ1N1JvSWdJTmd0NGdiaEJGSWJxTHhXWFAzYXJLclgvV0pWMnBRWmp0WXdNcThMNDV1UWpQTlJleUJOWEtodnpKN05jMklOWVdLSDNZS2Vxa2FjcHFoa1NtSHBjOHdzUEVaWXFsUEZOdVlPTlJhQzNweUswT1JtZmdUWFBseEtKWURQdCswQnhUNjRrajFHd1dkbHRyd3RzcjVHNyt5RFk0QnVYai9BVDh2ZHJqTDMzaVNkV0syc1hxdVdmNm1UOFZBOWlpN0YrOXVhRnk5TVUxUXdKVEUyWUdpeERzRUZCUHI2cGdXcmpJZnNPSkJGWEZvSGVub3BVNUdSOEJpNmh4MUZOMm9sZ015VWpRWk1ZdnphdlZvZnhtOHlUZ3pZeHNkMVZQcGlDTlJ2ODZNdEhXS21ISGNlbXFSM2pkcXVLUlQvMklIYk9HTWExSS9NelJUWkRBbFBMZXFWbWsrRmhjd0pUaXBwdGRWT1NKMnhUdnA2cTlPVmpHZ2JzZG5GWklZTE4rVHV1d3ViNXZhZkwvQUtlQ1kzTU1tUU85dGJMd1JORURQd3ZNWDJFbGNaYXNKbFl3VWNWakh6c1FleVUxWGZha1BtWklwc2hnU2tJTnJzbDRtM0dybGZZRTVoU3l1MWdZNXZ5OVZTbEx4OFRNVER4RzdJVHdXWi95UXZTdk9yY3MyaHdZZ1FlbHhxSUUzS2hGRjRPUlpITlMxZ3B0WVBOd0ppUXFWSUpqdDJKWFRObUh4N1FmRXlSelFEcnczaWlFOFVVaEpqVlV0SEkraXBQZEZNS3J4MXM3RnA1ZXFwU2w0K3BHTEFieG1HSENEYVRkVWRaOC9TZWZOdDdjSWpXZUtia2FNY3NhdVdtMlN0dWxhZjI5ZDJTNTcyRWxTNDcyTXllekpKTjRkdVBDV0kzL2VLL3FxR2ZLYklaWUJmbDdVcU5UNnJkWFZhT1hsNHFncHFoRms5aFNnRzJnNDFkSzA5UFZlcnlNUlVEbnAwUHRxdnNtaEFHZnBNWmVDdnFLdi9CSXlHMHhuUGpqcW1Nem8yMzVQbWg4VzhYL0lTbEtEeXlPSkJKY1ZqRDZ3ajRRdXgwZDJLTjlTa2ZXQjZtNkdZWUpEQjFRUTFnZ2ZsckZmb1VwcFQySVhZdGVLdlBxcFducHlwdCtaaU9nYkZ5amtZVHNOTmx5eXdndnY1cW5xSnlzRXFvZnM5VjF5YzNxN1E3dFM4ZnJzTmJOdnBqT0ZEYVQxaXFoYmZFMTdHRlRUWEl4eWVUcExzU082c21qLzZvMmszUnpaREMxSUo2YnIvQ2ptNVZWVWhoU21rZk0yT2diSnZ5OUZTbExSL1RNWEJvM3ZrcFEwOTg4S3Znck0vKzZoZnc0OFh5Y3pGVWNYd09uaVBwWHpXYWtkOGh3UVdwOUNKN1dKdzIzZFpUbUVzT252Z1NMQ0g4eUw5V3VPZE12NlNzeGpyWG1WZ3pPdnJBYVRWRk53Tjg4bXpkUnowdTAycXFPRHdXU3EwN1JCSlRITmdUSC95LzhKN2VsNyt3cWxIYXB2dzhWWXZuUkRvR3B0QlhKbWdyTUlWU3Y5MnF4UEo2bFhhbjlwVWtISy9wWXZDZktyMStmODFlOVYvRjRHdm1xTXBYR0N6QXduTDV1Nm5NWFR5WkI5L2NYR2RpOFZNN2hidjUyR3BxWHhFQng2b1ppdVVFcG9xNTVhTlByUllmSGpKanlKekVGR2NGbHFIRnIzcDkxemJsNTZuTkRPZXJjUmdZdCswRWhqZGlyajcwT3Y1Q0oxcTNtY0s3N054QVZxUXI4TU9XTGphNW9wUE5pZmZBVFF1ODZmdHhLVzloSG13NDhOZGVWVHQ5NElNRDZDUHVXR21LZERkaVp4by9YdVBBMldhS2JvWWtwdUJOdDJYR1lJM3VxZHNJYkNKVFlHRjBCSzhiZzIvcVlHT2I4dlJVQkRZbmt6R3dFL3BFUWlEWmFQb21Wd3ZXR2Y4ZS83ZHZHeDM5ek1leHZnQmhMRmFtQitaU1lyMUF6RFBkaUYxcm45YldRZDVicHVZKzlpajd3VDlieFRCUHNWWjlQQlZYSWFjak1EQ05QMnpscTIreFU0U1MyZytmOXpWRGxPc2xmQTZOelFqZGNVOTFJcllZNHVmRnZvQ3lxWW9waThCZW5scHB6YWs0RE95Rno5eUw2Wi90WWZzOXQwNUxlTkkyWmV3QnJDN2FoZGdwOVRDbnJxN3BURGFsMkxFSjdPV3BTbWsreG1KZ0ZxMm14Tko1YitxWkQ5MHcyNjhhWFlqZDgxc0xzNEZsVTRxUmpnUXE4WHhNek1DbVhseExiT2kwMWE4WUQwalNvd2tuZHJwcjRNK215dWJzVEdCNmI4Z1dPQVB6NGRzdHppUnhlci9aU2FFUEozYS82end2bXlvYnRUT0JKK1VUTDNnN0szMVdiTThPZTJ0ZDFsNTdWUytVMkVIM0JleHNpcmRVRHdKN05YUVc5bVpnN2gzZVJjOXl3ZC9vc3pEZHFlS2h4QTQrMThrTUY4cW1PQXM5Q09UaStaY1p5QXhrQmpJRG1ZSE1RR1lnTTVBWnlBeGtCaklEbVlITVFHWWdNNUFaeUF4a0JqSURtWUhNUUdZZ001QVp5QXhrQmpJRG1ZSE1RR1lnTTVBWnlBeGtCaklEbVlITVFHWWdNNUFaeUF4a0JqSURtWUhNUUdZZ001QVp5QXhrQmpJRG1ZSE1RR1lnTTVBWnlBeGtCaklEbVlITVFHWWdNNUFaeUF4a0JqSURtWUhNUUdZZ001QVp5QXhrQmpJRG1ZSE1RR1lnTTVBWnlBeGtCaklEbVlITVFHWWdNNUFaeUF4a0JqSURtWUhNUUdZZ001QVp5QXhrQmpJRG1ZSE1RR1lnTTVBWnlBeGtCaklEbVlITVFHWWdNNUFaeUF4a0JqSURtWUhNUUdZZ001QVp5QXhrQmpJRG1ZSE1RR1lnTTVBWnlBeGtCaklEbVlITVFHWWdNNUFaeUF4a0JqSURtWUhNUUdZZ001QVp5QXhrQmpJRG1ZSE1RR1lnTTVBWnlBeGtCaklEbVlITVFHWWdNNUFaeUF4a0JqSURtWUhNUUdZZ001QVp5QXhrQmpJRG1ZSE1RR1lnTTVBWnlBeGtCaklEbVlITVFHWWdNM0EvTWpEOXB2dXhWclU2UGJsZU81WDRSQ2l4YzYvc0RDalVsR1hvOXg2elRnUmxNKzRndXFEd3FmRWRDalI2K2Ntcm82dThGeFZlZU9xa1VRVVRPNzdTRldLd0tkTVF1MlBtQTNNWmR5QmhwOFozSU03b3hTK3gyOUYxM29zS0IrT2ZPbGxZNGNRK2ZuZTFHOFJ3VTRhZEFmdXVrUS9OWk54aGpKMGEzMkV3RTVRZS9tOENwZmVpeWllUE8zYmxqcFVKSjNadTlQcHV0c0pOR1hibTJITkdQalNUY1ljeGRtcDhoOEdNWC9vaVc0K3Y5SjdVdU1BNmR1VnV0ZWxDN0g2M2VOakZGSzVVWCtjdk1tNU1aMnY2dFBodUJkYXZ3SXVaOFh2d0o5NXI2OXQreGo1ejMrWlg3c2FyV2hwaXA5bFNIV0lhVTloT2IrZlB1REdkcmVrMGZMZWFUVnhnWUlRYWtYbllORG5McnBnbjd1UGNMTnVLVmJ0VXhHNCtXME9ZeWhReTFOdjVpNHdiMGRtYVRNSjNxOVhrQlg3cjdTOGE4Ump6a2wvZ3Y4L3l0UGw4OVpDZDdFSkc4aG8zR1JqL1Q5UFZvR3VKaUwzQWRtc3dFcGxDZHZvN2Y4YU42R3hOcHVHNzFld0pGSmlDQVBQRDBzN2NSeUh6VW1SME1Ib2E1ZTczNUU3VUIyOHBpSjFqejFPTmtNSVVzdFBmK1ROdVJHZHJNaG5mclpaVEY1aUgrTEtyamJ5Yk1id0llWkZhSk5DRjc3ZkVQTHNXc1VwSmlOMDdwaEFtTVZVWjZ1LzhSY1pkMGRtYVNzWjNxK1hVQlM1QnNMbWxqY3pCVEFvOWxObEFsM1NaK3pjeGlya2Fub1RZOCt3bVFYOFNVNVdkQ002ZmNWZDB0cWFTOGQxcU9YV0I4NHdkSVJzcmpIMWJad2NvclUvZXg0bU5tUE9vSk1UT2tQT29KS2FxZG83Zy9CbDNSV2RyS2huZnJaWlRGOWhoREQvaXVBZ0RuZHZLNXFXZVcwZVZuck55dkJCejFwaUcyREgxZkQ2TktkMXFFWnkveUxnMW5hMkpaSHkzV2s1ZFlJTXh2QWpNcC85Ynl1WStlMHdsWHhESGFmYWRlUFZNUSt3S3UxNkhtTWFVdGhQRCtUTnVUV2RySWhuZnJaWlRGOWhteG1iMGFRZzJkNVRONFF2cHdUZXY5QmpQS0JVTEhZOXBpTDNBSHFqalNXTksyNG5oL0JtM3ByTTFrWXp2VnN1cEM0eVk0YjRMRUd6VTIxQUxMN0FsbTZMWVF3L20raEtmaHRoNVJtd0dTbU5LRXhERCtUTnVUV2RySWhuZnJaWVRGNWlENEhJRjJWaUV2SnBXblNOWEkxSGgreTY1WmdUZVh0VkxST3pBV000dkVTWXlwYXNmdy9remJrMW5heUlWMzYyR1V4ZVlnZUN5aTR6d2FaUzZkNjVGM1hlQ2pOeXp5VXZ4Rm0xU0VidGRYN1JKWlVvMVV3em5Mekp1Uldmck1SWGZyWVpURitCYk5QVFRKekRHRjRoVnNOa2pOM1drUm5TYStoY1o5YkNuRTZKVXhCN1duNWlsTXFYcUhjWDVNMjVGWitzeEZkK3RobE1YZ0MwYUROdmdqcXNleVl4ZldGdjZPQTE0Z3lPbUpUeWRpdGpMeG5xK3dKWEtsS3AwRk9mUHVCV2RyY2RVZkxjYVRsMWdoekhqZTVqY2NlV25raGJpM2VaVDF5S2EvbUcwd1Z3cVlzK3gyamJuVktZVXExR2NQK05XZExZZVUvSGRhamgxZ1kxcTFpUk1nZU9xbFpxcHVsdW5SblBxK2pkVTVYc2pTVVhzREt1OUhwWEtsT0lnaXZObjNJck8xbU1xdmxzTnB5Nnd6Y3hIVHVDNGFzSDRzbjRHbmhyRXZhTi94MlNqQjdCVXhNS2pKN3pHeGhHbU1xVnFIOFg1TTI1Rlorc3hGZCt0aGxNWEdLTTlmTnpXTWdRYmFmT3cydDJYR3NVOW8vK0NYaDN2Q3lrWnNXTjFNOUFJazVtU0ZxSTRmMlc4NFZFQUFDQUFTVVJCVkpGeDZ3WnJTYVRpdThWczhzdjhPMjk0bXczZnNxSFdCRGJyenoyUzR6bHRBNWZNRmF6dWNOSVJ1MjAwR0NCTVowcFdQNDd6Wjl5KzNwU0liMS96eWNyeGJUVzdTRHYvRE5NMW1WK3VMWlorOFh1T3YwOWMvT0w0K0UrUWxGZXlqL0RjNzQ1ZnM4NnR6SDJTUFhLZEp3SitJY0t3WlNWQWMwUFJkTVJ1MkFQT2RLWmsvZHpPSDlLbUdiZHZuMG5FZDRPM25zd2xIbHdPa0trMXlOK1NlV1p2SC9zWHhrWmltakhManNvRWtteEw5aEZlR0xLak1paHVzcXRtZEd3eld4UkJ3dkMyaHIwaTBtNkJLcEdPMkgxN1dTbWRLVmt4cC9NSHRXbkc3ZHRuRXZGTnVlbUpucnNBd1FVYm5GUXZLOENMQzJhL20yRVAzeHBNK0NCKytNclY0bXRoYjRUM0V0NDQvdTNpL1h5Q2MrN280OFhpc1ByZ0RvYnVTb2NKczBqL3VpWWRzWmYxNnlTeXh1bE1TUU11NXc5cjA0emJ0ODhrNHR2VlFVN3NQSXhrOEo1WlBpSmZsOFpuelRCVUZCUCt6dFE4ZlAzbUVoZjVxSDJEbFdLT1F4L2hLWUZwRHo1OXNiMVVGRFBMVmhCMFdKU25BNFhIMVFjMm12VzJYRTFIN0FYaiswTUFJNTBwV1VlWDg0ZTFhY2J0MjJjUzhkM2lzZWt2cjFUcndkellZYlY5dURobmJlaVlQUkx6cXhHN3ZybFVGREIyVnd2SlBpaDdDVytLL3paK25uMW5sa2U1Q2F1dEpUVWhDQlRlanZRcVpqcGlMOW12WXFZekpYbDFPSDlnbTJiY3ZuMG1FZDlOdmVSRXJrSFBWUitVQUhzd21EazZVSGJQV3c5bU5rU1hoNzcrUnI2cUF4Nk9QL0NuaEZ6SFBzSXpaWlNiWXNmN3NMZVpENzYyWEdicTUwT0ZKL2J5YTEybDE1bDB4SUxMbWdqU21aSjJITTRmMktZWnQyK2ZTY1MzNlRXbmtCdmpiVGFMa0h0TWc3aHNmczFtVGk0azc3RWp2bVl5REJyWjlCTGVLY01odkNJNkFuVG5XTkRJSmxSNFQ3MnNvWG1BeEllKzVmcDlFeGZENlhURUFnOWlpS210cFRNbFRkRE9IOXFtR2Jkdm4wbkV0M2FZVTByd0xScEx5dllId0d2ZnBESkZzV1B1Yjdzb1owMGI1YnRUSTJOSVZFblJxVjdDeXplRlV2NGhCZWhsL09XdEE5b0tkVFpVZUFXUDlLVENBVlRXOWR1bGpKWjdYNWJVcGJqRXd0RHVRR25teC9SdFNEdC9hSnRtM0w1OUpnM2YyR2RPSmMzbkpPLzRPLzc3KzIrOERkSS9nRkFjTXI0Z3JIOGJENVRKdlhJWDREQm9NdE5IZUVaK3FoUHVqUHlWVVJqWkJNemZnb1gzelZxTE92TVBpcmwrVjBwVzdMOEppWVduOCt2WVhFSlQwZ3p0L0tGdG1uRVBQZnRNR3I2eHo1eEtHdWJSNkhmOERneGl3N3pIajliTGk1UHl4dnA1YzVLRkJZbDBIK0h6TXVZQlZqNmZtaHVqcVI1aHlqelZJcnh3ZGRVc0QrTTVZdDM3TTRna00zbDhZTW5MYkVKaVlaTjNPZFJMYjBwYW9KMC90RTB6YnJ2UGZFWDlKMXJMaDlMd2JSazUrU3pmb2lGL1J6LytpMmJIMnpTZWJVK3JUNEVQNWZya2Y5NnE0QTZXRDZvTWtXb1EvdnFqN0hXZklrU3FVeXNQbEdrWTB0emhxY1ZmS2ZPUSt2M1IwU1AvckhMazBTMHNpdCtvUFVXL0hESnVJazJLa3ltSnRlNlBVVXcxTmdQcC9BMXRDbE03eWlGUzRQN3ZSOW1EZjRFODBXaVJVTndPRWxMZzVqZ0hvK2NOdURvVGl0dEJnb1ZicXordHhCcEVHcGZ0aWJGVWVrN2Q4TTJOT2FYd2Y3QmRseFp4M2kzOEVSSHFYbVdHT1ZQWDhHYVp2NHlXbDhTWjJSRjd6WXNaK3ptenVKbHpDcGZGaHVieUI1eThiT3c3TXBVRjVGSVNhL0VRdzFSek01RE83MjVUb0lsMGlBUzRmNDhkdjJqRTdoN1FMUk9JMjBWQ0F0d0M3emx6NmxEVklSQzNpd1FMZDZYL2xGSXIxcWV6TUl4dDR6L1VYWWFuenZ3SGcySDExZER5QlB4OVY5c2JCRTdoejdNM2ZQTkxuNngyTFd1VktLR2V2ZXhZVmhaRzM3NWRGSC9EMkV0UllUdnBFaTdMd1pyemdTVVJLZGlrSk5aeW9naW1XcHFCZEg1bm13S2h0RVBFeC8wVjlrN3d5QWw3aXI1WmhlRjJraEFmZCtsejFqcEY1WWhodUowa1dMZ3IvYWVVbWhDaFEwRXhnODJVSEYvQWNpUmZPYWwrSC96R1c1a1ZCcXFMTXVVU1htQnY1Q1gyR2dkOHZ5U1ZRS2M2a0VseE9IeFd1TmdoTzZaZFRSUnlDWmVLSUg0ZGxDbjk5N0sxbFZGZkNFdWtKTFo2VlZaZzZtK3FyUmxJNTNlMWFlRjBpT2k0RjltZmNnWmcvUjc5ZTNyVVRrRzQzU1JFeDExQ2hOdTIyWk0wOGlEY2JoSXMzRnI5YVNYR2pEbm1qWHduelhjSldMRHllUWVmNXQ4c2ZxUXQyQ2dCVy9qSjhwWUV6eWs4SGpCQnAxSjYrSEV3S3NNZlBLUmF3dWZwdENVc0N5M1hnODE1ZTM4dXJhL3RiRXBpUit3QmJMNi9xYlptSUoxZlFiRGIxTzBRMFhIZmtGUDdQY2ZVTndpM200VG91RXZxNEI5ZGh3UWJGOTl1RWl6Y1NzRnBIZmtXRFNOMFlDREw1Q1ZZamx6Q3BTNWRmZVRMRUN4MjhUbG4yaFplWGlxTEhscFBjMGtGWTlPbFp0a2JSREdvZy9wQU95bFduclNFeTVPeng2bUNUVkppVFNlS1lLcXRHUm83cmQybWJvZUlqbnZ6ZUZjMDVGcnQrd1JsK3diaGRwTVFIWGVKYm5QY0tkallmTHRKTUhHWFJrL3hMOStpY2NWbG53NDIwTERsaUFLSmVRY2JTM2hhL1hkZnVCdFNveWhrUXV4ZGt6ZXk4dlI1RmVHV3pTQmtDS2tNOUVoRHVEeS8vMFAxWUFOdHFZUjZISk1TT3pidUF2MU50VFpEWTZlMTJsU1FSanRFYk55RittUURqQkdXcU1ZS3dkMUFRblRjSlVkSDFQNVJjU2tFZHdNSkptNktvQk05eDNlRDdMb3Mwc0hHWGpuaDByUnZFWG90NFhQcVd4SFVxck10RHAzS0dIVmVWaDYyN1JFZWJHR2hmREQ2YWozWXhKbEdKU1hXdkdQMU45WGFESTNPYjdXcFlKWjJpTmk0NGYvdWxGOHNnSHNWT1Q0UHdkMUFRblRjZ3FNYnp4K2FEbDA1ZkFqdUJoSk0zSlg2VTByQmJieTIwVVJEb2Rkc0prVFhwbjFMSzZvU2x2QWFlNVc4dHR5K0xHdXZEVUN3dVNha2ZZS05MU3dFTHowRFM0c0hFb0U2bkc5SG9vbzJISk1TTzlMZlV1UUkrcHRxYllaRzU3ZmFWSkJDTzBSczNORFB5bjgwMFNuWVdMZ2JTSWlPVzNDMGZiTmJzTEZ3TjVCZzRoWkdUL1BQR2lOQ2h3SmtQbzFTWjZuRkQ5cTNsQVE2V3NMN2VseTF5ZFNNQ3BVMms5Q3BsdkFaOExCZGtSOTZoQWRiV0FpdUxDVUxOa21KTloyb3Y2bldabWdNTmxhYkNtWnBoNGlORy82clJMa0xBN1o3bHZjZFliejZFNEs3Z1lUb3VEbkM2YnZ3UFJkanFONE5kd01KSnU1Sy9TbWxZQWhzL0ljNkF3WVpiTWpGRDlxM0RHVWlZd3NmNnZpeFliL0pYQmVHVG1Vc0ZnM2VLb2RGWTQ5SFdiWXdWei9IYmhIQkpzNCttNlRFYXRZRVNmMU50VFpEVTZlMTIxUmdvaDBpTnU3aS9WZExqNEJieVphd2EvMEp3ZDFBUW5UY0hPYk9jOTJDVFkxdk53a21ib3Viazg5T0dyYlpGT1lPWWdtT1hQeWdmYXRlSFZ0NFJ5OVBRNDg1cUpjM3pyaUtBUHVPR3dRU3A0UXZQczEzYU5obUx6ZUVYNlN3SlptVVdNMmFBTkhmVkdzek5IVmF1MDBGSnRvaFl1UFdiYkJXYjBaeExRUjNBd2xKY0MrdmR3czJKTis4dG5VU1ROeWFyZE5LakJ1MjJSU2JWQ2VHeFkvNmN5UGF0K3FWc29YaGpuUzlMTFhSc0hZazlVd2NNeTM0NE5lVnVpbnJEQ1c4dDBVRm16VnFuTFRnK3B6TnQ3NXBHWkxabE1SQ2ROMUNWdnViYW0yR3BrNXJ0NmxBUmpwRWROeWFoRTNIRFNJRXQ1dUVKTGpuWVdOWnAya1V5VGRub2thQ2hWdXpkVW9KZ0VNdjR3czhLOVQrRldpVCt2U1k5QzJpVHJidzNQQmhXV3F2ZlJvMWRpek4zR2lQVTBWQkNDOGNyVkxCaG5yck8vaDdOa21KTmQrZWptQ3F0Um1hT3EzZHBxSkJTWWVJamx0NUdEVFA4eXB0SEVOd3UwbElnbnNmWHZqdUZHeEl2cUhXZFJKTTNBWXhwNUdCSVZuRHFJRDZzZ3NmckQxV1FwM1owcEJKMzlKWHF3UXBMQzdEdjJxcGlwRXA2RlRxUWZrbmpBTGJWRXcwU29nOU9qWGhDekQ1SXFaUjFsZDhoQ0lvNXZ5Um82cWt4QUthOWFwK3NVd0pqWTVtYU9xMFpKdVNEcEVNTnp3cXVGNFJnbExCdUVrU2t1QWVIM1FNTmlUZmdMdE9nb2tiMFhJNlNSaVN1YmZaUUZ3aDlzSEI0c2YxRXV6YUhRMmE5QzE5dFVxUXd1SnlGVW1xMG1ZS09wWGNLRHd3ZHQxQkhRN01ra1NPRXA3Y0pJUE5DalY1L0l3ejF0RGZzMGxLTEZRRzFUaVdLY0dhb3htYU9pM1pwcVJESk1NOW9acU0xeWNZTjBsQ0N0eFR2R3QxR3RtUWZJT3lPZ2ttYmxHMTAvd0RRekwzTmh2NDJJSWFEU0NNRTcxeXNyZWtUNU8rcGE5V0NWS1lYNGIzbStSTDVWVmhLd1dkU2k0V3paYzd1Y3JyMDh2czVWWkpJa3NJVC9NdEdoRDhENnppNURlSXJUS3QyYVRFbXQveWpXV0sxOG5WREUyZGxteFQwaUZTNFg0UGUrb1czU0xCdUVrU1V1QmV1UWFtT2dVYmt1K2lJRWd3Y2RNTW5lRFpOZGF3elFaMmkrRmVQZmlXQUZZdGZveDNOVkxTdC9SVlNEUUo4M0x3NnNGanVMeVIvdkFCejFaejFRdmw1Z280Ti8zcE56UDJsL3lxOCtjVXZzR2pHeEZzSmcycldFNHI5b1dreEVMa1JQWmltZUlxWGMxQWR0cW1OaVVkSWdudTkzMHY3SHk0amZqQXlXRGNKQWtKY0E5R1BEeUdCWnNHdm1rU1ROeVlsMU5KdzVETXZjMEdQdmFMMTFFMjJZOENSdkFpS2JFSTY2dnFWL090cjcvc1FGMFR4eVpoWG1BRG1WcjgrYjh5Wk9GZi9YSm4ydGZMUzRmNlk0b3dUMlhzcDNtN3FaKy84SEFkWkloZ015UVd3SlYyNzJNeVlqa0M4Lzk1eFRMRk5lTm00SG4xSXp0dFU1dldISUpyU29KN0d6emc3aDhxb05ZeEdEZVhyNUdRQVBlNXA3bWxzR0RUd0RkTkFzWnRkMGh1L29SL20wM2JiUGlndW9vbjhJQ1pqM01nV3NxNTFVVTl2cWkvR3dXRitaeFUveHFGb1JTc203OWFGd1pRTjNVR0VwQmZnc05FRDM2V2R5R3JmaC82Qi9Zc2lqYmV3dk1pWmhMQlp0UXd4bEpHVzQ4QUE5RmpGKzlPck5CMFhqV0J5TVV5QmNxTVpzQ2dxVTdiMktaa3NFbUVlL0J2SS9ZNWpMWktCK01tU1VpQWUrOEtCeGtVYkJyNUxpZ1NFRzY3UTFZVW5WeHEzTFROaG85aWJtc3NPMHdNM21HZ0xYdlJ4alY5cmZZaTVpRVV2bDVkTGhxRm9SeTh0YXN0UWY5WEs4RkNBL1FBTWJFWnFiWHNtZko5R0sxK3dzUnRRdVQ5aFhmRThLZ2ViT0NoMTNXdHVuTmluSWhZQVdqTjRDZVdLVkNObThHb090VnBkNkJkb0pDZlE2VEZEWGZBZFFPdnlnVGpCc0U2Q2ZINW5pdG5CVUhCcHBGdndGMG5BZUcyTzZRaTZBU1B6VnMwQ25qRmExMmoyV0JpbTh2ZVNONVcxWDhvRXdYc0c5azJPT0tTRnVVajB3WmhLSWRYMHZuVUNLOFY4ZjhXQlhGdC9raU5iSGFzL2NMQThrMWx5MTk0Zk1CbDZzRUdxbkpMYWV0OFRFYXNRTFNQRjlPam1RTFZ1Qm1NdWxPZHRyRk5iWWRJaXh1QUd3TnBqVDBZTjBsQ2ZMNzVyZ3Y0QlFXYlJyNjV0aG9KQ0xmZElYbjVFLzdCY0w1eGdXS0lkcXBPeEpCbWpuMUNydGs4anB2WDlxMHhLSDRPVmFaUm1EOEVFYXN5cFFCL3VvTDdPOFFTdGd1dmtqeTlYVzRKR294MWFKRVd4bXF3VmI0QjdTVThWVTRHNjhGbUJxMGVvUnFFSlpNUksyQnNzQWNxT05GTVdjMVFXWUFVMVdrYjI5UjJDS0V0Rlc3UjdMc0dZSmtKeGsyU0VCLzM1REVCTUNqWU5QTE4xVUhIMlJWcTFSK0Vld3lkQ0hkSVZlUUVqeXNBUVMrMkVuWTNrVmZ2aWZYWmM4L0NyR1lWaWc3R1cwakE5cTBoS01ackZvM0NmT0R6K2tvWnZNRnJzQWE5aVMrdkRMZDJ5a2ZmajhNK2IvTUgxYmd0ejNnTEgxNFRFdlZnYzRsNlc4RzAxNTVMUnF3d3ZZM3VBZnhmcnNkcFE2c1pqRXBTbmJheFRXMkhTSXBiL1B0M2NndHhNRzZTaE9oOEw4cUZnS0JnMDhnMzV4ZTIxWmdrSU54RDhCTGNJWTNXVFovNXdCLzhPVWZBMk12KytJOTQ5S0IraHlnYTdvaVBjRzVmZzQrVGIwSFpmemVlWXRtK3RRRjY4UjZkUnVGaVJqM2dFaGo0dEFtdjBjNng0MTNZSDNrTTR4OGVaaFpIVjBReDlPZHlOV2Z6RlI2TXl2QlVEemJuMFFvUXN1R2ZURXFzZ0RGU3M5dW9wcXhtTUNwTWRkckdOclVkSWlWdXJ0dWNlV3Zzd2JoSkVxTHpmVU1HaGFCZzA4aTNxTEZOZ3NZdDFqR01EcWtaT3BuRWhQZHArVnQzbUx5TVZpTG4yVThXeFMvRC96R1laYyt1RHQ1VkxaTndXZHUzWUlCeGhBY2dqY0l3c0xtSkFRd1pHMjJoRTN0M3J4ZlRZeGo3Yk1LMzlIOTlpS2R2WlNtd3BrTzZwL0FsR2VicndXWmZiUjFFQ0lLU0Uwa3FQNnc3SkRzVHkvVUIyZkx1RU5XVTNRd1lPdFZwRzl2VWRvaVV1TG51WVRXNDdZV2JJaUUrMzl1N0pjaWdZTlBJdDlCbmtWRGhGdit5MnVpUW1LUVRTTyt4cXc4KzlKYTN2UG1ocXlQbmYwSXhwaFR2WmtkajhaOHpQc0tPUjlZL2hxdjUxajhlL3hOZTVDMmFoR2VzemVienkyOVlXMElNVEkvWWd4RGdpbUpteEY3TDdoNmdTMlVTUDlmekZONVlLa1hyd1dhUHlVdGxnZkMvYVlrRlBQTjYvVHlxS2JzWmNNMnBZTlBZcGpXSFNJZGI0TnhFRHdrUThHRGNGQW5SK1o1UlhTTW8yRFR5VFpGUTRZYXJkb2RFSk4wanlVVmpzZlI5ang2L1V3RDd6ZEVyeW9TR1NmbVdZclFzMUNDOGNYeExLNUtKeTB2NHpQUm5SejkybTUrWWVmSFJTMFJDWEYzOEhWbElydXJJWE9FakREY0I5THVpUk9FNGRBNUhVS0creVY3RW5ndWE2SG1iSXBwQlY1UHN0RVZEbTFJT2tRRDNONVEzbEFzYUdxOUtCT09tU0lpT1d5d3NhdmN6MWlNazhDRGNMaEpzM0dhSFZCVGRPOGRSN2MwaEdodmhXd09LUkVwNlh2NUR5NC9kcXE2dTRlNWZuVFpTZzdGYTJZR0ZHa3lrai9CUXR6VlBJR3Z3SkhuVk1KTW0wNE5ZZUQ5V3ZpUG1CODNURk5VTTJnRHQvUHB5UFVFNFJBTGNqK3QxQ0Zna1hLcWpJSitpRWNYMEtaS0U2SHgzRFRZYXBwRndrbURoOXU2UWh2WVR6R3ppNXg0TmRnbmZXc0FMeEEyaXhaNWMzQm1qWUxQL1dKTkVlUTBlaWNzTk54QnNjR1R6RVg1Qy9uNk5zZmMrOFFRS0wvUGFmOXNSOUNqUmcxaFlvZmRncDhMbWFZcHFCcTBrU3JDSmozdWlYNk9GWUhORm82MFNvYmhKRXFMakhpanZHN0x2UUxLQ3ExTWh1SjBrV0xpOU82UkdjY0tKTmMrWEVvbGdNKzM1cEcxZXJRN2psd3RYZHRzckNqczk1Vm94ck5uZzFXZ2ZZYVVlTmdFZXFMUTRYcWpXbW8zemtUTTlpQzNHK2tHL0Z5Zy9VMlF6YVAwaHppK0VDSWRJZ0h0WnI5UnNNdksyR0lpYkppRUozNEtsYlhXNzFFVExSQWh1SndrV2J0OE9hV001c2Z3bDlEaXF5U2poVzFOeTJORWt4cS90eVhjTkZ2Qk1hSExRSmlhMmxjdDRCaEVELzB0TUgyR2x2aFpzZHNqaHVDb2U3ZGlEMkRsanp0aU95TThVMlF4YWVZanpDeUhDSVJMZ2huNjJXMkxjcGw4eUNjUk5rcEFBdCtJMVZyQWhTYkJ4KzNaSUJlN0VqelpnRndEQ3Q4N2ZjUlUyenMrcmtjVXNIcHlNakRKMEJ1S0VYTHVBMTNPd01SOWhwYklXYkNZS2p5cVI1dGlEMkNuWDdkQ0IxTXNVM1F4YVkyQ25yZStGQUUwSmNFT0lXUzB4am95dmJuVEVUWk9RQUxmQ0Z5WFl1RWl3Y1h0MlNJWHRGSTRUdnlFN0VXejJsN3pnN3NtM3ZRZUhhTnBsakhKY2FxYlpLMjZWMS9iMURZN252WVNWVWp2WURJelZIMVVxd2JFN3NXdms2a1FEUkI5VFpETlVPbU1FbXdTNFY0NWVYbUlFLzBQdTB4VTNUVUlDM0FwZ2xHRGpJc0hHN2RraEZiWlRPTnFJSFJCZ3U4cXVkV215YnAwZ3MvQlcxRlgrWTNxMWx4ZWJlcG9zYkowY2I4a1RRK05MNkg3Q1VoUWVEQnpJcERqTW5zeVNEZisvRzFld1hWZWFJSGJUTC81WEdqMU0wYzFRcVFnT05pZUQrNElhRFVNelhxdlFWcWtnM0E0U1V2QXRFUTVkZzlRUTNDNFNiTngrSGJMaTd1UlRucDBQZHJwc21lQUdmcE1aV05oVHYrY3FCVGZ1VkdsM2FsOCs3NEozUXFxUDRSU0ZuN0JVQ3krdnJXTUxhM1k5OE1XWTZlN0VHb3ZoUHBBOFROSE5VQ2tQY1g0aFJUaEVBdHdMNnJuY0NqdVNvOXdLTTA4RjRhWkpHQ1RBclVDT21lT3VHb0xiUVlLTjI3TkRLbWluY2h5cm00ZmIraE1mL0NxMDA3Ty8rZ1g4RUU5ODBOa3RJNi9BY3lUOVF3Rm1jck5WRWdvc3NvZEZNY3ZUL0lTNTVPQ0pMOEdFOTBmK0ZlSGVWSXNBUW5QS1AxMkpuVlVyVmY3Z1drMDVtcUd5RU9MOFJVRTZSQXJjeGVIeE9nZHAzVzY2NFhhUWtBUTNSL2pFQi84dnZOVHo1UytzVm5CMUtvaHZtZ1FidDErSDFBaE9KWEZvVGpNSUREQmlWci9kNm5MNWJhb3FUNmYybFNRY3Ira2k4dE5DT3U5Sy9EVjcxWDhWZzY4eFl6VGlLd3hLWVdHNS9PbllOdWU2MWJnZ2REL2ZtVmh6S09ZRG9OWFV2aUlDamxVeklOVkJ6dTl3aUFTNGk3bmxvMCt0Rmg4ZU1zY3RNUVMzZzRTZEZMZzV0YkNtTFg3MWQvMENSMlEwQ1RadXZ3NkoydndVa2xQb0t4TzBlZGdQZi9XaDEvRjNyUEM2emZJNlhkbzh1eUlKNTRjdGZRbitMYTdmN3oxd2E0QTIrMzVjMmx1WUJ4c08vTFZYMVU0Zi9qaDlDZXRLbWU1TUxONGk0QWV3MVJUZERFaDVTS2VGRVNmcEVBbHd3NWhtbVRGWThIdnFOZ0tMa2lHNEhTUXNKOEVOR0VkSDhHNGk5SnJld1lZbXdjYnQxeUVSZDZlUkhQdnVCRGJBVGVFdHZjWVZqOHpraWtjaFVlUnYzelk2K3BtUEc2WDloUTJ4TXJPQlB1Sk9YSTU2cWh1eE00MGZyM0VBN0dZS0tRdnB0RWdNSlZQaG52dllvK3dILzJ3VldjTEpleGMzUmxsUEIrSW1TTEQ1N3RVaDZ3QVRuZGtKZmZnaGNHdzBmWk9yQmVsTW54N2ZTM2pnZWpyUWdyalQ1VzdFcnJWT2F3a3czVXdoUllIT2p5UlZNdU5XVFBnYzQvUGRwMFA2SUk1VFpocC9SYzlYNVdLbkNDVzFIejd2YTRZbzEwdjRISjRJRXNxam51cEViREVrOTVPMEFPdG1DaW50Ny93Wk42S3pOUm1kNzE0ZHNoVnV2QUo3NFpQV1l2cG5lOWgvejYzVEVwNTBtakoyUmR1RjJDbjFzRGZNYUJkVDJFSnY1OCs0TVoydDZlaDg5K3FRclhEakZaaEZTN2Z4dE42TG11YjlOdHJGZ3Q2RjJMMXVhMkZkVE9GcTluYitqQnZUMlpvK0xiNWJnU1V2c0VtdGx5ZTNlZ29HVmh3UFVGTkJDU2QydW12Z0R6ZGxWTHF2ODJmY0JwMnRtVlBqdXhWWjZnTHo0VHNOVWtOS29sOXZ4VXlpblZBYVR1eCsxM2xldUNrRDd5QjhKNkVobjNFYmRMUm1UbzN2Vm1USkM2ejBXYkZOamk2YWdiVXVhNis5ckljU08raStnQjFxeXFxWDhWcTlkYTA5bTNHM2MyU1dPRFcrVFJpbmtKdDd4eWtZUFhtVHY5Rm5ZYm9UM0ZCaUI1L3JaSVlMaFpxeURMM3Z1blVpS0p0eEI5RUZoVStONzFDZ3VYeG1JRE9RR2NnTVpBWXlBNW1CekVCbUlET1FHY2dNWkFZeUE1bUJ6RUJtSURPUUdjZ01aQVl5QTVtQnpFQm1JRE9RR2NnTVpBWXlBNW1CekVCbUlET1FHY2dNWkFZeUE1bUJ6RUJtSURPUUdjZ01aQVl5QTVtQnpFQm1JRE9RR2NnTVpBWXlBNW1CekVCbUlET1FHY2dNWkFZeUE1bUJ6RUJtSURPUUdjZ01aQVl5QTVtQnpFQm1JRE9RR2NnTVpBWXlBNW1CekVCbUlET1FHY2dNWkFZeUE1bUJ6RUJtSURPUUdjZ01aQVl5QTVtQnpFQm1JRE9RR2NnTVpBWXlBNW1CekVCbUlET1FHY2dNWkFZeUE1bUJ6RUJtSURPUUdjZ01aQVl5QTVtQnpFQm1JRE9RR2NnTVpBWXlBNW1CekVCbUlET1FHY2dNWkFZeUE1bUJ6RUJtSURPUUdjZ01aQVl5QTVtQnpFQm1JRE9RR2NnTVpBWXlBNW1CekVCbUlET1FHY2dNWkFZeUE1bUJ6RUJtSURPUUdjZ01aQVl5QTVtQnpFQm1JRE9RR2NnTVpBWXlBNW1CekVCbUlET1FHVWpMd1BTYjB1cS9SN1EvdVg3U1FFS0puWHRsWjRTaHBpeER2L2VZZFNJb2UxWnhCMVhTTHR6RG5YNzV3RllXbE8vWFdFR203TUk5S2kxVlRWNXQ2N3d2OHhlZU91bHFCUk03dnRJVllyQXAweEM3WStZRGMyY1ZkMkExamVMZDNXbnE2SmFoS1RUVHM3RkN6ZUh5M1NzdHRWeGl0N0crK3pZOUdQL1V5ZFl0bk5qSDc2NTJneGh1eXJBellOODE4cUdaczRvN3RKNjRmSGQzMm40ZTZ3bE85MjJzWUlOSW9IdWxwWkxoL3lKdDkzUHl5ZU9PWGJraktlSEV6bzFlMzgxV3VDbkR6aHg3enNpSFpzNHE3dEI2R3VXN3V0TTVkbURvQ2MzMGJheFFlMGI1cnBXV1NpNnlkVVBkL1p0WllCMjdjamRLdWhDNzN5MGVkakdGSzlYYmY4OHFia3hDYUxxck95MC9IV3JKTE4rN3NVeDFZYm5HU3IrWUdiOEhmK0s5dHZMdFord3o5MjErNVc2OHFxVWhkcG90MVNHbU1ZWHQ5UGJmczRvYmt4Q2NwdHpwM01qb2IwZXYrMFY3TkgySjNReTJaQWowYml4RFcyaUdxclRVTVRDcUxqSVBtK3BuMlJYenhIMmNtMlZic1dxWGl0ak5aMnNJVTVsQ2h2cjc3MW5GalVnSVRsTHV0RmJyY01mcnB1TE52czhwK2plV0NTZ3NSMVZhYWZpdHQ3OUl4TnFYL0FML2ZaYW56ZWVyaDh3T3ZVcjBQanlPL3lkYXBSSVJlNEh0MWlBbU1vWHM5UGZmczRvYmtSQ2VKTnhwNWc4K0xRYWlUNG4rOXZaSG9iOGRyV1BOaXozWDRvdWlmMk5oUE1GcG90Skl4eFJVK0lkbGZ1NmprSGtwdWpnWTlaeEJJbDMzZm5JbjZvTzNGTVRPTWZKUlJRcFRxTG42Kys5WnhZMUlDRTg2M0drQ0FVYmR3ZjkybWJHblZJWmJ1TkY3aWJSL1k0WFhGRWs0S2kxTHpFTjgyZFdsMzgwWVhvUzhTQzBTNk1MM1cyS2VYWXRZcFNURTdoMVRDSk9ZcWd4RjhOK3ppcnNpSVR6bGNLYzl4cW9SOURSTUp2QnppZVhlNjRZUkdpdThxcFdFbzlLeXdDVUlOcmQwNFRtejhodm9raTV6L3laR01WZkRreEI3bmx3L1RHS3FhdVlJL250V2NWY2tkRWpSN3JUTjhFNkNKNDI3K3d5KzFNRWlpRVJvckc2R3BSUmRhWG54UEl6cWtQWVZ4cjZ0c3dPVTFpZnY0OFJHekhsVUVtSm55SGxVRWxOVk8wZnczN09LdXlLaFE0cDJKN2lkUDFBcG00WjcvV002dTRiUyttUllJa0pqaFJtMFN0T1Zsb1YyR01PUE9DNUM1VzhyK1V1OWw2dVVwck54dkJCejFwaUcyREUxems1alNyZFpEUDg5cTdnMUNSMFNwRHZOUVFmYlFzcVdHYnAvYlBkL0hoT2pzUkM4NENSWmFhVmxnekc4Q015bi8xdnEybjcvUUt0VW5ZbmpOUHRPUEp4cGlGMWgxK3NRMDVqU2RtTDQ3MW5GclVub2tDRGRhUVk2MkRwU3RvZHU5Z3NSWmhJeEdndkJDMDZTbFZaYXRvMHBaTUdIZFhmVXRXSC9RS3RVblkzakdNOG9lMEpPUSt3RlBBWlhDTk9ZVXRxakxBT2NWZHlhaEM0SnlwM005YldpV0lFT3AzU2ZpekNUT08xZ1UxQ1ZWaFVjR1ZQSVlnSHFydDZHaWhGb2xabXpjZHhERCtiNklrNUQ3RHg2bEtFUnBqR2wxY2Z3MzdPS1c1UFFKVUc1azdXK1Z1eERoenVReW1QTUpHSTBWcGU2YWhtcTB2SWluMEplMFFXTFloSHlhbHAxRHMwbVVaSDdPTGxHalJ1NjFUY1JzUU5qT2IrRWxzaVVybmNNL3oycnVEVUpYUktVTyszQXpocXM2eEE2M0xvOE1heVdTM0dSb0hTTXhnb3lhQmVtS2kzTDhDbmtMaXJQcDFGcUc4QmExSDBueU1nOW03d1ViOUVtRmJIYjlVV2JWS1pVTTBYeDM3T0tXNUhRNVVpNTAwYlZ2NFRLbGFvRERoaTVpeXJNY3BUR0NqTnBscVlxTFV2d0thUisrZ1RuK0FLeENqWjc1S1lPVS9YOWxWdGsxTU9lVG5WTVJleGgvWWxaS2xPcTNsSDg5NnppVmlSME9WTHV0STJmUG9IU3ZTcll6TE1JKzd5aU5GYVh5aW9acXRMeUdrd2g5Zm9VUDhVZFZ6MlNHYit3dHZUeDZ1TU5qanpmL1plSzJNdjFmVitwVEtuS1IvSGZzNHBia2REcFNMalRDRDJBNFRvaCtLaXg2b1Y2MDRaYmpkSlk0V2FSQkZGcGVYWEhta0p5eDMydXZMWVE3emFQb056YnlXRzB3VndxWXMvVmIzK3BUS21taXVLL1p4VzNJcUhUc2U1Tzl2cGFBY0ZIM2RQMzY0UFdjS3RSR2l2Y0xKS29WMXBkM0tobVRlSVVPSzVhcVptcXU3V1N1bStQRzZyeXZXdVlpdGlaK3NRK2xTbkZRUlQvUGF1NEZRbWRqblYzc3RmWGVQQlJLeldUR0hlNktJM1ZxYkpLcUY1cCtBQkFLUUFBSFdwSlJFRlVkV1hibWtLQzQ2b0Y0OHY2R2JncWZQOGZkNkk5Z0V0RkxIZ25YbVBqVFpMS2xHcnVLUDU3Vm5FckVqb2Q2KzVrcjYveDRLUFdTS3RuNEoyTWxVSlJHcXVIL2FLb1YxcXBHMXRUeUdXb3ZMeDJXTzN1VTZYdisrTUYzZko5cTVxTTJMRzZHV2lFeVV4SkMzSDg5NnppMWpSM1NOVGQ2VUxWdjRRKy9ucVEzRVFMdTA0Nm1MQkY0alNXclRVa1g2KzBsT2JmZWNQYmJQaW9UaTJKYjhhWVFvYWd2QWZLWGpJM1FYUkhsSTdZYmFQQkFHRTZVN0w2Y2Z6M3JPTHU3Z1A4Y1l1eHB3WlVyVmxycER2UTRXNldKbWFqckpIR2FheTRsWmJhK0xhYVhhU1pmNGJwbXN3dkt4YjA5Uzkrei9IM2ljd1h4OGQvb3M5Nkp2b0l6LzN1K0RYcjNNN2NKOWtqMTNraTRCY2lES1BhQU0wTlJkTVJ1Nkh1aE1wNk9sUFNndHQvUTlyMHJPSldOT3RqUUtYcjdyUlN6WnFFd2ttMVpITlIzK2FWcVJEUDFUTHErWTQ2b1k4QnVMV01Tb1FncVZkYWF1SEI1VUJwaE9NYTVHL0p2SDRrcDY3L0MyTWpNYzJZWlVkbFFsM3hPUFlSWGhpeW96SW9icktyWm5Sc3R4d2tERzlyM0c1WDZWRWlIYkg3OXJKU09sT3luczVnRTlTbVp4VzMzZGdobGE2N0V3UVg5VFlRVjh4SHBmTGhiM0ZaN3ptUkpvTThWOEdNMDFoS1d4Y2s5VXBMTGZZVUVyaFFMeXZBRk5Mc2R6UHM0VnVEQ1IvRUQxKzVXbnd0N0kzd1hzSWJ4NzlkdkorUFNNOGRmYnhZSEZZZjNMRTRJYk5od2t6dkhTZVZlWjlNUit4bDNVSVNURHBUMG9ETGY4UGE5S3ppdHBvOHJOSTFkeHJySlJxaGw5OG8xcVdGUS9zdUV1YTVVa3VjeHBMSzFDRU1TVlVsSlY4ZTE1Z3hVZVFqOG5WWll0YWVVVXg0R0pxSHI5OWM0dHRzUDJwVEk4VWNoejdDVXdMVEhuejZZbnVwS0dhV3JTRG9zQ2hQQndxUHF3OXNOT3R0dVpxTzJBdlFBc1l2blNscHh1Vy9ZVzE2Vm5FYlhCZEZXS1Z0ZCtJam1TV2tFV1pWNnVaZWJGcno0MERQamRwWUNDSWtBNUhZbFZiS29MSnFQWmlmT3F5MkR4Zm45UFAvc3ZCcytUK0lSK3o2NWhLM2J3aVdSZHgvZXdsdml2ODJmcDU5WjVaSHVZbGVVWE9iUTFjQ2hiY2p2WXFaanRoTDlxdVk2VXhKR2gzQkpyQk56eXB1NUV1UURLeTA3VTc4Ym42ejBzaGZlNzZ1c2tPOVdscWVDZlJjcVNaT1l5bE1uWkRZbFZiS29PZWlLU1FNWm80TzFLWHoxa3I2aHVqeTBOZmZ5RmQxd01PdEc2eVNJNDk5aEdmS0tEZkZqdmVmSzhRSGQ3WklHK1RKVU9HSmRYc2hsWHFjVEVjc2hIblRmanBUMG83RGZ3UGI5S3ppTnNrT3JMVHRUa0FDWGlQZFpPei8wL3BINW1QR1VNK04ybGdhRkUrRUlyRXJyWlNOR2VwY2k1QjdURjJCOVNwamJXUk9rclRIanZqNVlkRElwcGZ3VGhrTzRSWFJFYUE3eDR4N2c0YnJTSVFLN3pFSWFQYnZROTl5L2I1cEYxWDVkTVFDRHhEczBTK2RLV21FRGphaGJYcFdjU09tK2VmRUQwVGV0eGZZN21TdXIvMEgvdUEzdkpkWGRUNHdFdXE1RW1lY3hwTEt5a01vRXJ2U1Vwa3hoZndBZU8yYktpczc1djYyaTNLNnRWRXVuNCtNSVZFbFJhZDZDUy9mRkVyaGlScnZaZnpsclFQYUNuVTJWSGlGb1pHZVZEaUF5cnArdTVUUjhpbkRrcm9VbDFnWWlSOG96ZnlZdmcxcC93MXQwN09LRzNOZGhGYmFkcWMxdEVZNitEL3cyUHRBcTRjdGJyczZBNGxRejVXeWNSb0xBd2xHWWxkYUt1TlR5SGY4SGYvOS9UZmVCdWtmUUVZT3E2VXJmbmJqZ2ZMYVhya0xjTWhDVmxMN0NNL0lUM1hDblpIdmtJS1JUY0Q4TFZoNDM2eTFxRE9mV2J0K1YwcFc3TDhKaVlVbmkrdllYRUpUMGd6dHY2RnRlbFp4WTY2RGU0SHRUaXN3bGhIOTdlKysrckZsY09pRFNqdDQyWHFWZzdsTG1RbDEremlOaFlDRUk3RXJMWlh4S1dUMU8zNEh0ckZoM3VOSDYrWEZTWGxqL2J3NXljS0NSTHFQOFBtblM0V0FsUTg2NXNibWFKT3doazRGQys5UTY5NmZxVGl5VXVqT2hLeUs5WE5VTWlxeGNBY3NoM3JTWVBvMnBQMDN0RTNQS202alhVTXJiYnNUOUI3MCt6RVlxZXNmak53UGRBWkc4QjNkUGs1aklTRGhTT3hLUzJWOENpbC9Sei8raTZ2WVJMRnBQTnVlVnA4Q0g4cjF5Zi9FUkJtQzlVd3Y0WlVIU29Vd3BMbkRVNHUvVXVhOS9yWUlMMXcxNjF6QVNsWEF1TWtOSVNXeDFwZ3lwYW15Z3FUL2hyZnBXY1dOV2ptNDByWTdqVlYzWSt3SFgvSmVwQm1lYzVuNzJvSTlWeXFMMUZnSVdnc1NWRkltN1VyTDAydFE5M3JoOHN6RVdDbzlwNTZRbzBtbmxod3NIK2cwbFdnUS92cWo3SFdmb21UMHVlSE5Nbm5aM0tFQUp4ZC9mM1QweUQvcmdsVENMU3hLMzZodDJibHM3RHVpVkhxZFMwbXN4VU1VVTQzTlFQcHZRNXZDT2hMbEVDbHcvL2VqN01HL2NOMzJJdUZHRGQ1UWFacEJ5NTM0K3BxNFl5S2RLZ2tqVkZ5UllNK1Zla0lyVGVOV29QalJqY1RSQWExS0sxMHdoYlRmRkZPWDRNTUYzOVZwdU9QTGh6UXdHRlp2eEZkWC84TmMycW91eUpSYitDUEFQbU92V3EySlZDZFVFK3hZQzJqRjdJaTk1c1dNL1Z4VnRKNXlDcGRGaDhiSWxaOXpFRlhYM0h3bUpiRldwNDFocXJrWlNQOTF0eWt3UXpwRUF0eS94NDVmTkdKM0QrakdpSVFiS1hkWDJzR2c1VTU4ZmUwSzBvZVQ4UEVKM0EyQ1BWZnFDcXkwQXpjRzVrVGk2b0JXcFpXdUNSVTY1RVV6MkV6ZExFOERYYlhITmUreXc0QlNyNDVPNGMrek4zenpTNTlFdXlpVkJEcitra3hEcHpwQXA0dUYwYmR2RjhYZk1QWlNmTlpLdTRUTFl0WTBtWis4YkcxbHRQVDVabE1TVzcwcUs5QkVNTlhTREtUL090c1VRTkVPRVIvM1Y5ZzdZUkZ2d3A3Q3ZiUnFva2k0SzRXRnM5SXVCaTEzNHV0cnUwZ2ZUbHJCSnRoenBhNndTcnR3WTJBdUpNNE9hRlZhNlJvejlyeEsyOGVoTWJKUlY0R3VPeW90amgvOHhsc2JHRFNLOG0zSGh2QUNleU12c0dmTjVrMGhsWU5PcFpMaWVQaXNjTEZEZGt5N21sSFlGaTR2N2xqeEM4NmV0L2ZuR21xOE0rT0V4STdZQXhoSGYxTnR6VUQ2cjRKZ3QybmhkSWpvdUJmWm4zSVU4QmpuOVFxTmNZeUUyOUJaWnV4S094bTAzSW12cjkwbTlQRlRzQ1pKT2ZMRWN2dFNlcWZ1dVZKdFVLV2R1S1V5NDJBamNYWkFxOUpTU2RNVXNsZzJBNE1VQWJxV01BU0l4K3dSZDdqR1JZdkNGbjZ5dkNYQlExR1BWZG14dVpveUdOMFV5dUhSb0FISXRLaHlsckE4dlZ4dk1wb29wY2IzbUpSWXM5TkdNTlhXREkzK2E3ZXAyeUdpNDc3eFROa2VlNlpuNkVhS2hGdnJxeEoycFowTVd1NjBCcjJsMG1LbTRETmE1b2t5NSsyNVVqaW8wazdjSGtqY0hkQ3F0TlRWTklWMEJCdWdxK3prVXNXbHE0OThHWUxGTG9XdWRzNFdYbDRxaXh5YVd3eHFjdndFZENycFcrWGxXZllHa1lEejZyOUJsQmVvdjdhd1ZIRmNEemJnUnBTQ3dITkppUjBiZDRFSXB0cWFvZEYvN1RaMU8wUjAzSnZIdTZKZEFNSjFxb0VpNFNaVTI1VjJNbWk1RXl3Rk9OZEk2V0RqNzdrU1psQ2xuYmlKT3R0STNCM1FxclRVQmFOQmQ1aWdSelpBMTRHTnhEdllXTUxUYXR3SWQwTzhHRzNyRjNsN3NlaThncjdzdUs5aExiWndlVzMvaCtxVm9hTXkxdVdUVGtxc09VTG9iNnExR1JyOTEycFR3UTd0RUxGeHd6OG1LSjlWUURkZG9sb2xFbTVDdFZWcE40T1dPMDBhMWtqcFlPUHZ1UkptU0tYZHVJazYyMGpjSGRDcXROUUZJY2c1aFN6b05SdWdxd2FFOXExYU1mSENOajU3VHIxOFJUN2l3aVVoYlUrVEx5c1AyeVlRV2JJMVlYRjlNUG9xRld6VXQrNXRIU0g1cE1TT2pMZUQrNXRxYllaRy8vVjNpTmk0NFdVaS9oVUE4Yi9PN2xDdEV3azNvZHFxdEp2QjgrYnpobkhEVWg2OVptTzd2UUJEZXE2RUdWSnBOMjZpempZU2R3ZTBLaTExcmJHR2ptbytqVkxXcVNta2Q3Q3hoTmZZcTZUYVpiTk5sREY4aEU2MWhQTlExMnNpN3hOc2JHRWhlT2taV0ZvOHdEb2hUUk5sRldyTkppWFc3TFQ5VGJVMlE2UC9XbTBxcUtFZElqWnVDRGJsalFFR3h1SEJ4aDgzMGRxV3NKdEIwNTFnSmtJajVTYWdGcXQxVS82ZUsyVkRHc3VOdXc2a3R1RHE3b0JtcFpXcWxZWXBwTFhQUm9yWUV6ZHhtdll0WmFRNjJzTDdhaVpVYkpKRVY1S1FnazUxRTUrQXR0a1YrV0Y3b0tvSkM4R1ZKU0xZT1BZSVlNc2U2YVRFbWxHM3Y2bldabWp5WDd0TkJUbTBROFRHRFI1YVRxTmdURkRlZDZ5V2lZVGIwZ3BadTlKdUJrMTNncG1JYzV1Tkk5alliaS9Ba0o0cllZWlUybzI3WHVkYUgzSjNRTFBTU3RXa1lRcFptRHVJcFlnOWNST25hZDlTUnFxakxYeW8zVy9EM0QxWmlWUXA2RlFIVlE0YS9LMXlXRFQyZUpSbEMzTkZjK3dXR1d5Y0szallla3M2S2JHbXcvWTMxZG9NVGY1cnQ2a2dobmFJMkxpTDkxOHRiejl3OTkraUdpUVM3cnBxdTlKdUJpOGJDOEl3RTNHdmtjTEZXM1ZUL3A0clpVTXE3Y1pkQjhLL1lIV0FUN3M3b0ZscEpUTnVtRUxDYUtPMmUwK3NuTlNYY21uZlVrYXFJOUJwQ085bzk3TXJVc25vRkhTcVZaMUJDYmpMRURoUkFaNmtoQzgrelhkb0hGZ2wxNmpRdGVENm5NMjN2bW1KeTJ4S1lxSENXOGhxZjFNN2JjM1E1TDkybXdwa3BFTkV4NjFKV0tzM283Z1dCN2MyVXlYc1Nyc1pOTjBKb3FKN2pSVGVqVHFvVEtqVWhIQjcybk9sUkVpbDNiaVZlWFNra1BETDlRNW9WbHFxZ0dMdUtTUkVNdUtSTXRCVkg3R1N2b1ZncXFRdERQbnI1YldOaGthUTBtUEhiQW5hNklveTREeFN3bnRiVkxDaDNsZ04vcDVOVW1MTnQ2Y2ptR3B0aGliL3RkdFVOQUhwRU5GeDY5YmVOSVlQK2pTTVhlVTdOdFVwbmZMSHJVV3FoQzNzWnRCMHB6WG9jSlVXS3dYRHBldldLY2o2ZTY2VURhbTBHM2NkQ0ltRUY2dDNRTFBTVWhWVXI2R2prbCtsQUxvZUs2Vm50cVNXb2lCOVMxK3RFcmJ3M1BCaGVYR1BIRUpXa2lKK3FtZFhuOERuaXh2dGNZb0gzNXJ3d3RFcUZXeXNyL2dJVXpBQWN2N0lRSmVVV0VDelhqRVF3VlJyTXpUNXI5Mm1BaG5wRU5GeEt4TGdYdkM4U2h2SE9MZ05sV1hHcnJTYlFkT2RZQUR2bnFRRGFlczFXd0dlSzJWREt1M0dYUU5DOWlGUnF0NEJ6VXBMVlRBYWRFOGhZVUhvbWJwSm9PdDZlWGJ0anI1SytwYStXaVZJWVhFWi9pOVVWWXhNUWFlU0E2MkJlWFBZVnVkSnNmSWtKWHdCSmwvRU5Jcjh5dGhubkxHRy9wNU5VbUtoTWdkVlhXT1pFaG9kemREa3YyU2JrZzZSRERlc1ZGNnZDRUdwT0xpUlFwVWtLeTB1Mmd5YTdqUnBXaU9GdUhKVEdkREhBTStWTXNHVkpuRnJBRHBCSVJFWDZ4M1FyTFRVQUtNbzl4VFMvZ1p4S1FOMHJaYXB2U1dweFg5a1F3b0xMZFhJUXl1MUV0VTBlYjdjWENHdncva0RxMmc5U3dsUG9HV0pZT1A0Zm1wZFo5T1pwTVNhMy9LTlpVcFV4OUVNVGY1THRpa1piSkxobnJnVzdlTGdKaHFhckRUSm9PbE80NlkxVXZzYnhFSmZnT2RLbk1HVkpuRkxaZWhBSWVHWGlRNW9WbHJxV0dNTlUwaDRybzU3OWVCYlFxaWFRbzUzcFJhUFlOTWt6TFdBSDdwbjF4OCs0RVdnVTEzalIwajlUM2tVZjZlWDJjdFJ0cFowQ2svekxScEVzSmswckdMVnRMdE9KQ1VXV2hmWmpXV0txM1ExQSttL1RXMUtCcHRVdU4vRG5ycUZDRUhKT0xpUndxS3AwcnhjalVIRG5aclgxNHF4c1pFczJITWx6dUJLazdpbE1uRndJdUZYcVE1b1ZGcHBndEdnZXdvSmI2SGlxYzBtKzFFUUF5K1NFb3V3NUtGK05kLzYrc3NPMURWeGJCTG1CV0RuODJOS1lQSG4vMG9seFJIKzFlOXRTT3pyNWFYREgxYlhwei85WnNiK1V1WDQwVi80Qm85dVJMQVpxcGlHMVlhbWt4SExnWmovenl1V0thNFpOd1BQcXgvcHYwMXRXbk1JcmlrSjd2ZDlMK3g4NFA1Qi9mcmo3dVBJQXBIaFRqQVRhVmdqTFliNGJYNjMyN3M4VnpJUVhHa3VoMXZldnc4VjlRNW9WM3JoNTk4cGNXMDJUU0Y1bEs3aUNTdzU4M0VPM0oza1N1dEZOTDZ3ZlFzS1B5Tk5pRU9qTUMreGdlSWFnTHFKaFNHL0JQbUpqa2ZMdStveVROWVorK2xiS2d0SEtPd3BQRnlINGtTd0dWVmhEK2tOVEFJTVJJOHQzSjFZb2VtOGFnS1JpMldLSzhQTklKVExQNVQvTnJhcDdSQkNUeExjMitBQmQvOFFnMFhwM3JoN09iSUFZcmdUcUdPN0NKK1YzTU1iUTZCZGwrRDZwTzcyTHMrVjJvSXJ6ZVZ3eTRObHp6N0U5eUZhSFZDQVFKWGUwOHJHalZOSThKamJzZ0pGc1FOYUlRTVJVUGFpald2Nld1MXAxQ0VVdmw1ZGJoYUdjdkJROU5XcU9QUi9ZOFVYcm9tSnpVaTEwNHp4N3RLSC9vRTllMHZKOHVEaEtUd3ZCbWoxWUFNajNldGFYZWZFT0JHeEF0Q2FVY1ZZcGtBMWJnYWo2cFQvN2dEVlVNalBJVkxpSHZ6YmlIM09nS3N6dlhIM2NXU0J3blNuNXZVMUdMdy9qNkM3M043bHVVbzB1TklnaUZ2ZXZ3OEppMllIRktkUXBibXljaGNjbkd4Y29NQ1A0amFZMk9heU41SzNWZlhQdW9SMiswYTJEWXFYeEpYeVQ2TXdGTG1Jd2hvUGxuaXRpUCszS0locjgwY3F4TzlZVy9nbTdHbHR5bDk0Ujh6RjZzRUdxbExGTHEwM01KR01XSUZqSDY5dlJUTUZxbkV6R0RXbS9MZXhUVzJIU0lzYmh0dnJCbDZWNlkyN2p5TUxFS1k3cllFdksyekU4VEx5WkxmYnV6eFhLUXl1TkFqaWx2ZnZROUlpN29EaUZLbzBWMWF1dThCd3ZuR0JZb2gycWs3RWtHYU9mVUxLUG83blNiWnZqVUh4YzZyeWNHd1VGdGVyQU1LalArN3Y0RWw4NkxuejlIWTUzUjJNYnlMTmtJUUMrb3kvOFBpQWE2a0hteGswb2VNbE92MlNFU3ZRYk9DcGZUUlRvRHJvcVU1am05b09rUlkzQU1mZVdEVVoxZStDY0kvQitibzZzb0JodXROZWVjZXVBSnFwYzJqenV0dnRYWjZyZEFWWEdnUnh5L3YzSVdrUm9Pb09LRTZoU25ObDVVeGtCVko2c1ZWaFJjZE41TlhBMHhWWTQzc1dCbHlyVUdRdzNrSUZiZDhhZ21LOFp0RW96SmZ3eFJKd3FSQmVxbE1USm5FQ2VoTVBqY090blhKRysvaXp5TEJJaml0YjNzSlQ1Y3BUUGRoY1FnMXVHL0xPSnlOV0lOaEc5d0Qrd2txY05yU2F3YWdyNWIrTmJXbzdSRkxjNGtubHJnRllabnJqSGdLN1hSMVpZRERjaWE4UG84Y3FOY1N3SnF6UE9kM2U2YmxLTkxqU1ZzdDc5eUZsRUo2aVlZNzQ2K3U2ajNKbFR4VWYrSU0vNTB3eTlySS8vaU1lUGFqZklZcnFPK0s3ZU52WDRIdkJXMUQyMytVenFWTE05cTBOMEt0MjdQSVNqY0o4ZFFwOVFwYVBIL0VhN1J3NzNnWDh4eENTZUJVV1J4RHp6Qi8wdDl2eWpMZnc0VFVoVVE4MjU5RlExalRqbVV0S3JNQXdVcE9HcUthc1pqQnFTL2x2WTV2YURwRVVOengrZFN5UjljYmR4NUZGbmJVN0RYN3I3Wi9tbnMyZSt2TmYraWVEM0NvRDNuaEw1Wnh1Ny9UY1NoS1B4Y3F6alkxbHRieDNIMUlHK1ExUGRVQnhUbGU2S0xpeXAySGdWUDNXdFppWnVJeFdJdWZaVHhiRkw4T254V2ZaczZ1RGQ1a0RKOXUzSUo0ZDZlQUdPaHVGQVpBUnVZYU1qYllRa0wyNzE0dnBNWVNqVGZpODlhOFA2d1BteTJpQnlGTjRNQ3JacVFlYmZmeEVBS0h3VGs0cVhsVlFxTWwySnBackFySlhTNDFSVGRuTmdFRlRuYmF4VFcySFNJbWI2emFYK1RUMDNyaDdPVEtIb2QySlQ0dlVyMXBqMUVqTEJFTVBKeHh1Ny9aY3BTdTQwbmJMRC90MFFJNUNWeHJTMjN4R3RNZXVQdmpRVzk3eTVvZXVqcHovbkFBTmg0cmkzZXhvTEQ1bS94RjJQTEwrVjFQTnQvN3grSi93SW0rak1BeHNiaXFpK0hGKytRMXJTK2pFOUlnOUNBRU9vdVNJdlpiZFBVQ1h5aVI0aEY3Rjl4UytKTWQ5OVdDelo2eHMxMnkxbjBoTExOaWYxK3ZuVVUzWnpZQnJTdmx2WTV2V0hDSWhiZzRVK2tkNTk4Q28rVU9XK2swK0RIY2ZSK1pZdER2QlVzSFZoMTczbHJjODlOcXJlQnh2NHNVVFpJZmJ1ejFYcVFxdXROM3lubjFJMlJQL0ZrSjNRSDVXVnhyU004di9mMVd3S2JXSTVwQkY4YjVIajk4cFN2L202QlZsUXN0U3ZtVUVteWJoR2Zsc1RHdUQvOTIwaERMRjlHZEhQeVpjYWViRlJ5OGhmTXJhRE9FanZDRU4xSVBOMERrY3daQjZwbnNSZXk1b291ZHRpbWdHWFV2U2Y1dmFsSEtJUkxnRnlFMTdqYktFSGdWM0gwZUdLTGl1V1d4UEhLSkZVb2ZidXoxWHFRK3VOTkh5UG4xSTJST3ZmUnZ6amJCS0t6MGpkcUNTalVmQ3R3YkcxS2hKZXVQNGxuMTU3WXA5aHNndi9vNDhLZGZTVkJFZlliZ1RvaCt5QmsrU1Y1V2loTWNleE1MN3NjWTNnZHBRK3BvaW1rR3JwdjFYWDY0bkNJZElnZnNidDZYcFBYcG5iZ3pjdlJ3NTBKM08xKys3TnJkT3o5VUZneXROdEx4UEh5cGNIVEN3MGdyNHBsZ01Wam4za2ZDdEJieEE3SmJrczRLWGlzc2Z1MVdWMm4rc1NydFNnN0ZhUm9aRktIejM4UkYyTnRtOHNiRHRzdDM3ZkE5aVlaRHF3VTZGME5NVTFReGFTYkQvRWc2UkFQZmp1ckUyMExLZFJ1MllScUhydFNTQnU1Y2pCN29UcklmV0lGa25uSjZyeTRVMkZ0WHlQbjNJMlFFREs2MkFyelh1K1ZPbHlCY3hwODJuWVZWWk83VW4rUjJqWUxPeWE1ZXE1MkhGVFc3T2dXQ0RoMUUrd2svSTM2OHg5dDRubmxpdHRGK29sbitxay9GVFBZaUZCNDIzUXdCNW1xS2FRWnNKOWQvYWxuS3VLVDd1Q1ZNamJ3ZzJWelRhS2hFRGR5OUhEblFuR0JOVTRPbVUwM04xOGRCS1V5M3YwNGVjSFRDdzBncjRKZlE0U3AyampzUU5ZVXBHQXFvNFBqZXZWb2N4elpNRFhJUk93NlpIT1ZHRU5SdDhRL0FSVmlwaGc2TnBhcWZ2K3JEUzNIenNRZXljTVl4ck5zT3YrcGtpbTBFckQvVmZLdGdrd0wyc1YybzJHVGtHajRHN2x5T0h1dE0yZWh5bDJTY1ROYy9WcFFJclRiYThUeDl5ZHNEUVNrdmt2ZzVDQkp2emQzVHRHeE43VDVlWEYvQk1hTlFvVWw2RXVzckJFL0NPdjEvcUk2ejAxNXBzWWdVZlZURHlzUWV4VTJwQTV3bkp6eFRaRE5wQ29QK1NROTBFdUNIWTdKWVl0L0ZEWXcyYmZocFZYYTZuWWp0eXFEdjU5OU9hNStyS0JEWVcyZkkrZmNqWkFVTXJyWkJQL0lic1JCdnRMeWtkamNkNTFibG4wZURFQ0R3dWNXQmJMcFRDdTRBb3Nua0pLNlYya3cyTUNaa3FsZURZbmRnMWNzTFFBTkhIRk5rTWxjNUEveVdEVFFMY0VHSldTNUFqZXY0UkEzY2ZSdzUycHluMmZNVjZZOHIyM0twd1dLWEpsdmZxUTY0T0dGeHBCZDNUUTRoZ00xbFhPaHFQZS9KdDc4RWhXdU9aa3FPZFJzbHA5b3BiWllGOWZZUGplUzlocGRsdXNsbnZ4bFlhT2g2N0U3dnBGLzhyWEQ2bXlHYW9WSVQ1TDhnUkRwRUE5OHJSeTB1TVlBNjVUMXpjZlJ3NTJKMzhPNnJ0dVYwclRiYThWeDl5ZGNEZ1Npdm9ub0t3WFdWWGlaVEhnYzlBakQrS09ycktmMHl2OW5MeEcyaWdZcXJGdWZHV3pBMk5mN3ZnSnl4RllUL2dnVXlLd3hvNTljY2xJcVc3RTJ1c1QvbWc4VEJGTjBPbFBEallFQTZSQVBjRk5ScUdacnhXb2ExU01YRDNjZVJ3ZC9JT3liYm5kcXcwM2ZKK2ZjalJBY01ycmJDUFZYdXFFK1FSZHJwc21SZW1qRjArNWpXVWc0VTk5WHV1T2oyNVdhWGRxWDM1Y0IxZWpORWZ3NEhTZnNKU0xieVV1bzR0YktweE9UNlpKTjJWMkZrMWVmUkgxVzZLYm9iS1FuQ25yVHRFQ3R3TGFoUEFDanVTbzl3S00wOUZ3TjNMa2NQZDZZTGRrY3dLVlRuYmM2c3JRWldtVzk2dkR6azZZSGlsRmZaRDg4NnZUdVBqRXgvOEtrQis5bGUvOEFRNlczNTBBNTBnay96TFplcFhqV2JtbXQ2TXJmUXNzb2RGeHZRMFQyRXVPWGppU3pEci81Ri9yWERQTVo4SlhBV2hSNm96c1daMDlFSFFhb3B1QnFRNnlIOEwyaUVTNEM0T2o5YzVTdXQyVXdHUGdidnBzd2phRXMxZ0IzZGE5RnIrcjN1dVJoSVdZUjI0ZTNYQTduMW9DbStnUmpXcWtqQmlWci9kNnV6eWVwVjJwL2FWSkJ5cmNURDh2eit2MzErelYvMVhNZmlhT2FyeUZRWUxzTEJjL3ZSQTZ1TEpQUGptdGV0TUxINXE1MFZUdTZsOVJRUWNxMlpBeW9NNnJjTWhFdUF1NXBhUFByVmFmSGpJSE9QdkdMalhFUS9PSk0xZ0YzZWFWRitaY0ZvalBCZVZEYW0wQTNldkR0aWpENDNiZGdMRHl6ZndoaGwvb1JPdDIwemhYWGFJQ0N1NWdyeDhTMStiWE5ISjVzUjc0T1Z5ZUE3eC9iaVV0ekFQTmh3NHZCaW5nODJHWDBqSDlqcW51eEU3MC9qeEdnZVlObE4wTXlCbElmNExIeVFqSENJSmJ2RnBmd1lMZmsvZFJtQlJzai91WG83Y3haMHVxS2tocWtZdFdmZGNWQ1NrMG5UTGUvY2hxZ04ycWJSQ3Z4UDY4RU1JYm5nTlBwVU44empqMytQLzltMmpvNS81T0JZUEVNWmlaWHJnTllhdHkzVTYwNDNZTlhZUWJxMmJLV1FueEgrUkdFcW13ajMzc1VmWkQvN1pLcktFay8xeDkzSGtUdTQwMS90NWFPOUtCL1NoZWdmc1ZHblZadFB1RitKVmtmcHhzVk9Fa25vT2ZiY2ExTzBXUlMvaGMyaHNSaW1QZXE0VHNjV1FmTVRiQXF5YkthUzB0LytlVmR5OUhMbWJPNjA0di9pQ0dxUXAyYnV4VHJFUDdZVlB0b3ZwbjIxaW8rWGFlMjYxRkdpNjNFdDQwalpsYkxJY2ZLMExzVk0rZyt3NmtpNm1zSmJlL250V2NmZHk1Rzd1Tk45anpVTzBXZS9HT3NVK05PdjdNQTU3NTVsTXo0ZnV6ZTFYeXk3RTd2bXRoZG5BdXBqQ09ucjc3MW5GalVrSVRYZDFwMDNIYXJldi9kNk41V3VJS3RlMTBrclhwdCtXR1ZYODdCNVhlclp5YU0zRGlaM3VHdmpEVFJtVjZldS9aeFczUVVKb3Bxczd6VllQTEVKTml2SjlHNnVUVVNYVXRkSktmajU4aDRRU1BWTkh2VVhzcEZDSEU3dmZkWjRYYnNvZ1lSQytrOUNRUDZ1NGpVb0VacnE3azNvMU10Q2dLdDYzc1pTZUxzZnVsVmJXVnZxczJDb2w5LzV4cmN2YWE2OXFoUkk3Nkw2QUhXcktxaGQrMDlXNjVKRTlxN2c5cXVZdTB0MmRwdnM4WGdGQS9SckxYU09QSzkwcnJaVFB2VU9sN3V2amIvUlptTzdFVENpeGc4OTFNc09GUWsxWmh0NTMzVG9SbEQycnVJTXFhUmZ1NFU1LzA4OFQreldXWFkrZ1BGM3Avd2ZDRXpNMkpZODFHQUFBQUFCSlJVNUVya0pnZ2c9PSIKfQo="/>
    </extobj>
    <extobj name="334E55B0-647D-440b-865C-3EC943EB4CBC-24">
      <extobjdata type="334E55B0-647D-440b-865C-3EC943EB4CBC" data="ewoJIkltZ1NldHRpbmdKc29uIiA6ICJ7XCJkcGlcIjpcIjYwMFwiLFwiZm9ybWF0XCI6XCJQTkdcIixcInRyYW5zcGFyZW50XCI6dHJ1ZSxcImF1dG9cIjpmYWxzZX0iLAoJIkxhdGV4IiA6ICJYRnNnYmw5cElGeHdjbTl3ZEc4Z1hHWnlZV043TVgxN2FWNWNZV3h3YUdGOUlGeGQiLAoJIkxhdGV4SW1nQmFzZTY0IiA6ICJpVkJPUncwS0dnb0FBQUFOU1VoRVVnQUFBUkFBQUFDcEJBTUFBQUFSbG44dkFBQUFNRkJNVkVYLy8vOEFBQUFBQUFBQUFBQUFBQUFBQUFBQUFBQUFBQUFBQUFBQUFBQUFBQUFBQUFBQUFBQUFBQUFBQUFBQUFBQXYzYUI3QUFBQUQzUlNUbE1BVkx2dnpaa3lFTjJyWm5hSlJDSUdYR0wwQUFBQUNYQklXWE1BQUE3RUFBQU94QUdWS3c0YkFBQUl2RWxFUVZSNEFlMWJUV3hiUlJCZTU4ZHUyamlPaXFpNG9JUVdoSW9Ramdpb1JmdzRoNVlMQjFkUURyMWcwL2J1OENla0Nza1JWRkF1T0FjRUJZUnNJUVRjSE1HaEVoZEhRclRRaTZPZTZBSHNxaHdBZ1JMaXRLUkFPM3l6NzIvOSt2N3NQdHRCZW52dzI1MmRuWmszYjJaMlo5NnpFSU5veDU0WUJOZWJlU2JwejV1QkE0QWtjbHREa01SWHRDVUUrUzFOVzBDUTI1OHVRWXd0SUVnT1FqejI4eFlRNUpsVEJ6OFRJMXRBRU9tamtTRDJVQlZwSk5LSVhRUDJjV1Fqa1Vic0dyQ1BJeHVKTkdMWGdIMGMyVWlrRWJzRzdPUElSaUtOMkRWZ0gwYzJFbW5FcmdIN09MS1JTQ04yRGRqSGtZMUVHckZyd0Q2T2JDVFNpRjBEOW5Ga0l3NGErZHNPRzhoNEc5RS9BMkZzWjVvaXVtS0hEV0ljNS9ja253K0NzOEx6dFcrUDdNNUFEcUxYUDNqMnZETFI3MjVSQ3FIL3JQZWJ1OEt2Mk5wLzhvRFdUczBPVWhCRnBxZ2JhU0RTUUtTQlNBT1JCaUlOUkJxSU5QQS8wTURPMllONUtlWUxoelA3UHd3czhCOTNObTI0aWVkM3pkdEFuUXpIS0tNbFBLOFFiUVpPd3JiejUxTjN0Zkc1Q01oY0c2U3pRZmxOVWFkcElYYlF3M21SekhEWHYyM1hVb0pIRlEzZ096ZWlCZitsYmhqYlcvTmltSlBSc2t4SVZ3T2xnd25PMXJnOWJwTDlnZWkrbnhKNWM5eHhaeGdmTUE0UmlhR05KcThkSThyejFidHRvL1ZkcjE1aWFaWjF4SEZxbmZGZTR6Yzd0U0RFS05Ga2RscGl4b2dXL1pZSWtaWlNKOHBFRy9yREtkTzkvc3M4TWRKTFVnMUg5THdyVGpUamljK1RvM1JJNGlTaEV1M1QxQkc2MVpKSGduQkxLQ1laOXA0ZytzdFhrSUpSVnJoTTFHb3llcHBXZkZkNUkyeG5UUXhEa0thR04wRjB3M3NGWnZYSEtNUkVodWd0QUVicHF1OGlINFFSVnVrcW1ackZvL0VWSkdsSUxVU0JpTzlraWlaOStQaE9wNWp0bFBsa0JBTEVtdCtpc1g5TkROZzJWY1JFQ0xXb3hneUk1aXlmaFFNdG1HeUVPTDQrcjR6MGJsR3hvaHByY0lpbWI4YnFFRkpmeG9JU2JSakxZTGZUUmg4MjRPak0xVVVMQS9nYm9zRVdmNHZ0UWxNSWVJcXA3SlFWbzBBWitwbSttVUZ1eFlKQlZGb3EzYXJ2NnZUd29LOGJwQnVrT2lKQ2JzV1lzYTRsOWY2cnFCRzJQVTBMVCt0QjBnQk40dUsrMTR6bE9VUjdxeVVkZDU1TkMwR0xRWjQrRTBBS29FaVNxTURPR2JRVmMySFFwYVl4WVYwbnJsbDlhVWJVSnBrNnlmME9CQ2xhZG9GSExqZGhPelYxSERmaXFnYXMrWHpDM0lFZ1U1WmRJSXo0eHNpa2FkbFNFdmhOV1BYQm5HVVhvTHFnM3IxVFA5YXVNOFJpVHh0eEl1RUNVK3dDd1g3WkJjc0UyelNDOHgzdE15ZHZwYU9Ha1pxNSs3bFR0TmtJeCtVMjgzVmY2VE9qaHBHU3R3ZElTdTFldytIUXNqRWZWdDdUU2hpQjA3UmJvdVBLZG0vRjhpQ0hLVWRLN1VBWTZKd09HZGNPQWNrSDVQakM3RlB0bVBvb3EwWlduQ0dPaGZRQ3BtZ1pLRUxiQXJpTlNCZCtrUTdRTzA2UzFDZFZhUG9LbnhoWFZGQ1gvWVpGcG9BZERGUlcxL0NUS0MyS3JMa3JxN1FiaThvb0JwZkpoZU0zY0w5NW5USzZUWFRyMC9nWmdyWGtIQ1BFTU10cHRKZXdMVUtSWWNTMHJPVXBla1FwVFlKTmRZSFB4TXNHUStVNnJrYTBMRVRnbUhaSVFlaXlhNWthbklaUEZ2RVdVeW8xaGNnNDBwK1E4NHpEbVFnSE0yaFNGVTdPZFB3RFV6UCtyWVl1bndLSG1DZ2Y3eUZZeFlsZWJ0bUU1aWlQUHZKRHg0ZG9vZ1hwd0dXTk15Z0U0Y2N2ejdIYklCMm1tazRraXVZNWFrdy9VcVZEVUlteXowRURjMkJjcXVDbk9NUDVqck1OeGxwNVlLQk5aSFZGc0VyZTEyQmQvNllVUTh0dzRqc3V1Zit5Qk5XWUQ4MUd2YTQvektwWkRxZ2g1enRqdytwd1dMRENpS2l4Um1xY3U4bFd0bzZRQmtpN2p0Sjc2T0N2ZjV0TmZTSmVnazd1L3hyU2Q5MnFWaGhCRW54VkhOV3lXZEREZGdZRk9iWXF2WDMrKzZ3Vy9qUUV1ZVhJdU95NElBQ3dvZXh6aVN5OVlUMXJITmRXWEFoTWxLRUFhcDFUcG45bnlJSUM2TFE3UHJ0c0xZbnRhWDFzamtaSUNSZ21WT3Nrdml6dHY2ZGR6QmhxZ1c0YXRLM3VjTGlxNktyRHBlR2kxLzBMQTUwdy9IU2pYWVBCMTJhYzhzM2d5MjJZQ0RVM2JLQ0FROFRaU1NIdWFBWkU5ME9EZDNhNUg0MUpXK1c5TDVRR1orY2R0WXRXNU1RMzNuNUE3WUtNc1FUTzNlV2ptZUtrYjZ6THV6RFlXOWUwZFNJRjhNUzdtWWZPV3BPZXZUb1hPbm52QzZkZFZvUEJVV3J0emRLVHdTakxqU2RkQ1lZY0FPdkhlUlBwVjdxV0Z4TnBlVUFXQ1JQczBpbkFlM2M0bnA1ZEZnUUd4Mmh6QmNoam1odVZtejRMaC9Cb2N1Wk83SVBjMFhSTkZtZjVKTXJ5cUpVaFJ6S0owa2JhS0xVN0luUUxIS2RON1NsSks0ejVLMzNIbmdjbnUyWG10YTVxK0hHUkkwdDRmdW5GMDJrT3ljY2hEVDdDWmRXVWNXSjJ3dTBwRE9tWTltUzRlam92YW9zOTVlWkJ2R2J1T2ZMa2xjbDc0UFowS3FPbUx4WDVlcVNuL055SW95NDBwOC9CV3BhR3U5eUEzTWdIaDZPYXZhUmpJNDlhcXZmWFJIWm1IbG5SdWFlczlCRnB3bG5uWERMNGZYV0dlWnoybXdXL1ZhdVlpcXIwNlM0UFM1M3hON0NUOUp5b0dzR2pZYjJUNGZMNG5JSFVqMnNCR1dyS0tHbFhsUmNOR2NMcjd6NjJ6S1JBVlVsUDZLZVVjMG5Ha0s0L3dvenlXNFNVa2EwVmxLTnJxYzlQaG5lVG9oSFlVNHBHc2pocDlMR2xsOEdzWVRqTGtPay9nVjZwaGloblhJYUtzdkZvNGxidHNLeThPZ3VSb1J1cFVXbWxWZ1cwVEJVTjliYjFBcDlNRHJzdERCdk9INFlJN0RCNmxRbitzMCt5K0lLV1JtRzRTZmVTUThpU0ZOWkFFRHNNWDdnbHNueDBUbjVENTFDMlhCZVhROHVjTlBMdXY3VkRtSVBUOEVVMmZQU3k5MjdhNUNyUE1kcHRib0g2Yk84dUY1cWdYU05aa05XNG5EaWRPZmtSUTBYaXUwMnV4dld4QlhrajFROXhjUExvNnpicmVrLzZHeW5YK2I1TjRKdWR1YjR4ODJLRUFGL3htdS9iSElKNTMzaDVNZ3JyMWJBbmt3Q1R5S1N1QjBEclBRcGV4Y3owbmtzQURqaTVMd2RBNnowS0Fud1RYQzdPOTU2Vk53Yzl3SmZ5M21nOW4wV095d0ZlZTN2YWMyNGVERkFINGZQemVEaGZkM2d3OHB0Q2dKOEd6dkRBWFJoT1U0RWdqWUc3TUhZYTlwY3NTelBRTmlWVGlWamZUc211TjF1UWVTKy9XeDl3Uzhua0xqYzlZREg0R3dQa1dPTjZ1WG1nMHBTb0dVLzNwS3pmNFcyOWpIOWxYQnY0UnNOQ2YySVY4NXp2NFQvUXFkQ1h4ajc0SndBQUFBQkpSVTVFcmtKZ2dnPT0iCn0K"/>
    </extobj>
    <extobj name="334E55B0-647D-440b-865C-3EC943EB4CBC-25">
      <extobjdata type="334E55B0-647D-440b-865C-3EC943EB4CBC" data="ewoJIkltZ1NldHRpbmdKc29uIiA6ICJ7XCJkcGlcIjpcIjYwMFwiLFwiZm9ybWF0XCI6XCJQTkdcIixcInRyYW5zcGFyZW50XCI6dHJ1ZSxcImF1dG9cIjpmYWxzZX0iLAoJIkxhdGV4IiA6ICJYRnNnWEd4dlp5QnVYMmtnUFNBdFhHRnNjR2hoSUZ4c2IyY2dhU0FySUdNZ1hGMD0iLAoJIkxhdGV4SW1nQmFzZTY0IiA6ICJpVkJPUncwS0dnb0FBQUFOU1VoRVVnQUFBdFlBQUFCTEJBTUFBQUNtV2QxQkFBQUFNRkJNVkVYLy8vOEFBQUFBQUFBQUFBQUFBQUFBQUFBQUFBQUFBQUFBQUFBQUFBQUFBQUFBQUFBQUFBQUFBQUFBQUFBQUFBQXYzYUI3QUFBQUQzUlNUbE1BSWpKRVZIYUptYXZOM2U4UXUyWStnWm1MQUFBQUNYQklXWE1BQUE3RUFBQU94QUdWS3c0YkFBQVFaa2xFUVZSNEFlMWNlMmlrVnhXL2s4Y21tOHh1Z3JZK3V0Z0VDdFZpU3lKVlc3dXNpVUlWa1pLSUlDS1VTVVVwV2lYYlZsekY2a1JGU3ExMFVoVHFicTBURmFXN1c1blVZdW51RnI1cGk2VzdXNW9Jdm1nTE0rQWZ0Uyt5MVhZM205bnQ5WGZPZlg4ejg4MmttVHdhY21Ibm5udnZPZmVlKzd2bm5udSsrMzFaa2JyazJodnZPRHdsTm1WNng0ZS84SjBEajJ5WXFZMUlTcHNUNjNhZTIrSVcxbXVBd0ViRCtsMzc4cHZXcmxNM2ZoZHpXNkZkdjNoMnVIVm1rYzV0Vmg4Q2pKNWFLZGJkVXI3V09xekYzQ2JHT3IxU3JCZWtmS09GV1BkdVlxeEZ0RUlmQWcvN1pndXg3dG5NV0JkV2lEVWNmaXQ5eVBiTmpIVitoVmlYcEp4b29WMXZZWjBBNWk1NU9xRlZ2TkNmMUZyZHRvVjFOU2F1NXNxaW82dW9OamxmVlpkWXNZVjFJanhKalIxeUpxbTV1bTBMNjJwTW1xelpLV2ViNU5Sc1cxZ3ZEeStQZXd0ckR3eXgwampFNzZ1YTNzTGF4MlFMYXgrTjFhVzNzRjVkZlAzZXQ3RDIwVmhkZWd2cjFjWFg3LzF0akhYNzF3N2U3RTlsdzlQTHdmcWpCKzVaNWlQM1N1T1FaKzRvSFBuSFlBaml4YzlHUzNjVmhkaFprTExpdDNVOGQrUVdaazEvK3Q3Sy9XVW0xL3puTHorTmpwSjJ0VktJZGZvL0J5cjNmVG5rUzcxNldONy9DdXBld3AzZW40SzI2NkpIaG9PS2VLRXByRW05dit0RkRKOWxYcFJ5Q1lCK3crLzJDbWdoNVdJeG5UOHpmRUpPZTAyNWlwUjdVVTVucGNRNmpIdE5hMFplQjQwanVhaG5FeHMyd0hwbm5yVjh1T2d4dFpVd05TbC9KbzdMVzlPRnMxNkx1RXdlYlhCTDJBeldyN0o2NTVWNkFkYlh5TE92aVBUVkFXeDREL1NqNHVNNStjYnVNMFd4SU04NWZicVhCcmZKOHlobktqRHYzVXk2MXJXaFBpc3JueFBwVEowcmZSL3I5b0w4ZFZFOGdZbDRtdVhrNHVYcEQwajUrZWcyc1ZQS29tdHFsemRqdG50ZFJUWFZCTll2eXlWc21rdWovN0cwajNXM1hCcWt5cWQwVG5TcXdGdXJEYXMvS3NTa2YzZSs4S2pBbTQ5eDBjMFduVkkyVGpKcmw5NG5LNk1ZTFpXdi9lR0ZqM1ZPL3BiMHdndFd6b2tXRnltZk9DVGw2MEpzazlMYkhVT282WlAvWmJZNlA0Mnh2a3hXeWlUY0pRY3A4N0JPVzQwWHBGb0l0SitVRmRaZ1JOSU9HL0o5U0RRcVJFbWVFcVc3MFNKRUxsa3o1bW54RDB6eGVlN3lwRHlqdXY1bE1JS0g5WEhqRUNBenJKblNrWHlRU0h6ZU1DMUVHOC9ReU5Qa2VwSzNha09zTzZVeGdTejZEN0MreUtnak9xUXNVeU5TUVc5UHVKSXA2UE5WcnVTZmppVmtXZm42ZG5JalNHTldYSlhYNEhmU0RBbUZSMm04dHNEbGV2Y2gySjVUeElBMFpoME8zditWdVFxdUJQbWw0MXpnbnk1YXV6NVpjVFhWVkVPc3M5b0NVbmNxZCtEWmRjSGR4MDRhdzhiU3pQSW9jQ0xXMXRXd084ang1ZVNaM0x3cUR5VnJSa3pwUzY2c2wvcFZKOHY2N2JKMkE1UGdnMlJiK0I3RjJYV1BKTXZnQkY4eHJLaU0wUmhPUkZkcEhqRkUzYzBGSHR3MDJid1IxanZNRzdSZDdLTjh1NGJsMmduM3lFcVIrOFJ3ZTFYbmtkTldWY3lST25scGQxNER6VWpvSkIzNnRaTi9ZcW4rRy8vbTdOZ2lvNDY4bnRBZUhOWTU3NkFweUVlNWIzelNvRDBQUGlhWUNZY3JUYUE4SW1WWUc1WWFZWjAzTGloZmhmV0NhVUtQY0dyVDNQR0MyV2F3WUxjVXFta2VXZVRlTkEvRUdaZ3IrSUh5OVpKMlJBRjdnd0lNOURYRE1xQk1kR2pXVkhCdXNjWjhTRnVWRnZRU29WSi9rUUF6c3oweFR4dlBOV2ZzM2tpR2VRT3NzZXZVbWlKcWlQa1FyREtPWHBOTW9hUWRJWVVnc1FBNlgwWUFnRzZRY1JwcWpIVjNCUDdhNlhlNmwyVmtJMjVzQWNzY2hlamsza0RlWWoxbnA0SDJQbDNBSHRjenhxcUYrNnFMbDE3S1JBdG9nUFdDR1JOSHI5bzIxbDlqdkZOTzBaejJHQVhyeVRMT09TbzJXbnFjU2ZZMFF0OU9mZzBvckxNN3VvQWJ3UndOQndOYnJDZDkzV0RGTThTR28xRzdISnhLZERpNjFFdUxnTWw1MXVjYURaV01OUTQ0RFEyc09CYnp6Um0zd1YwQjJUSVJoazBnc1BmalBRUktORkhzRXh1Q1p2WHlrQmdpZ3Z6emlsaTFYMWlKK3lnSmxqS3JkZklHTkZoanR0WWtoQUN5TE5obmxZYzM4ZHJSd2RBcC9HRDlLS3Via3JIR1NwcVZXcEFQY1NmV3JvSGxYdGZ0a0VhMlB0Wjg1S1BEYVNOa2p3S3VHSWhaaXVGcVhUNWlRaVRxRXZqQjQzSm81STFnc0FhVytoU2tSbU54Q1ZobkNJcTVBQkd2VzAwbVl3MDhaelZqK2tPS3NGaVhQTy9INDV3amhrSmRIOUwrVnpSRG5RbGlveVNERDFleXliNU9pYXpvRjZxTjJ3NnczK0VQQmxoblcybmphMWlvMndLQzluUVJUQWsrWkU4LzJqTjY2N3YrUWlvWjY4aFhUd2xhcktGQTJmWFZwM2RBeVRoNE9oc25YTHVteHV4UzBNT1hIM0NWL05sVnlUVlRrYW9UaWwrdWhHR3JYbUNFMGJGanMyU09YakoyamRsNFdKTmpIQVZYY0RhR2dUbjNVUWljb3VyMmNVK3BxK1JEWGtuYnJtTGpqY1lMYXNxVUc2enBzQngxRFRqWCtiUUFtTnA0c3JWV0daVkdCcTc3bEtHUmovZ2V5YXR2bml4QW81cHBtUHVBVmRySEUzN01maE5SVVgvWXZjRjZ4UGxPWW9qVU1ZKzlvS01QLzlpeFBlRHNEWU1UdEtRaFdpOXBuTFE4QUF5UEFOUWJyTWxNMUNTWUdUTmhWbGpFdkpLdXRjcHdNYlpEMzNWREl2VUpKZmJXZit2TlNTLytRT0N6NElQZkVOMmVVK1p4RGRZTDRaN0RLazVUdTQzcG9Qc01DL2cvT0c1eEJJU0pMTEplMGpocGdhRWFLMld3UnM4eHJObHFjT2FjWW1tc3N1OGlWSS93ZkhidkRkZ2RFS3IzbGt0ZnJ6T3BJLzNjWmNaR0VWUUUxcWZGVUJ3YmcvVmtxRHl3bmlFaGRFRVovSHd3ZDFWSElUdXZpQzZxN000NlNtR1REUWVNR0RLdWpiVnJiQ001NkxpeDBrcVBndDVJYUo5eXpacFNKNUlxTEFUeVZhd3Ryd0JnczY1VHhybzA0U3FZTWxobmczV2hBLzhVdFdPUzQ4eVhyUlUwalFRSEdQT0ZQNGxuWTZpZUVqUjJqUUMvSnRiaG5XbzRHSVhYckRSVjUzMzNHZU5iaFNJRkUvT3VYMnk3MHpzOS82MWFETmE1MmxqRCt6NUlqUEFNMDY0clEwSElrTFh6Skt5aFQ3VnRHcXpKcm9kZG45aEE2cUVNcHZzQXFwSDl5clVhQ29aaGxLVEptdXExeUdISTV0U200V2o0Z1Nvblo3RE9oajRrTWx0aVRDNFZJVHdtejFJV1M3S1dzZnM4U1ZpVFl5Lzd6RVFick9HWS9UaWt6NXp5dll0UzNpQ2VLTlZFY3M3RmdaQ3Y4ay94c1ZwWnh1TDd0a0ZZNTZmaUF4aXNNMkVjQXRFWlpvMXk4blIvZW8rYmhkY0Jnb1dxdGZPYVFTWmhUZW9OaHV3T2E0cERSbDBqc0Q3UHBjekVGV2pCR3ZlN1JrdU51Zm5DeEdkc2ZWMmlkZmZYWkJ2ZU1IQXBsU29YQXIvR2dTdmRMNWpuWlpLQjZEemxuYWZiU3FDbC9DR1ZZZ2xHT0J1cmloV1RzSTZwcHlTTlhkT2VMTHZPZ0xVS29LS2l1UEJaV2VlcmdLeWI3MEJONDNBZE1uVVNnOVJKVmFGc1REUmVoTS96c1NYM2JXOW1MSy9CZXFqcVdXWXY4ZlNlRTZuckN4WCtac0hLR0dLZzRZU1NzSTZwcHpvMVdJc282QnNqOFE1cVUxN2JLQkRMOHk2OG5sUlBjWHZZL051Zk96SWVZK1hpaUt5YjFDNnFKVlM3RGpHcURlM0JRVmhQVkhFYXJISDZlSWNKblZ2RHhCdTc3UTdGTTJwQ1Z4ZkRhcStVaERYVXE1NlJ4VG9ibk90amVnZDErc2JqamNNa0ptaW5vQjkxOG9Ob1NaZk81cGNZOUpoRWQ0UnAxazdMdmIvR0psWCtRUThSbXJtdU5GakR5cnladzVjcUM4ck14UFR6aTNwQ2hVRy9NcUNUc0k2cng0SVc2NUhBUDhGTXA2aTl5M2VLTE9EOTRMQTF4d2RjRUhtQkZMT2ZXTVNSTysweHJnS0o4eVY0U293VjFZZ0dheWpxN1UvWW5GcW03S242aXVrSkplM3JKS3l4bm9GNlBKREZHc1E1TjNSZVgreDB4NjhZSEF0L1VXRkVvRCtGSWR2WWZFb1RXQ1AvTVBLRldrVERFUVNUOGJhWUc4RmdqVU5TRm0wMVpxcENwbHhDNUlTdFFIUGJGbXdlMndVVFNWakgxR3Q3a3lRczFsaDdkejVaMWk1bDN1RWdwZ1RaR1UzclNMdUhFS1puaWgzT3V4anVGdWVSN3hiaU43cDZMSXMxTnUyNEhYL0EzRXRuRTRDRWk1K0hSSy9adUZiYUVVbFk0L2p6dkpiWUZXSXRTdDQrZzVrcWkrMU1zczgrb3pUZktKU2hCWjgyUFRDWDN0RHFuSUl0bzdKQkhISThadVpxR0lzMXJrOW43Y2p3ajBVdVpPU29yWXdUV0pBeTZrYWNXSndqTWI0V2dYcnBhSnFrclYzVEJ3VmwweDlHR21VYUJuNkRxYXpLWVMyS2kxL3ZGOUZlR3NmUHdqeGh6eXVKMG1vbHFPaTZib3VNRDNaMW9DeldlQnEzK21CSzJyOE40RWttNFBjS21GdVJlaWg3ZFRFeTBhNEQ5VTRzRlVrV2U0VXg1NnN5NjcveTFnWGtwVHg2Nk9EKy9mLzZkdlVscVRVUTh5a0Z2NE1VaGRIWWgzODBUc3NUVEhYWWRwbzVQY2toWUhmWlZoRVJjU1ZSUSs3RkFxeHJncXJZemlxSER1M2ZmOS90WDZuQ2ZJeDNlWWQzcENvWjd6Y1JhOXd2V2ZYYUk3cm00QmY0TTB6UXRZQUo4T0JDcG5RbGxEVHAvS2l1TTFuZUNzQ09LZHJ0SWVOSmszNlJmekZrK0Z1YXcxVG5UWWVYVllibldCZmFVbDV5Z1NEaWdobmRZRDlNbzR0WW0vN21pUkU1eFA2V3o1OVlpeTBtWXUycmw5R3VPMk4zbEdpUDVHOVVSN2dtTUQwQ2Rwc3FFNlpXNVo2UDdPVXdhcEttbXZvOTM1eU5ocnl0TDQwWlZ5RGVBOHVBbWZkamlZTlI2VUhaVk95V091S0h3VTBZWmJBeGJYcllWS3E4anllVURkY3VaRW5FV294WTlhN2hBZCs5N3prYTY1Rjl0M0V2RituVCttTk9SYjVRdC9vc0RmcWp3U3pzS2QxSmR0MjVWTlR0bUpEUHVTbzBUSFdZTzk0amY4NFhmV1hSclEySXFsUDd2aDlCOGNydCs0cGMxQmZ4N1htTGdYb3BhQ2ZuUGhVbWZ2NnlmSnVkRUZYRlV6TFdWcjBYNWQwa09XSUcwbzc2WlNtL2Rma0ZYNklQN1UxNk1qSThsQWRYRG5pY09HZlljQXdOdHBVZU5NVTV0Z3BUV3FWOHQxd2NGT0xpRWtGTjM2ODhrTW8vNm9aQ0RLc1Q3QjFwWnlUUGZQS3hhd3R5c2NobC9LUnZNaXljRDVwNnpndXl2NjJrL0d4UTd3ckpXT1BqZjFMdkl5WDVDeFlacVJ6RDBYRG9XS1N4Rm9DWmtydjM2cUx2OXBHZWZ1emo5TitDR1lmTzBwak5CQlAwY3h4L1N1Rm00WDNBYlRsYVQ4QUZISXBrNVJidUdTdGZPRnQwZzdUTFkwY1A3ajl3K0poNUd1c3M4Tnk4Qzh1cy9ET3RRL3JwZDc2UVI5dU1Fd2FGQ1huTEVqVHBRZ09zUlVhcDkrTmFzbFIzNFIzUjBYK3FyVW5GZE1FejhXZWc3QVRWbW5TVDcrT0NQK1hKZStHczRWNkYvS29EOHVCUGxOa0s4ZVM5UjhxSlk2UytlRy9sajdjNmxoTWVsdW1YcWg0OFgxM3gzeWF4ZW9OdXdHUnF1enNrd2FpZlc1TkZxQlVoN0VSanJ2WG15QWRLWnFVc0xrK2pSbmE5dk42d0RXWjhpYXlrb0s1eFF2QmlySzB4ODNweGRJWWVFWVpVWHA0cXJjVWFsNmFEL3ZpOUhIVDZOYlhwWnZscVM2OVI3Vng0MGkvL2thQzFXSGQ0VnlTRUFFN0twb0RnMkxKREIrdE5TYXdEMDFqc1RNbkd5ZzFWMmhsdStvYjh5UXpxenhjZEQ4NTZWMGlnY3FRMlhVRnQ1RFRwbmp0WnpRWDMvVVZ6YXJlYjI0M20yQnR3ZGNmQ1pNVG5EU1M0R2E1bkw1NXlaNXJoWFQrZUhKNDIvVFMyWEt6RnZhTysvQXBwZmhyMCtvZ2RKMTVMUUdKSkJ2RW5ZdVdnY3NNVk1qR3pqTVVCYTYwdm5sYUNlR0o3YzdmUzI4aXQ4eFhVV2l1OG5QRkdZaCswNUZmOFplMXlScS9tellmN0xLNWV0UURYOEhiWTBWeDRXS2VMTmFqZUhqckl1RjJ0Z1FiaEVFTkJRSjJLbWx2Nk5nb05NOU5oVnh1dWhLdXpzcWZVcnViMnJDZlJZaEtlZDl4MStjRW13MnRScW9pdXBhSVQzSmpVbVBlQ1ZlRE56dnc2cTdrZ0Z5MW11QTZlYWs2ZEUvSytXcDlhTmllOFpseUlZTjE5WmliMEtHdW1oRGRRQ20vRDlQR0lxeWY5bnM1cnIwTmVmeXorbnFNTzQ3cFd2OWUrVEtXcnA5RjExWVVHNzhDTExub2I5OFQxVWo1Y1hIZDFXcXZBWjZUOEExNmpwbkhKSFA1ZlFLMGRwdW5lMnI2SHExMzhaME5TM3RXMHpOdUc4ZjBSNWtYL0Zzc2JRK2NMdm5rNHFoejh3ZkRHMEthMVdxUSs5ZXd4ZWZTZWY3ZTIxeHE5L1IrZi84aHZ4eFhoOWdBQUFBQkpSVTVFcmtKZ2dnPT0iCn0K"/>
    </extobj>
    <extobj name="334E55B0-647D-440b-865C-3EC943EB4CBC-26">
      <extobjdata type="334E55B0-647D-440b-865C-3EC943EB4CBC" data="ewoJIkltZ1NldHRpbmdKc29uIiA6ICJ7XCJkcGlcIjpcIjYwMFwiLFwiZm9ybWF0XCI6XCJQTkdcIixcInRyYW5zcGFyZW50XCI6dHJ1ZSxcImF1dG9cIjpmYWxzZX0iLAoJIkxhdGV4IiA6ICJYRnNnVUNoNFgzUWdYRzFwWkNCNFgzdDBMVEY5TENCY2JHUnZkSE1zSUhoZmUzUXRiaXN4ZlNrZ1hGMD0iLAoJIkxhdGV4SW1nQmFzZTY0IiA6ICJpVkJPUncwS0dnb0FBQUFOU1VoRVVnQUFBMkFBQUFCVEJBTUFBQUFMdW5rSkFBQUFNRkJNVkVYLy8vOEFBQUFBQUFBQUFBQUFBQUFBQUFBQUFBQUFBQUFBQUFBQUFBQUFBQUFBQUFBQUFBQUFBQUFBQUFBQUFBQXYzYUI3QUFBQUQzUlNUbE1BdSsvZHpabFVFR2FKcXlKMk1rUWY3cDZUQUFBQUNYQklXWE1BQUE3RUFBQU94QUdWS3c0YkFBQU83VWxFUVZSNEFlMWRUV3drUnhWdS80Ny9iVUFCdEFkbXMwRVFnV0FzOWtBRUllMlFBQWNRM2tpQkE2dW9UWUtFbElzdFFOcUl5eGkwSE9BeUZoSTNwREYvUVVJSVc4c3BRbUVzZ2NSeE5raWNPTmdnZ2VEQ0dIdERRc2hTdktydStubXZxbnVxdWxlOUZ1bzV1T3ZudmE5ZjFkZFY5VjVWenppSy9EK3pqL25MRXNudlhpTUZUVGFvQjI3dEJvbG53c243eTJnSkhYWmFXclZSaEI2WSttZUpibGhndDB0b0NaVVdlNjJzYXFQSGU2QVZmeXE4STlyL0RkZkpOQmJaZjByck5vcThCMjZkNzRSMnhEVGJEVlZSOGcxaHFpdEtKcGJaaDdIbVd4bjZQUFNKTCtQNktEcjROeTN4enplRStmZFZqdVQySFZUUlFuU0p6Q05JSUpwbmE3Z2dKTmNRRnRKYlR0bDV0by9Ldi8yRnQzUTRUdzk4am45K3pOTVBJNEVSQzU1RXRYNURtTzZMc3FuNFRhbzVBeVM5Tnl0Y3ZBbVpkeGdTcmM3clJpNDAyUkFXMm1PMi9NQnkwcGVBb3lNbCtDeGpwbU15elRaVVZYaWlJU3k4ejZqR0Vsc25SUXRBMktFcVc0UlowWEJNZWthVmt2Rk9OSVI1ZDFXK1lJZDZmWk9NblJuaTI0eTlxckl0STYwSy9STU5ZZjU5bFN2Wm8zUGlnTEUzRE9scEdIQzNaWDZoMmxaRlE1anN5QXJYS2JvcTlSZ3pIUXUrcE8xTC9HTjJUU2JMWEJ2Q3l2UWEwWmxsLzhJbEJ3eHRJTTBDWWFkU29sM0ZxWStpaGpEWmtWV3VzYmxpQVJCNEdaY052R1VnVE80ZUxsZGJ3aHJDakg0dG54d2FUanlnTEFKQmF3YmFDdVRsRkRuQjdobzE0Y2xtaElYM21hM1JSUU1xbWdPQ2pnd3BQaVhLNExwcnhRQ0dvRWV5SWN5ams4YUtMT0JGaklkaHlpc0VaZTUwU01LR2JHOHNYSkZBUTFoUjcvaldyVEMwQVF4aEdETlZPWUhTTFlrcmhjMk4wMkgyYTRXMHViRVJSUVBHMERrMEp6QTdkbHpHMUliZnNobGg0WDNtMEdpamlRN0NNRGtEQ2xrZ1VLNWNNNHp1aWpqUWlvb2F3b3A2eDd1dUp3a1JHaENHSVZjUUNKUk95S3J5NzcyeHNXQkRHTzZQa3JrQllpZzI0bVFPdUFtRVpjQWpIVUdYdTFWRFdMbCtJMXBUNWh6SXo1ek5NSXlIWlhJaTdOTmRMQUkwTnRzUU5yYUxmQVFXVEMrRGgxMUhoaFkvemx6UDhwdG9zZU9GTDczdC9KMmk4cVg0L01WTXF1Q1NUMWdnVU1FOWFxaTYzOFpDcUt4YnlRazYwZG1vQy9uRExNL1lsbEVEeVZjWTY0amhPYy9PMGdTdXA3bGN3a0tCS0hDdCtmdHVMT3dXM2xZdG5nS0NWQVlTaWQ2WWdrMHFMY2RsNXRnamg2MkV6NkR0aDNlaVA0M2Z5YzhqTEJqSXRMRHU5QVV3bGhtdkdzS0lNdU5vUGtQdVpsMHlqNmtFTXZrZTR4S2NuaTF3bFp2SWQ4bDA4Q1dQc0dBZ0RGdHY3Z0lZRytzRHIyaGIreGk4SDBaNm15T2FZT2VvYStiUHhGelpZVnY5alNpQ3VWUTZKMGpLek9RUUZnNWtndGFjdmdqR0hoamJ2ekFGeXNNVTZBa1lWR2Nuc2tjbVRlY0VDbnZwbHlJUzlqRyt5Z0hUNWtHMVZFTFhITUxDZ1JCcXZabUxZR3hpeEZleEdZYXRRTzZhNm85VmZCcTJtRGtuUTNiR1gvcG9seDVoSllDVVRiVW5Mb1N4UTdsWkNGK1BZRXdIV3k4QVg0L3BMaG1ZOFZvVVRXY3pZQy9kYSt5Z29hbTF6SlI3aEpVQU1rSHJUVjhJWTdmMUxNaWRqT3UvNHArWC8vWTBwTjlsZE1lSWNTZERmWHFYMCtRd2piVGJ4cXNmU29ZazNJU1ZBQ0s0TldZdmhMSEhtZ2tlaHVuUCtYV3pLM3FhVjE3YzJVMHJFeWJteGwvaUNUT3RJMy9kaEpVQUlyZzFaaStFc1FQdDMvRXdMUHVjUGY3NUhkUVRmZVMzejhwWFFkcVp0LzlYNFRNaURacHhFbFlHaUFMWGxyOFl4cTVxLzY0TGJPVzFQdEZMSFloTVNDY2VCMjU1eXFMY1NWZ1pJSHFYcnhtZUxhMjdwL2w3WVd5WVFhNm1yZXBZR1p4emRIeHBnaCtndDBoWHMxTk4yQjFHNTJlbUJrMDdDU3NEUklCWFltOFRpR1pvOWg0WUczWkxaOU1Nd3BLQzdzZUV6ZXlsZHdZM3hYNjg4VnlxVEhRU1ZnWklJWXJFYk52L21jR2F3Ym5xeG9iZDB0MjBWYjJGRVpQalN4TytqVWFZckFFMzVWU201WFdvMzhhWFJlTHFKRXhLaEFCSkhiaTJmdjB0aUNqcUdtSHl4aVdObGVyTzZ6eitKbDVCMHliVnR4OTRHR1oxdjBUZmRGYUJtN0loSmJJcjdDYTdoMWdoWVNGQXhnMFA0UHRRQjdVVFZ0Sll3MjQ3T1dsdTR2THEzS1pwd25nWXRtWkRwU1Z1d3JyTU9pV0R4OCtOVVVoWUNKQUIvOE9IZm43N3VIYkNTaHByMkcwblYvRldiUlRsTmcwZWwwd2R1aG9kWHlKVU4ySGdwcHdnc1NpaW00NnF1cEN3RUNDRm1DYnFKNnlDc2NSMm5iVUk0MVhPcHVrUkJ0U1JNeStOQjd1RnJwOUZTUlRiU25TUTk4QVhFaFlDcEc2VkpweXRJakwzTmx2QjJGeERRZ2lUZzdITDdPNVhOOEJlb2l5T2RVd2dpM29vd3BhbGNDMGtMQVRJd09USitnbXJZQ3l4WFdmTEVBWWpQVGNNZ3pYUU1jTEFUWkVSdExxMWVWeWpDbm1paUxBZ0lJUjZId2lyWWl5eFhXZjlDZE54R0l6MGZBY1o3M1JrTjNLRllSM2pRRlRiQTZraXdvS0FFT3A5SUt5S3NjUjJuUTBoVEE2cnVDQU1pL3FPQ0prZk5OTnhCM3NmdTlvTU0xVkVXQkNRQ1FycDJxZkVLc1lTMjNYV243Q3UzRXVFa2U2TXRWTFFiZldsQ0gyVENOeVVkU1BMay9BVzFpRXB5ckpGaEFVQkVmamFDYXRpTExGZFovMEpVN3YxaFdFWVBNZm9QQ3k5VTFlZFNjL3RaL2RlVUhHNE5pWk5GUkVXQkVTQWF5ZXNyTEh6OFVmNHM3ejhkT2ZkejVBMlJKRS9ZZXBrc2pBTWcxY1VMZmRDdk1xeGxkNjZld3JYbFE0TVV2R2g0NDRMRlJFRy9zNFdsNGtpRDZCVVVQMnRuYkNTeHJiaXgvbXA0WEw3L0ZKc3IvUCtoS2tUWnhqcCtXRllSTjdwU0xzclVkdFF3dzBvNFYvL1N6K2hoQ1VoUUlxcU5GRTdZU1dOblhnVDNsWGFpNGF2N3NEclRkWXJTLzZFcVhjNnV0RFhwQytNN0JTS3VGci9FRld4MmppT2ozaEI2OGFOSWJ0NzQ4YU9xQ1YvbkNPc0RCREJyWSt3YXNhTzl1R3BmMjNoemlIWXYybHRFUGtUbGtoUG96QU1peWJRMnRSbkg0RGJ3ajV2NW1HdW5FbU9jc013OTVSWUJtZ01ZU3RQL1lKSVJIOTQ0RFlwV242S0xpTjJTZlNYU3lkSXJacXg3VVBZdG5zOVdlT1FmV3RPOUNlc0xSMjlQaXNJdy9oMEp6a1JieXp5eldWWTliS2psR2tWd09XR1lVN0M0TlhIY0NEVWliWmJEKzNZd3lKZ08xMkFoNWFRWFFMR0liVnF4aTVDUTFmWldmcUU0Mi9sY1d2OUNldklsdy9qb2pDTWp5YjlsQTZZbUQzaEM3VVpVYjMxcklzZ0REdktrdlRpbWhKTEFSRmdNaVh5WDZxUVg4dk9KRWRRZElLMHVCQStlYlZMK0l2UDBoVVN5Z1BJUXlLczFlcTI4OUJWWGZuYmhrTTVyYWxxYjhJZyt0b1NXc1ZoV0JTWkFYRVBqcUZBYWRqSlJwaDh3VktFWVpwWFpZMUl1QWdyQllSaGFlRE12MGRQenBZT29HZ05hWEVodVYrUVZ0Z2wvRVFLbmZaVk0zWUszcW9ZeVFjbllaZVJQUUVqREViT29kRGxMcDRjSndSTVpOdkd0SnVJb2JYSXZwTzErcXRxNnNnUHc1eFRZaWtnWWgwWllkelpKYkY3RENXNGFWeEk3bm1uY0haSnhOV3lkMWVFVEZLbTFjcllMbGpRbDA5Skd6MEpYTVo3aE0xSloySWJ6Sk8vUmFydVlpVDZ4a014RkUvc3hCc3dBZTZBU0N2ZWw0SzVwMkh1T0t3VWtMeFhkaVdFVFVBN3lMVGNocEkxcE1XRjhBaXpTeUt1bGszNVFybWFzYmVPdUhPWVBRRDJTdTlOMkFJUENWNzQzcys0ZFl4ZCtzbjNPUU91ejBqZURDb0g3Rkg0ZTdBZURjV3crN051K3dBMUVlRzRwa1Evb09lRWJlalBSelUwSVl6L21JOWNsak9oSHBUc2FnVkljU0c4YzJPWFJGek5mRCtsdXJFc202WFVodXRTQis1QlArOVJwcEttaVhMd05PRzdYb2JPcmhMSGlWVmpLVjlpbjR5aTUrRFhaU0VDM0dsOTBmREtjay9EM0NQTUQrakFNQzlMR2s4K2JWVWJ2aG02ajJ5SDlVay9VbWtOUU9JeHgxY3NVZ0tEN2d5ZVp2V3BiQ3dzUDFzQ0RaYWZRNUhnRTdIMTBiYlNwbkdkWTc3ZlBtUlhIcnI2NUpOUFhMM1NNWC9qVjJES1AySW95c3l6N0N4bVA0WGNOOWw1aDMxV0ZuUHFUM1VHcDF3akxQSUNldVdxOWVIM3pqNjBWVXViajNZM1pHVjZ2WG5uQ0JkRWM1dWZHVnNTL2ZiOGQ4aDlxV3FzQ28xVVVEdjNoR3haekdUcXF1NU8yalJ1OHRCYS9raERaSFpGTG5haTRQbVBuejhqRXQvb1BKZ21Vcm1ZUHFaUzNUM0NvcWdFa0lZVUtVZXJWamVJVE9rc0lxeXFzZXBMa1k1OVB1ODFyRTFtOS95bWRVZ3M0NUtFMk9ESVZjN0xuQ01zVDdnSWlPZzRDT3VTeVkxbytHZGJlbm9xVVBJMVZ2SGtXRGg4Q1lONzdSU1lZbGJaMnlsbWJacUdJNXJiZG1sYUVrUllFUkM1Z1lPdzQydEVwbXgyMlhRNmNrRjhqUjFJTjZCdGVOd1pxaTloUzhnUHlqV0pWM1R6bHllbEI1dFZLazBUUVlRVkFSRmdCMkhiUjBTbWJIYldjRzd5TVh5TjdXWG44ekJLOWlpYUwyRlRlZTg0VWNBb0lqK3RhQXRBeVZUcWprM3NPbXFEQ0NzQ0l0Z093cElUSWxNMk80UDNyM0pnZkkwOXlNSjNDQ0ZnSHZyTmpnbm5TOWpBMStmZ2F4QmVnYzNieWZScUdvYjFyUWNJQklJSUt3S1NOOHV1RHNJNlJLUjBkdkxVUjlYWFdMbHRPeTEyV2ZCYzVFdFk0dUZKU0p1VC9QVkppaHlMQWRzaVcwTnBiUkJoUlVEeVp0blZKbXg1L0pORk1QS3l4eHQ1TldhNXA3RVFMbThKTlhGNlA0djlHVS9DV2xaRWFScEMwdDE4bDExSzlzUTZONk8yRm1VNXZ3WVJWZ1JrZ2tMYUptd0c5Z0x1elNmWjljSHhOQlptd2tNQko4Nk1KL0JzNjBuWXZQOFN4ay9CN280elA5MkZIcTI3NUlJSUt3SWk0Q05yTit3clhoTVpnWEZsVzM1enE2ZXhhbU04NFd2Wk1lNGtKMkYyMDdyWjVwYkxXcnNzTmpkcTdHb29FV0c0UG14Qk1rR0VGUUVoVkg1UGFsYXlSMFRLWnQxVGhZWG1hZXlrTkxUUGV6M2VRamhPd3V5bTliMmpNSTQrR3J2Z0hmTm41L2Z1R1NtSXNDSWdvNkd0R3kvL0hmYmlYdnlqK1JySm9ucGZ3WkFzbFJ3VUhWOW9SRTlqdXpJTTI0Yk42WG55bEZtRXVadEd0cXkxRGM3VWpCM3ZFVGsrYXk3bGJIWUVFVllFWk54enBIWk9qWUJwMnYzQUdHcSt5YzFkTDBsUFk3ZmxhOUw4UDk0Y2JHQm9pekIzMC95ZGVnRWZqdzM4RDlnUE9oL0Vwc2hjRUdHd2VaNExKQUhoT2hLNzFsYy9kTVZjeDVJMVE2SktjZ1k3Y3ZsUWZzYjJaRzh2ZHU2MEtiU0RNTDRoVDVyV0M1dzhCbU1kKytVZm5iODlwMkZoaEJVQTVlREw0cm5BUmtrOSs5cnpteEhoOWJIOFZodW9DKy9ieVhMem13K2VHQlU4YVJGRzZrVzJ4YkJyNlpKQlpiUG0vK3RETlI2Wk1NSThBSE5FUm1OOTJSeEZXcnd5OXZHa0doWHlYb1JONUt3MitmY2RWZ2hKNnlMc1M0ZjU5Z2ZWekg0NlNMeWFzQmRoeWRnbGlScEIvNUV3clMvSzEwVllrUTBYdDg2SHNLWHhPeGRXQS92T1RReEx6RlhRRU9icUZWbm1ROWcyQ1FXa2J0RjF5ZnU4MDBKcFNhL1dxbWtLNFBYVThZdk5Nbm0zeUsvYnRzc3Y2UjduYVg0Mi9EOUtXYitFWXpleWE4U2FkbTFleWVMMXZKcXg1Yzl2alJWcEJBcDY0T3ZLbS9vZkZucmxGbkRPaUdVQUFBQUFTVVZPUks1Q1lJST0iCn0K"/>
    </extobj>
    <extobj name="334E55B0-647D-440b-865C-3EC943EB4CBC-27">
      <extobjdata type="334E55B0-647D-440b-865C-3EC943EB4CBC" data="ewoJIkltZ1NldHRpbmdKc29uIiA6ICJ7XCJkcGlcIjpcIjYwMFwiLFwiZm9ybWF0XCI6XCJQTkdcIixcInRyYW5zcGFyZW50XCI6dHJ1ZSxcImF1dG9cIjpmYWxzZX0iLAoJIkxhdGV4IiA6ICJYRnNnVUNoNFgzUWdYRzFwWkNCNFgzdDBMVEY5TENCY2JHUnZkSE1zSUhoZk1Ta2dYR0Z3Y0hKdmVDQlFLSGhmZENCY2JXbGtJR2hmZTNRdE1YMHBJRnhkIiwKCSJMYXRleEltZ0Jhc2U2NCIgOiAiaVZCT1J3MEtHZ29BQUFBTlNVaEVVZ0FBQk5zQUFBQlRCQU1BQUFCVWx4eEVBQUFBTUZCTVZFWC8vLzhBQUFBQUFBQUFBQUFBQUFBQUFBQUFBQUFBQUFBQUFBQUFBQUFBQUFBQUFBQUFBQUFBQUFBQUFBQUFBQUF2M2FCN0FBQUFEM1JTVGxNQXUrL2R6WmxVRUdhSnF5SjJNa1FmN3A2VEFBQUFDWEJJV1hNQUFBN0VBQUFPeEFHVkt3NGJBQUFaeFVsRVFWUjRBZVZkZld4c3gxVy90cCs5OXZQWEkyMmdhcVZ1ZUNscUM2TDdrdGVxVlNoZFUwSVJhdFY5UVFVcGlhcDFFaEJTRVBKVGsrS3FSYXdwcWFxbVNHdUs4Z2NJdEU0cEtXcFJiUlVoaUtxeUs0U28rQVBXNVVORklNVkxLbEFxRVB0aXY3Uk5RaktjbVRzZlorYWVtWHZuM3MyV1pPOGZ2dk54enBrelozNzN6Sm01czlkSlV2eGFlbGR4V29meU0xZWNnbGR1ZHZWTlUrL2JmYU95VGE3OFVGbk9DTDZTRm1uL1NFUWJOaW03WnVkZnlibm1oU24zYnZIMHFHeUxtNndzWnd4ZktZdWNaOGN4YldEYUd2c096cjZ5MHc5Y3Z6cmREaDYrVUxxOURwdUdycVVzVW4reGRLOVcyZk9sZVY5MmpLdU50MDlWNXprMkt0MWVuNVYyakJGdGxySElPYllYMFlKTk9sTndTMDdPcHVFeXRJVmIzOVhKNklRUGJyVW5mdXYzWHQyNEVpM1B3NUN4eUEzTXVtNytxVjl5T1ErZmRVdUs1MmNMYmt0c3E3aHBjaWpuR3RhNG5MNzE1MTBvbjJmN09USUMxVDY0SFlwV0R3S2NVVld1UldwV3AwVG1IYmJBRlhiQkxvakp6UmJja3Q1ek1jWUowbll5QTNPMlp6UDBucmJ6VVRrZjNGS1FPeTFGU2JhSlhZdDg2cTd2RTAzYytIUDgraHhQMnd2NmNaV2djc2JndHNBR3RyWEw1NVlmZVZSTVBFK0xjYm5yM1RBdXAzdFkzRWFsVlpnUGJ2Lzl1NStGbG81d1E1WFNoRVVXb1lFM1NxR3JEMEhtQjFBTHRVYUZDQ0daTWJpdHN2SnJSV1J6bFd3RHhOUVUraGN0eHA1V0dVN3dvUW9oZFpMNDRBYUNHK3hVS1ZEOVRsaGtEUkEyMEpMdlpReEh2T2NxeFNNekJyZGtlS2J0T0lIRWtMSC8xV0tXWU9MQks5L1dkVjFWSWhHRTIrUkNnb1N3eUhtQW0zR2ZxM2EzdXFncXZsdXpCcmY1S3VGN3hyeUhETzhqZmRueUE4dTRLc09aVytDSEcwVHpWZVl6dCtXc1JlYkJaeU9xSGNhZTBka2FTdXZDNG9sWmc5dnlSR2RUZVBCdk1yWmVBcTl3UldjN0tLMExpeWY4Y0lObUpoa1JaQzNTWnd5N3ozUFFyV09sK1BsS0FlbXN4VzVKMHF3MHhTbXJwL2RWR0lnRFZOVENRRGlzc29JTHhXNFF5VjlEalZaT1ppelN0ZDBuRCtWMEwwK3FQVVN6NXQyU0hiWmRlWUNVZ0dVWWlEMlZnZnNRdVlYMWFyTk9ZS213d0tyc2ZDRjFaVEpqa1VNclJFaTQwOWI0cmxkN2lHWU9iZ3Q0K3N2YVBxckVqcWtUZ0RMVEw5Ym5xczA2QWJoMThMb3hTbCthT0dPUmhoVWlKT3ZRSy9XV3RPcEROSE53VzBOclNkcjh4VXVkbURvNWdZRVpTZmFLczA0QWJnQnFIVW9WMTlWUDZWcUVod2dYRVBrRzVOWGFaSzVpMkRoemNLdFpxeTVrMVJMSlB1eTBZYll4RE15ZUxLaFh4SVIvcWRBMkxoUTNYanJ0V29TSENBTWtqVSttYXJ1bnd5Nmhtdmprek1FdE9aeGM4TlkxNHlBc0QzNUhEVlNOVmR6Zzg4T3RhV004ZnN4ZERzY2lQRVRBN3BNdkZSVGNoaFgza1dZUGJ1TksyK0xXVUIzaWxTalVEQTNjMXRpekZtbDB4Z3MzMkhaVGd4OHRsR1p3TEFJaGdvNUFPUU9IMzdjbFo3UFNKbTh5ZXhzaHlXYTE3VmM4WWcyMFpPUGxBRC9sT2hlcXR1S0YyNFMzM1VCdHh5SjlKMFRnOEhzKzdmWTZxN2lOTkh2ZWJhNnEzMGt0RDMvZG1CcGVaakwxOUo5VTlhRmV1RTE2MnkxSkhJdDBIZmNKOEZNUjIySlYyODBlM0phclJsVWFibTVNemVHbklyWjJ4U0RIdnpLRmJiY3RyY0pFRW81RndFZGJieTBBZmlvaTNkUTdJaVVibmoyNEFTaHdJSXpzVm52NDF0UGJQb2tLMHVUck15V3l3STJwT2Z4VVdHVjJSSHpjT2VWZTc5WmhWWkhzdHV4WXBPbUVDQzNvbG1RWm0vMWVWMGl4L096QkxXbXFaOVd4MEhvZDdNcllsNXppSmZ6KzBLb0RQNlBHUVpUemw0dlhVZ3JZcTdKSTR6TmV1STBySXptampHVVJmcDczQWlMaFBsc3RlM3BWSGVzTXd1M1FzcVl4YkJ2c3lxLzNteUtlV2xQem8xME11WTRUVS9lQmVUK2xXcWthVS9zbjAxNWxKR2M2WWxtRWI3TU5FQWsvYkhsSjVsdXFmN3IrOFZlZHZVWmtIbStlUGFaTHZRay8zQ0lGZVZ1WVNrV01zbDNsZ216TkhnU3pwdGZycklyejNzWFlqcGs3QlVmYmhHN250RU5Rc2xaL3UzbkxIcytzL2c2N2Jac253cGZYdTdVRWtuL3hWYWUzN1lVbEZLKzFMTUxoTlVLOEhjZ2Z5YnhlZUt2NnJ6UFdFQUhFQ2p0TkU2cUd2bnZoRml1SUZqK2wwaWhsVCt4SVdLcFlhNEpaMy9EcUJ2eTFIdTVrM2p1WnRzMjdSQzZFejBKeXd3RDJGdFJPbFJRUE0vVnBLcmpITGpvdFNCTDc1b01idFBKc3N2b1pkdHBrcHdPYnBYVE9zb2diSWtBdjFTc3NDQkdPclVhVzJUdU9hbTArVzlUZmREWDU5L3pUSWo2NFJRdXkxSmh5Sms3WlRXMCtyQ1lFWHMrTW9PQitBTTBaTnVxT0Nsd3d0VWczZGFnbXN0d3Q3RW1pc1F2cDd0bW5rdy96MXdGenA1OU1OdXJtdktKa3lOeDhjSU1oZnpIcG52NUJrdHhyblVyTENJZ29zQ3pTWVZZZ3dPZldQU2xyeFozSDJ4eUlhNkNIbUFJZWNqdWRWY0VIdDJoQldkSFRLNGxUZG9FY3BpRjc1cXJRZUJrY0hFWlkwOW9WUUozaTNtd0w1V0Z1Vlc0ZzZUa1Q5cUlZc2lHY0d6c0VsdVdXNHlXUUZKWDB3UTJHL05wSHhXOXc0S1RHdnFLdWRyY3NBdDNBM1IrYlZ3cXdRV2ZIc1N2cE55a2FiTHUzbFNUd3VHRkdVaVVQM09JRmtkS25VeGlwN0hucUpUMjhweDVKYmZrN3duZHB6ZWZZVFRwdEovaHpqOGFiSDV6WVZoUjFIVjJuSlQzeEVaZDU5dTBWSGdtMkxVYkZZOTk5Y0FNdnZOVktmeHJWMG5PM3pScWRzeXdDeXIxb0pBQzZ0V0dTZWVkdGJUZjlORTJiL1RpUDdnQ24zcmhEQ2ZUQUxWNlFFdmc5dUVjcUMwOWhWc2sxTkJGOEZJRHpPa1ZTWndPVmRPNTg4aHlac2g1amI5RzVocjM2WFU3ZHdDSTdPM2srRWVjVkR6U3BKK0dEVzRleE8rU29kaXVlNE5RdFd4WnA0aEJoQTNKWE5OMm0zZUNxN1A2UW5mTGdvRjdhdTVVUXBIV2FlaUpXV2ZCZThDdzZsL1hoaXljWlkxOU1DZTUxNWcvRVpzZlUzOFEvSUVud0lBRkxQL1VYMERMLzNNSWNpTjlIZ3Npa0QyNHd1VFVPVW82eFh6ZFNwTGNRVzhRS0VUNENhRE9PSGpabjFDNjJFSFZPenAzZGRJblVzTndpM1JqdDNVb0lvc1ZQb3pSV1daZ0VSeG05T2xaVTBnWkF2TzhxTERaLzAzbWhnL2s2S0tibWhHZEdLbXlORGpCcEswVVhmKzF3bE1DY1JHbUE2U0h0ZzF2UDdMYWNVRzdhRVZNb2l5M0NRNFM3djhLdnJ6NzFBVWkvSGtrWW0rQ1VsM1p2U3V1RzZiNXduVUZvbW5QUmNDc2hLS2VkbDdBNlZsa0lzZmN5Nm94MWxNK3IxcHRnYUhiTG8vREFtbmpNNWRrQmZ5Ykc1U3RQZktJRk83NGpRd0J4M0o3SkpjdnlkM1RnUmZoeFRQQnV1VUdPRjI3UUVzekg0aHF6YWo4Y2tHS2d1MGhkSGlLWTYreHVUUVNKTG83cTRPZlZlMmxsTzMxNi90U2VhakdqVHROd0t5RklTNXg2SWxaWmNEM1pxV3hIaldHcVBnQkRYaFlNcmI2QmxkSDFObkJiK2dJM050SVpjR2RTQ0F3bG4xVlhteWdlUW1SVzB1ZmRvTW1CSk94T0NtN1lJanhFa05mcFR6aGYyZW1oQUJkQ1VQVmoxTHIwc3YrSlRXQjFSbWRJdUpVUnBDVk9PeEd2TE9YMHU5ZHN2VDhzVFc1dHdka2tUVWtDdHpmY2FIK1dDdFp6eDRoNDU2WTBBMjVOTkxQeHk2alNrL1RBRGZ5bW52WjcxQkxiSXk1Y2pDelNnZTc0aU52YXNYS0tPUm02UWFEcWZmSGlTaUxoVmthUUsvakJORHAyaXllZkR5cGJhNDJ5TGRyYlpXbjl6cFpEOTNpRG8wbHNjRGsxTXN0amFnZWptaERjMkpIT3dKcHRQODFzVWkwak9wejB3QTJBckExN1dIeVlrV1JxWUpCZU84NkxZTVFKeDBlL2c3S2Jja0lBMzJpdElCQkpKa25Dcll3Z1IvSkdzN0FLRG1kc05xanNOL1hNZzhRaTQrclNjOXM2S1JNYkgyaWMvY3l4VzJyeVBLYStZTEpXQ280bVhVVUZDbnQ5TXhHaVdqcnBnUnZmZGxNTXpRSWhvS0xWZDNKZ2tOQjJBRHcyM0JibFF3U0cwRStBYmdaM1h4ZDZEbytYRVlSa1FuS3BYaHp4Tm1kMExxVHNQZVQ0bWhNTzBZMGhCaDVURDFBZUp4MjQzU25yd0hPTU1CbFAxOXdDbWZmQURSeWtIR1granRaNnBEMGpiTXVuQndaWnBCbFlpOWN0NzZZRWd5R3VxYlM2RHoxdjZVanZwcGhpQkNrZXVOZis4aE1OeHhTbzlxVktacFQ5MkZNL1N5T2l3VzZhZ0JJOHBqNzJ5SUVnalJyOGRqWXNXdk90R2p4d0d4dkV3bm9FdjEvempUQlMwVHN3eGlLaEVDRnBaWEVGMHNFUVc2Z1Jub1NsTHRWL2ozZFR6REdDRkEvY0R5R2NQYlNmUEZUN1VpVmRaY0hEc050SUIyU01XMFdYRHNqMzhjT1VSMVUxczhIV0Nla3dnTmtEdDU2UkRCMUVYc1U3d2tnUjc4QVlpNFJDQkEvY3dCRDdxQkdlaEVmZktaSFpvSGVMRVlURWYvYm1QemsrbVRyY1hHWFBYN3p0NzJBTUJrZ3htV3ppWWNMVlMzOTc1OTlubjBwNzBhbnBkd0l4TlEwMzhCelBhbmFaYVB0MDhjQXRQZTBtbUdHMytJSVI1eDFoUTVKNEI4WllCTVJRSmt1RjBONE5EREZDamZDayszSlZWd2ZoRmlOSVMwd1QwNGNib1N4MzZnTkhNY2lhWjltdWcwZ1BObUJIZG1HeTd0bVNiUWZpQlJwdVZFenR2RncxYlh2Z2hoQjdnalpuQXlOc1JJb1VPVERHSXFFUUlhRmpOekNFMHdhNFppdXFOTlZCdU1VSU1pTDl2WEpvSnBzbGxQWEM3UkxWOUQ4eGNibUhGcGYxUHBmTjFMUkRKNnVTanQweTBTV1BaYWpuZ2N1aTRTWk91OG1tZWt5dGVGTjZ6d2hMYW5YendFMVpwQU0yVUtTWnU3MHlWZFZFaU5DMW9rcEZDUGNnM0dJRUlaazhTZmJLb1psc2xsQTJDbTc2UmNMWnRxWFlJZzIzWUV6dHJFeWxQRGU2aEdJSTk0K3QxblNHaGhzLzdhWklHbWJERjRxOEk2ekk1WjBjbUlZK0x4VUtFWng5TnltUUNoRU9mWXV4RU55aUJCWHBsVU16MFN5bHJBZHUyWlVVMTZRTnozVjZQWDJFTlR0bmZYVkcxd1JqYWhwdW5XeE1iWjAwMDdKNWdvWWIybmFEUUFIN00rOElXMUk5ZnNCWXBHMUx0Wm50dHdxeWpnNFJEbXhPbFF2QkxVcVFFaWp2NUVQazBFdzBTeW5yaGR1RmJOUDh0TVlmLzlmcVUzVzQ0MkZNK3ZRV1VqQ21oa29Mc21selJIUTU3OTJwcGVHMmFSQUxiZUQzdkkzODR4aENDM0pnektLakdRZ1JraDZ4bjh0WG9maGRBMjhFUW9ROTBWam1Ud2h1VVlJY3lXU3ZISnFKWmdsbHhmN1BJTk1LK01HRFRDSE0vbW5ReG84U3NmZWkrcmJ6SXhkWkZZeXBZYzRiSVJFeTJjN3VSdldaZkh1Zm9hYmhOamFDWVdHNlpiajhJMnhvUklvYUdHTVJTSm5aMnVIazUzVUpXNEFoTGptVThPZ1NUeHNuQ3NFdFNwRFRJdFVyaDJTeVdVSlpEOXhnWlBhemJiZjBQNnY0T0poOG9BbVdNczl1V3RVQktrM2tKc0RWYnJ0bDhGbGdLOWdTOVYzTFEyRVdHbTQ5MHlnZ2IyQVkvQ05zYUVTS0doaGpFVkFjNzY1a2VJbUhBd3h4SmFWYlBwRDAvaEFoQkxjb1FSbk5yQm5KcVgwSnNvU3lIcmc1aDlGU1hUYlFZYTBlWTllUGxZb25IdlBEekVnSGRad1I0cW85SlVEZndYT29lZmxoVmVpUHVHaTRvVzIzZHVvcjc3OHFaUGxIV0RVbDd4VGNqRVZnanNBZ2RuZzc3Rm1uQkxKZ2lPMjB0SE1ON2hzTkVDR3VTMm1wOVRjRXR5aEJsbFJQUk9yUVREVHJLSnZLSnZmZDRBa2VaWm8rajFDMTNvVHR0M1FVK2RMeEtFUE1DOXJNRHZFc0lrRFd2bFhBTTlDdW5JdHF3aTgrbVk0S09sR0VXV2k0b1cyM1JncjM1bEhPQ0dPaGtLYmdaaXdTREJIZzE3UHFlVUZDd1JEU1ZzTXRLTllML013VXkzbENjSXNTeElXaGkrb1ZxcDU4MGxFMmJZQ0VHeGdraTZCNVpUUE9DS0VYZSthWXA5YnJsSVY1VFRNVVU3dS9WZUFNS0taZUUrZkRodENLdU1pZEZoSnU0SVpVOUFSSlByT3R3eG5IOEFpTHRzMGZhbUNNUlRxZ2tLRjFVd3ZXUzdqYS80aDZFeUkwQjd5Z3RyczdaQy9zN2tvTUNocjloNFJiR1VGYVlwcWdldVdRVENqclVWWklKK0VHRTBhMjZSUHIzY0UvZ3RYUC91WWJ0VzgxclhnY3NZVmphZ0RqRmlMKzlSSFBtT2h5SVEwMGRuZC9qYkZ2N080aVNwTWs0UWJQZ1ZvRndsNExUeTV5ZnhNY1lTTlNwS2lCTVJhQk9jSWZJaVJ6MW5uT0h2dFJrQWdtbGh3Yit0K0QrVU1FRW01bEJPWDBhdU9PTHprVXlUL2ZLQndJS2w2LzQ0TW94NVBaa3VRL1hqdXlpUHpLQ2xzTUxHS2VjWCtjS3dqRzlwR3RIdUF0dmZDL0gwT2lZUDVCMHkrcVNKTjF2TThKMzgvZ1BUM1JIT00zU29aQXhFWENEYmJkTGtuV3pWVGEvQXRwM2ovQ2tsN2RLTGdaaS9SWUlFVGdidFQ0TElBK2Q5SUFWVG5EbnRQUnVuOVRob0piS1VHcU8vTHU5Z3I2c1crVGdPNXU0QW5UaTBPVUxRSGxMTGFBc2g2NHpTdjdZSDI2eW11a2hhdUhBQ2R4L1RTbU1tbG9sZzFNMWswTnRSZUNtbDdxSXR0NkNkZFNuUDV0TjNxYkZ6QjJSVGJWVHlQMDhhVTA3eDloU2E5dTdzRHdjbU9SWmpCRUFFOTJyT1NBZ21LV21OY0E3VXBWK0xiYlFKUFpDUXB1cFFUWll0MklGQ0lOSFhWSXlqRVVqU3d1VG1RN21XeEp3dG0yRVZzZjhwQWxlZzJsNUdUYWNUWGgwdFRQdVhpYVgrc3RrQXVYZm1MVFl2MDNIRk5EOTZYWEFRYXd2dGpMYXFoUk1HOWgrMTc1Tk55Zzg5dFNCVWp5Vkd0UDVBTWpMT3JOSHdwdTJpSTVJUUtFcEdselhGdzNYZU1NRy9McFZULzNEYjJaSTVjS3BRU1pEb21VMHl1SU5Ld3dFMmdPb2VpQ3hjV0o3TWdoV3lMWXRoQ2JYMWtnSXVGMlF1MTFuUndnbVR3Skh4bUM2ODFYbldLVjdVQ2xTaE4zL0pFWC9yNENIdncxK0FMU0ZVSGExODlVNEVVbk9abjJ6R3kySXpieDFPK0NvSTFqUWcyaXlCa1lRYUV0d2hjZG9LcjNxcU1OOGpiano4b3FlMWlPMlFONjBnbUVDSlIzS3lYSVVkSHBGWGNHem5xd0NTVjIxemlSdlVyTGx2QVZvUVdYdHJmWG9CRUp0eTZPcTVUYXkxZFZTdC8vNVpFN1A2MHpibUxvcW1vVHpLR1hVeERkOE1tbC8xMzUxYjVhYzE4UkJ5SXVFbTR0WTUreEdPVUZpZHpBQ0t1MjVOMFpHRkdxTGJJRHFxcTQwdUVUMlI0eUhWamdBZ1RDejRGajViYXJOUThVaC9lMEc3MFJVa3FRYWt2ZW5WN05RVCtjQ2IwT0phQXZ1amlSN2QyeUpRbG53ek9jWDFtUVRNTHRFRDJpcVBXb0pGOHA2SVVZd1FtckExMEtMb1AzcW43UVR3TzZCNTdUVmQ3VGJwNVg5RG9zNTErbjV4RjYreUNWRlJoaDNWaWFjQVpHRkFxTGZPU1JMM0RiTXZiYVAvcDlqaC9xR3FNbnZjL2VDU1NIbCtDL1NSeEE0a2t6Y24xcmdDdzVsSGNySnVnK29adjE1OGVNYUtkWGZFTFJVVzVLMVlXU1BjTUFLVTVrdnlYSmx2Q1F3UXIxL2NxQ1JCSnVEYWRaUzRjQ21kcW43bm9VbEFBUWZlSE9yM25vSWVnOFVsV3I3R3dBL3d6alRId0lqVys3NjRjc0ZIRlIzZzI2bzdiZFlHOFF4bmRGclp2eENFY05qRkJTV0tRdCtwVCsyVk82TzNmOGxjUTE5cDRrdVE4VVdJRTk4ZG85YUpFWENCRW91QlVUZElqVWswbmtkUnk0Y2Fla3ZxUWl1d0J4bVhrZzBqSVFxWWZDVndJTzc5UzRCNzdINmVzMVNLRGdCbVcraDFkcWxuUGprNk82N0tjRE1acVlIdjZaelBYdFpLbjVkcjVFL1h6eXEzVWQ0d1JPdTlIZURaNCtzNEJ1c3FQMUZnZ1ZGeDdodUlFQjl0UWlRM2J4NXN1MzMvNlRseTgyRklpbGNITTdqMklFK0p3aGZFSHo4MUQ1Y1hiV3dGODBidnZmOGxOd0t5Ym82NWN6RjI5YlhpN2MxbHJ2N0d5cHl2VCswUFdCWFFDZjJYdGZia255MTJkZkU1dnlpdExiYXlDZzRMYm1ybG1Vb0tMM05YWjY4ZkpiYjcvOThxMFhyZjg5Yi9IakdSditTZjNONHEwWWZLbndWblo5cEFuTjlxb3UwZ25LdTRIUFBOQUVEN0l6SVZRVTRCR09HeGhnTDI2UkRSUWp3SWMrMzMzMlFkSDZielIrTUUya3lqVmRwNUVXODc4azNNb0lNaUpGeW9VYkZHNXVPVFNsc3hiY3ZNcUNlQXB1Yzg2RVhWcUxJT01ZQmRYSjB1Y2FienZtNU1zM25PSzk3WVdNZnpjeUtiZ2xmL1ZtUTVEYzAvaGhJWlFYQlVZWWNmQWtNVEFSRm1rNGUxZU9jSkdGM1pRQlZjN0xhTGg1cUVPQ0hCYWlWeDFub25RNGltZHI3aVRzWmFYZzFrRVRrcGV4Y3NXOHM0TklDdXo0WTJwNjM0MlVBb1VWQjZhNFJYckl2ZnFVZ1dXVWZneGNtaWk0aFFRNWdnbTRuVnh4YU1wbTErVmJrM3grQ201RFo4bVNMNlVNQmNUUCtXdzdhRFBZcFNhOW0wdWs4dFVHSnNJaUhYOVlwblRocjdWMDJrMUV3UzBreUJGTXdHMW40TkNVelM2aEpVbFlCZ1czcHYvWkN3dUxxZ1YvazArUEl5NlhPZ3B1MVFZbXdpTG56ZExZVlZqblpZZ3d0NmRMVENJS2JpRkJScVJJRVhCcmp4eWFzdGxGdWJlWnowL0FiYlhxU2lHL1ZVSGgvRTlha2t0R1hLK2hLcVBnVm1sZ1lpeFNoSFl6RFJGNiswUzNvdUFXRXVUSUp1RFdjRWhLWitldkZXVWw0TFpZSktncUtqOUExMmRiZ2RxMEtvMnBWOHpPQ09LSWdsdWxnWW15U0R0L2JramZGOWZNeGlQcVZSVGNRb0tRVEo3TXdtM2RYazg2OURIWms2MmkxQVRjT3Y1VmVsR3BoZWdXQTNHWkZBRGE4Wmk2OHp3bE1BcHVsUVlteWlJRmlOTi9lYlJJUGtSUmNBc0pja3lXaGR1aWQwdlVZYzNOdHZkeVNTUUJBYmRlL3VOWlZIcVFyaGJZNUpDTXNHdkxVMjFxMW9sYm1WWWFtQ2lMck9RL1JXMnhCNlJPUnRsR2lvSmJTSkF0RnM0SnVmSDhod3BQZ1k0b04xc3JQaXZEdnVqQVpxOFZXVEhhTENWeithTzRLRFpOTit4VENhcTFLTzlXWldBaUxkTE1YWEVQZVJoaGppT3BEb2w3Rk54Q2dpeXA4T0ltTTZ6MFEreXdGY25TYnBya2hMZmpCM2JGU3ZFOUpwc3hPcmZnTnAyUmtPN205K21GVHhUY3FneE1wRVhHdVJ1OUoveWd6ei9RYzFrVTNFS0NrREZydTEvOUZyeFVmT3pmOE04alZrTUhLQkJ6ZnJJZk9pS0QySGMvOWtRUGZsTDFLMysraXdyN0ZkL1BJMUU1eVExRzQ4aXdyZlBqUk91TlBWT0NVbEZ3cXpJd2tSWlpGRk1sVWpTVDVQUHRtanVyU0tvb3VJVUVvVmJINmdVMm5sRFAwWEJIYkVXVDhnQnJIamsvQ1N5dmdhRnRUV3pCWW1SNlVtMXpCc2xEd2VmYm9SdDBTTm9vdUZVWm1GaUxOSE0zMlEvWm80MjMwRjJPZ2hzY3BmVUtRdUxING13QmY0T05UTm0rZ0NpcUpCY0x2c0tDMThud0pwMGZjRUJQMm5MdzlHQVZ0Yks4QzdtdkwrQ0F4UTJub3l3bkw0bUNXNFdCaWJaSVAzZXR0ZjZIWjk5UGR5cnVuV2tTRU9TUnI0cVhKemFYZGd2T3BhcGw2OTdKalR3czhrcVoxZnhGM0w4MmI5bjJ0QkVIdC9JREUyMlJKZjh4R0U5WFVIR2NkME9Na2NueEM1RU1QdktOM0lmTHg4bkw2OGpmaHVnbVVyZmpQVGRXUUh3YzNBb0k5SkRFVzJSWUlSNlpGdHgrNGNqVDNkamlwZmZHY2lENnhkejVEUkZYVHE0VmVMSGdiV1JLY0N0aGtaWGNKYmUzVTVHVHFWL095Nk5tV0REdW0xQnZlcmw3VlA2R3BnUzNNaGJwa1M4TS9GMUJOZFB5YnFqSjcxMXlxY0p6V1VickZYU0FQNVovT25BclpaRzE4cHRKdGFsdGU4YmEreVdnUDhsZHcwKzQwV0g1M1o5T3hWOVVGT3RKT1l2c2xBL0VDNXlYSzZiNS8zK3FHdG9SbVk2MlMrWFhOWnNGenN0VjdrUkppNnplWGJybCs3ZExzNzdjR0d0Zm5MckdmMVo2aGJUMDJCU1VSUmI1UDN6bmdPSXc1OWU3QUFBQUFFbEZUa1N1UW1DQyIKfQo="/>
    </extobj>
    <extobj name="334E55B0-647D-440b-865C-3EC943EB4CBC-28">
      <extobjdata type="334E55B0-647D-440b-865C-3EC943EB4CBC" data="ewoJIkltZ1NldHRpbmdKc29uIiA6ICJ7XCJkcGlcIjpcIjYwMFwiLFwiZm9ybWF0XCI6XCJQTkdcIixcInRyYW5zcGFyZW50XCI6dHJ1ZSxcImF1dG9cIjpmYWxzZX0iLAoJIkxhdGV4IiA6ICJYRnNnYUY5MElEMGdaaWg0WDN0MGZTd2dhRjk3ZEMweGZTa2dYRjA9IiwKCSJMYXRleEltZ0Jhc2U2NCIgOiAiaVZCT1J3MEtHZ29BQUFBTlNVaEVVZ0FBQWpVQUFBQlRCQU1BQUFDVkNldkZBQUFBTUZCTVZFWC8vLzhBQUFBQUFBQUFBQUFBQUFBQUFBQUFBQUFBQUFBQUFBQUFBQUFBQUFBQUFBQUFBQUFBQUFBQUFBQUFBQUF2M2FCN0FBQUFEM1JTVGxNQUVESkVabmFKcTd2Tjc1a2lWTjJUQm9QK0FBQUFDWEJJV1hNQUFBN0VBQUFPeEFHVkt3NGJBQUFPTlVsRVFWUjRBYzFjUzR4alJ4VjlubmIzOUhTMyt3TkJLSU9JRzJYQlIwaHVpYzhDQ2Rrc0VFZ2d1Y1VpQ3phMldCQUVFdTd3a1VJRTJDQllNQkZ4YjJIalFVQ1FSbWhlcjFDa1dkZ0NDUllzZW5hUWdOS09FRXFVb0xnSmdjdzRFeGVuZnE5dTFhdjNzZjFtSnJYb1Y1OTdiOTEzNjk1VHQrcDVKZ2p1ZDNuKzRINXJZTTIvOVN1cmVWOGJtOVBSZlowL052bWtGK3U2WHgzZDErN1h6QW56UG5SN04ySGtYbmV2czdkWFNBWEJWdmdDTmNJN1B2ckk0ejkvay9iY3Bmb0RUODErYksvSzRQWGxweW85L09sSGZ4S2VMQzlJU3FqTmlJb1hHUzl2RkNVN1djNHFZeSt6LzlIeGk2eE5tNHZWdTBML284V1k0MXdWZG13Nk40VHNBaGJRaVBUWCtxd1JQQkRTbCtqYzhsUE8xUnNLL1J0ejhhUVJkNGlickR6eUtNVGZTU012Wkd5ZEFYZWZaZjh4d2xiWXYwMWo0ZHJIdnZ3RXJETmFtTjlsM0dhSHRBdXVjNVcyNzBwOXlJNkNOU3Q0TDhPUkNpa2hteFlpUndqWjRtdG9DbXhEWGQwTUZGaTd3TmpOb000WUNhUEI3WUxraDRYQ1pXdEcxYXF5b2xhUVNyWHJseGpiRGZxTWdIRzVxRUF1TVZZa1hHNVlPOFFaWS92Mm14VGZxakVzeDRRUnZLbXlrMkttcVRBN0RKYVVXcmFrRFJsYlVsNDJlNWNoaGVyUzRPM0NrUW9wbTR5ZEZ5SklDWm5RV0o5UUZDaHlGaUtMc2JlQzRDRnVJRlV1a0xydVcreTV6Vmh2TVU0LzF4bVFVUmZFNjM5MS9XNDlWMlNhOEVuakt1dUY3T0JjWDhEbFlaRjZiNU5kdStCNDlhcUozZHZ4KzFwUmNCTVVEWmVyeEZXS2psZWZjYkJOOWV6K2ZtSDRYelJjbGtpNlZIUzgyamFRclIxbTdZeEJVT0w3VmpHbGNManNHc0FwT2w1OWIzektVejlhVmttbVEvdm5yeGNQbDNWejNpdzZYbjJ2MTNTUFBOdEZaWDVCOFhDNVkzUXJPbDU5dG9uTlVUTnI0Nk9mbzY5NHVGdzNQajFoTk5tWlE2czVTQWZ1SEVNSGYrYVE1WkFDTG8rZHJpV2I1UWdMRWEvV2pkT1NndjNzek0zMFdHSFhvWURMdG4vU1JYdTNvak1VMGpKeXFiS292SFErbk1MdDR5QW1UZWZJUDFvdnpzeDYwb2xPSnVOcG1TWXA3bGwyajROcmJvd3RQbGVuT0ROckpibzZHVU5haG5pdFBETzUvaTA5VnZnemhwZVhZbkc4OVpYSlN3MCs4ZGJYMll2MmZwK3Vqb1N5dnowMWZWR3dweFBuRzIzcUpGN0U2eDlEZHAyeFgrZGpuWTlxTFdTNkdNemY0VWRQV2k3MDJWU2VpenJzMmp3SEpBR1hXMTlsMHdtYkhsS0pTOVJyK3BxQ3gydVpQYjBmVk1LN2N2MkhmU1Fxa2I1MVBidnVhYzQrSDd5SDN3ZXNUejhWclBUTmVWMFRKRDBGWERhblh3cUM1d3E3L3R2UjZJaDRMWFhGZCtCYXpOR1RGSnFuZitWck4yNTBHWHZ5eG8wYlg0ajRPdHByVmMrbXVIbHNZWEc2Q1BEeUlQOWhpOFBsdTZjTnlBSGd0NVc0SlIvYjJzcUkxMHUzZHJrMElNOW9TYWtKN1BWb1YxUUVmVGEyU0R1LzVjME45dFlhajd2aEhHL0o0WEx3QXlGc3dPNkk1OUovTHFyVEp1TDF6ZjZSRUlmZDVHUnB1VjRCTFhjdkNmVk9JTW5MMHhHdmJMSlpEYStIVTBEKzZLNHk5b3o2cE5SMGt5Z3BmUDYvMkRvRUUrSjFxbVNqT3M0U1ZIcjRJMGxsbE16YmpUSk5SZU9zd3FuTXNQRHBrMys5WFlkdDJzbkM3SkU2ZU9UUzRqTkdRV2Q3NkRIaXN5QmV0VVVRc09mMnhQSFdaWkFubEpUTHc0a09ZQ1VRbWVjaGxUMW9peFljbHl2RlA3VWUwT0cwT3VCU1c2VG1lbWNhWDlvWUhGZk1qM2pWS0FPL3lmelNXQWQ1UXJtVk9GM3NHZ0V6TlFoMVdYMTd3M3B4SWZBYjh1R1YwUG1xQS9OUnRzNi84eFJSNENRTkxtZkgzQlpqMlRKdGN6Rk1zQXhqLzBoVUM2YXdqeVdZaVRyR2hqcFFJTTQ1M2Raa0R0eURPb2RxNG1aUnRvRmJ0N2xNR0h2TW55Z0lyNnVpVXZRZitJTnRkTXkwVHlZNXV5b2JjSmh6WGx2NXUyem4rQXV6NjVBS091UXlNd2RyQ29uYUN6cG1DZkZ6aytNVWhzV0hJUGlxeFEwSEdaR09mbHMyNE1QektnQXJSeTdaWmJlSjBMelZCeU4rdzZIMElEY3J5R0NQekhpQk5RanVXZUpnckYzU29RMTFhdUtEaktaVzVXbFFrcmlJbjhxb0IxY21uajFFMlliYzNsUnQxVXFhZmVrbi9LRnRDWEZzOHpzMWVHWjhPQ0xQMElLSWRoR2ZXajhTNTFZcWZmTEZKUnFVT0VOaHNtbWh3T29jZ0JnSjlWZHE3azA2Z01XbitUQytDV2RwQWJnOFVKTUM0T25QUTFyWlo3TFNIejRYbXEySTZCNEtERUM4bnV2T3JxVmF6Y0ZQVGJYQUUwWWZXV3lJQkt1dEdwN2IyU3d0T2tZU25ERjZGWEc2OHBuZm1oWXZQT3Y2L0ViYWhzWnJLTElMelQya00rbk94WjR4Zi9EYlJsdzNPRE5rYVVIZ0VpbGp6M0Rydk4vMHhHdFBYUC8yZnMxbm00bDQ5eDBEQmNoNDZNV2xjK1NKUzg3ZlExNUFNdmx0ZzNRMHRtZGthVUhnc21ZbGxCdldRaWZyNnJXTjlCc1Nyd2l2TzBhR205YWJrZmxyc1p0MFA5NWdxVWxRaUdteXRLQndpZkFhR2QxT2ZmNWdocU5hZ20zR0lDRHhDcC9rUGFvQTJmWjFmY2tuWHBBNkpLUTUrNVNTajYzKzJKa3FTd3NLbDZISkFpR2xhUUd6STVZMFUyeEQzQjArZVdpWTlCMkc2Vm00RnYveTZMZE4xY1Mzbml0TEN3S1hnQVNhcVhTZGRGTkxkSjllMjhoRkl2RUt4Qndaem8wNXpudUd5MXVqaXlzSm5MeFljWjJaL1ZqTHlkSml4NWdUTWdra0JIa3ZlQk5zMDhQSmhjQmZhS1hjcDI0Y0tIVVh1TDhCdW96MXk4b25ySFZnOS9BV0ZtZlg2VTNTUXBQVmpTQkFBb2xJeEhGREU2VStmYmJCaG5ra2pwZm5paFZtb2o3WnRGWWhFci9JL1EyMHhsUzBJTXB1MHJhc1R5ekFFSDBKV2tTOEJDNWhwc09vUHdCUWpVd3JwZWF6RFF6YkZsZkV4NG9SUHNrUHk1WEhaRHNoWHFGQlV1RlhMOTVTdGJUbUpQcUN4Q0xIYXVsVTlqTjZJRUVMUFJ3UXVCeEtyL3ZMcmhqTUFxcElnczgyY0pPR3VMMXBLektWT20wamFEK2hYejg2L2tlaUZybS9xUnZIVjNKZ0JqMXRKSmxmRTc4bFd5V1JOYWRvRVRFUnVGU1o2MlFVcklSYS8zRkVtRmp4MlFhYUhJamJtNXVLRFcvUVFMVjJOUWhhV25iY05vcDRyZ2ZFeWNVMFhNNTlzUmhRam92NjZtM2VrVU1MTExBeUowZE9uaWhjbUlKZHErL0NISmZxRnA5dElHQWswaHV0ZGxlK3dmQUUzSHQ3NzJMc2ZYdDdycURGMmwwR2hlMHlvYmdadlBPQWp5SzlHVXVxYlFsODJWb0EwL1dsR2RJQ1h0M2tZVm5hMjJ1eDEvYjI5S3RKcWY2L1B0dGdsVUE4TVBDbi9xMUJ1QzlrNUk1WC80eFdyK2NIZVgyYWZheXhLWjhVK1ZWUDh0Vi9JWi9JRVMycnJqenpUVFdnSGtodnhxcUszYnlINm9ZNmltY0JsZUxpczlJZFNIYXZDNnNZK0FNMmMvZGNVV0dVbFZoRXNuTlVDQ2hvNmxhMDN1akJabk9NeHpBS3RNR2hvbk8wQUdGYmpjZ0hESEtpT2s3bDFsY2Z5M2JlOU1acm13MitLZGp4ZWc2eGwxUjJmK294cDlKaTNnYzJwZGdSTXZvYUQyRllGWEdPQ3ZWMlZvNWd6dFlDMmtid0lwV29tMXdBVmQ0M2FJZ1J5TlQyRmUza1B6Ni9xZkpwU0x3Q204ZVFjSFpWaXNsN0hKSFVxWCtSYW1oUWlPaWlyL0hvd1RpZmVuV3FuVUI5eWNPUXJRVWd4VXBQTGJnOEUzRlFVVEdZZFE2TEZQSDZUWTNuZGlSZXNTZzljRXdPSkZ2dWVEV3pKTldBYkdOM2JKMmNTRERPRi9uMDlhN0VtOUtrcmNsdExRRFdUa1pINExMT2JvRnJXM21vQTFSYW51ZnA4NXNtUjBNU3I0Rll0VTM5MFN6cjNzUXpTMUlYWHVuSUhRUDhSbDNZTWZscjlZOU9wWDg5cEhVSWNDanFSV1R5VzdBZEtnWXU4U3JBaUdDb1pzcDdlK1BINGk1WHVHYmlGWWdJUFRvdlNGM3l4eXZSUGFHS0JXaTRRL0RTa2U3YllqTzR6Y1VaOGhKdWxaV3daMFlzVS9EZ2k3Q1gwd0RKK1A0aHlobzM4TnBzVjdZb1VEM1AyZXp5TDhXRWg4OXZRcTV3azJSbC9OZlFIOVN5ODhlcm1TV3BoZ1hZajQyUlJRbGF0MjhHbFFsV3BjTWVDOTdiTjc5YWRiWG9tOThGQ0lFWU4wZzJZYU1MQTdXMEZsQjFiYnZ3RnRtMlBiYUJ5V0hpT2duNzBvQk5vSnNzTXZ1SnZkRkNIVmlBT0o5d1c5V05INHhkWjI5QW5YS0lmMEorK3lDaWRyVllIZnl6ZWh5TmltMzJLR28reUdaQ2lPaWcxOHdmZURWVzlHdUMxbU9iVllINHE5ZmFrZXlnY21YNkRkM2FGaENnVzhzOWgyUUJJa2wxRG5lNlZMNFR2ckxQRytVcjB5ZEZoVGQ0cHN5QnlDbzcxRGJCRjU4bWczOE5mN092bXhNTHFIU3Y3K214elhyQzlZeGlyMUszODRtY28yL2dtMm9qbnZQRVJYcTBxUGJpWlBFZW5HVVA0NzNlSG85dHFpUlNQVHhuT1c5YlBheXhMZ29LMGVDYXo1bWlVVlh4YUZFN2NZbDhiU1JyKzc1K1Q1L0hOaTBMOEdNOE5GNWpnL04xWU11ejRrQnlZMld6eFhpME9NdmxEeTVRcFV6bHNjMGszYkFxWG4rVUlqVHZFTmJROXo1ZDM4MmZJOU9qeGZEQW9mRTJGVkN0Tjd5alZtZmNObHRPOG0yUm95SGZaODFzcHk1Qi9qYldjTmREZmVyekpvZk9vMFhva1BpYk94SXVPMjMvTU8yTjIyWXpIUXF4dys5RFFCWEhpbVhLbjY2ZDhNM0c1TGxFMkdZMm9ubTB1Q0J1dllnWWYxVWVaVXNtdi9TVDhkNjRiYXJwZXh5U0tzNDNiUE8vQ3hja3YyL2luT1JmaGxKOGYzWW44bWl4Nlh3RWRGbFVXLzZEaE0wOGJoKzNUU2NkYmpiRmNVZmY1U1Fva05tTkcyaWNtcHBzN0tYTVVBRThIaTB1bjN0bHVaMURrVDNWeDI2L3AxMTNzNVdTMzg4alZwa1ptcnVDYUdDdXlwbXdUVDhCZExmakoxQkh1a2VMbko3YzRtQzJ4Uy9FTTB2TE5jVmFlbmFEUTl3TUo3bXdrU2s1bGFBamZndWJoUG9yL2xnakV1TmFiRTEzeVhoeXRjWjk5VU9aOFZmYSsvM0hjYnI2M29mcHpmSnAvR1JzVDhRZHZrVk9aUFpvemhac2N3ZUhhL3BqS3NvNU5OY1V0SnZVWTFyb1cwbEM0NjJ1WWRKVmIrcGdrZGRoR0ZuSXF3Nnk0UDRpZStQS05JOUxXbk01alNhYmpmQWo4NGJUclp2YjZla255R0phREh1YU9lUFpaWStIdjh5ZzRVZnRhOWRmL2RtckwxOGptRk5tK2lJL2tmMzlrNWR1Smc3bUhLak85ckhYZVhkd0xzSDUzNXQ4UWgwdHlqbERDbmp3L2RsUGZRS3orNnE1VUNwYlRnWkZoZjBRLzE2c2wwaDFwbStMRWltY2dYcFNlRHAweXpUN0pMeVdrWlBGK3h5dVZGSnlqTlVjcWJFMXhiTWpxM2szR3B1WmdWN1VySitkdkpMMk92VC8waXRxeWlYbHRHNHRLYUFvOWpYV0xrcFVRWElxbVVsWFFSTmxpMmxscGlEWk1ncWxxT0dROHpZcGxmU2p5ejNYc3BTZEU5MDduZjQ4dW5kejVaaXA5TjJJNlArZURqR3V5czNVVndBQUFBQkpSVTVFcmtKZ2dnPT0iCn0K"/>
    </extobj>
    <extobj name="334E55B0-647D-440b-865C-3EC943EB4CBC-29">
      <extobjdata type="334E55B0-647D-440b-865C-3EC943EB4CBC" data="ewoJIkltZ1NldHRpbmdKc29uIiA6ICJ7XCJkcGlcIjpcIjYwMFwiLFwiZm9ybWF0XCI6XCJQTkdcIixcInRyYW5zcGFyZW50XCI6dHJ1ZSxcImF1dG9cIjpmYWxzZX0iLAoJIkxhdGV4IiA6ICJYRnNnWEcxaGRHaGlabnRJZlY5MElEMGdYSEJvYVNoY2JXRjBhR0ptZTFoOVgzUWdYRzFoZEdoaVpudFhmVjk3ZUdoOUlDc2dYRzFoZEdoaVpudElmVjk3ZEMweGZTQmNiV0YwYUdKbWUxZDlYM3RvYUgwZ0lDc2dYRzFoZEdoaVpudGlmVjlvS1NCY1hRPT0iLAoJIkxhdGV4SW1nQmFzZTY0IiA6ICJpVkJPUncwS0dnb0FBQUFOU1VoRVVnQUFCUE1BQUFCVEJBTUFBQUFJSFY5Z0FBQUFNRkJNVkVYLy8vOEFBQUFBQUFBQUFBQUFBQUFBQUFBQUFBQUFBQUFBQUFBQUFBQUFBQUFBQUFBQUFBQUFBQUFBQUFBQUFBQXYzYUI3QUFBQUQzUlNUbE1BemUvZHUxUkVaaEIybVRJaXE0bWVEVm94QUFBQUNYQklXWE1BQUE3RUFBQU94QUdWS3c0YkFBQWFBVWxFUVZSNEFlMWRYV3hreVZWdS83Zi94cDZkbGZoUnBQWjZJWUFRdEhjbWlsWUMxTjRKL3k5dFpSL3lGamMveWtPRXNKRjRJSG1nTzVzVm1VMFFOb0lISGhBOWlJMEFDV1JuUWJBUFdYVURVU0tGQncrWkRRa0NxUzBrQkZvQm5tblB3aXk3aytMVU9WVjFxK3FlNmx1Mys3cmJpbndsOTYwNmRhck9PWFcvVzNYcVZIVzdWTHBjMTR1Tnk2WFBsVGJGOXNESzl4WGJYbkd0TGZXN3hUVjIxZElsN0lIYTlpVlVTcXJVZS9lU0tuYWxWa0U5OE9tSHJZSmFLcmFaV2RFb3RzR3IxaTViRDZ4VW43OEVLbjE0eDFlaThyOCs1U3AvdVh2Z0k1OTQ2ODlmdUZIZGp0ZXljOTVTekpYTlc5ZmhlbHArM05yc1MrcHUvOW5uRXRMRkRVUjFIM3FyNGhTMW1pWUZYZ0FsYnR5c3ZpTnBaNlFtVUc1V3U4amtmS3oxcFJYS0NBRU1jMDRUVzhpOGhFeXl5Vzg1bFl2T1RKSHM2MHIvRFdoL1RwRCtpdlEvSTRpOFZLYVdxZ0t2N1hpRDVzUzZZcTVRWGZWSjBITklGd2M5MGZJVVBudEVoR2xIQVlLZVJlcDYxU0M3WmhVTGhKNURVTkF6dEF1R25wR0RpUTNRYjg0bGpRUTlwNm11My9aNFRSMENlcVd6SjlBaDhxbzRsb3dUZXN2bnBJSDVuQmVQS1gwRlBkTW42Y1NsZXN1R2dkNk1PQ1NyYm05dWJ0S28yWWZVczVMNFlVTVNrTnBzRUdQaG40di81elg1a3RnbnlreWlBQ2oxQTVKNFp0NlEvbWFYdU96UGFhaEJISkNRREhOd1M4eGFSOTRsMHdZT3BIYjlRdE96VW9kRUd6a09TWFVVU1hieiswZVFOMjFhZ3NTa1RTMjk5U3IyOG5ZT2cxYUVGY2FZd241NllGZGZRTkxiTnFubzlLemZldVdoSllJVUVOOXZTTC94dTZEU3YzK3haUWgrb29jcUh5YmtOU1Nva1pUSVgvNXRJVDdmVFZndUxsVkI0VTc3VFNUdE9MVGhNajFzNlhLWXVpcDEyYzVqUjl1YTdpWUR2YlgzWEgwWGhFT2c3clhRQ0dDMFhoZTNyc3p0NGZQWVNncG9sSE5IdUFWaHRaaXdGcCtxb0RaT3UwMGtGUUc5eTJRcXVySGJqcUVabVdtMW1wUnNrNEZlWjhOVjhVRGN0UWt2NFlPeXREd1Jla0syMlpMME5GYXcwTG1NQkhSZkRkZVVHRlA4cG9MQ2pWeVphQ0twQ09oZEpsUG5wVlhianFFWm1RVnJDSmtNOU5yM1hCVjc3b3FYZ0dOcFdSTjZhZVRXMDdscitHUnRCN0tHbElabWtQZU9Yc3JZeEl0SVYxQzIwM0lUU1VWQTd6S1ppczlwMnpFMEsxTkxacDdKUUsrKzc2aTRMR3pVUU5FWlBxbCtTM0dCVDdIbFZQQXpLOGd2TEhJYktRN0NqNFNUdFpoekpqL1pIVnloZ3JJZG5pYVNkaHphY0pueG1ycndaNE8wSEFKNnU4SjB3bVNnSjhOdjFqWHJqMGVrbFlFS1BEaTNnbFdYa25YLzBSNGd3VmxuVkFzS1V5NW56VEVWbE8zbzJFU1M2WFduTEdkbW5LYVdPaXJjeXVzNEJQUm14SVp1YXlMUVczYWRNSmdLNzJwOTZGNnU0cU5TdmhsWW1PV2w3U0wvZHRJS0xyNmNhblBDV2wwbGpQbFRjeGxEc0lxWE9nMDNVYjlDb0RkT1UwdTdBL3RzQ09ndENyUDJtd2owRmozUHJTNk9uUWNGRzNyNHFOUllOeVBNK09leG1ld2E4bHZMWlBTQW5TWHRiR0swcVRaVVlpRjVjZm42RlZUR0tXc2lxUkRvamRQVVV0TWJKQnlqU2tOQXJ5eE1peE9CM3F3N2lKWFQ0NUVLQVcraHFiMTB1ZHNGcFJMeDI1dGtORzUyRThZRGYxWlBpdktsSmd5OWNacGFQUFJLUGVQc1RRUjZYbGh2VWRpWUlSelVjSmpBMVFjRTlhemhqSWNKdm4vSkMxVXFsYkcrRlo4cHRiTmNOTDdsTkhYQzBCdW5xUmNBdlQxemhHQWkwT3RzT0E5MGhvRldoNkRUQUVaSVpzOVVOZVNYN0hRdFV2ME5uUytWYWhHdEpOd0RVaE9HSGhnaXI0YlI4QUpOdlFEb3JabUhQUkhvZVdHOWpua1JUSGVXVkgvS3piU2FIM3BKdUpKVUc1L0hQVU1BLzFCZXlZYmRzajBtR3JaaEVwT0dYaHN0RzR1cEZ3QzlXVFBGVFFSNlhsanZ5SjRYTlJqcTJNR3d0b2UxNnJvbWh1OEh5SjRFVXpxWUYwbHNZRFVHd09IMnJaSkpRMitNcGw0QTlCYU00ejRSNkhsUk9udjJNSS80SmNMT29keUQ2aHBxTU9FSFUzcFVQZGtsV2JNMlI0S3RSQlZNR25wak5QVUNvQWNoOFdQcTVrbEF6d3ZyUVJ5RWVlUkFsZGU3NEZVbnN5YkRwMGpFbmtTaGhLaGcvVU5kcFJremRtcm1nZmRKUTIrTXBsNEE5RW8xZldadkV0QmJUS1pCK1l5dk9lRTM4OVNQRURybm54YmNkR3k0VEtLSzdPcUZLaTJJUjN0STJOSU1sY0VIRURSYnhIM1MwRk5uTk1kaDZrVkFyNmNqRFdPSFh2blg3d3Z4eko5MmsyYzhaUnpQaEFZcHRWQVFQREFkVnBrNVE2VGRWZlFwOFRiVjE2ZFpZSnh2cWJKUmJ4T0gzdmhNallUZThuL2RFTS85YkNPdVk1dmlBVEdPRzNxZnFRaFJPNitLaC90RzBUVitSbFg3NU1JNk1tcXFNSWtUaE42R0tqa1JEMmlOck04bFhNczQrOEswR0NKTkhIcmpNelVPZW05VXNlL0ZkNFI2ektGM3ROTTladWg5U1lodmREc2I1VjhWL1IydDBKN1dSUlBVdlVrR1dSRXNqOEhKa2lIYUxUd1RkMVZRV1RGTmkxRytqK05JbWpqMHhtZHFGUFRnbWFvTHY4L2c5QldUV2RNNzYrT0YzbWVGZ0ZNNE1xejNCZkdvcGZRNjB5T3dweWV0NVBqWjJHT0ZMSjJxMTE1a0ZaWlJkZXdRTmJydVpXMjhwbHNNVVNZT3ZmR1pHZ085bnhIaS9OOWUvOXhINWREM2c2RStzK2d6ZXY0WksvVGdtT01wS0lGaHZUUHh2TktuSGpnSm9vNnZtSk1PbHZwY2t0NjhGaGJOeStEUkxsTFdpYmNYdDFqaEd2WnBFNGRlYVd5bXhrQlBpRWNOMlVYbzRCejZuWlhPcityWVBrRlBmbFVxdWRBeVBYV2w2dzVOS2RjRmZoOEw0M1RYaEQ0Sld0VkxIci9oRG5YeHNVL244MGZJVGJiaktaVnBKTkQyTDh5K1hiNWFmbW9rOUpMK2hCUjVRenY1aGJFMXhtWnFGUFMwNjdRSC9hMWRhMVp0SXNMeEIwb1E5T2daTzU4UjBDdi8xY2RDVjVlVC9ScE5zaXFzVjlHSUUvNXBQVjJYem9JSHhrVE5aTzRkVkg4TDgzaEt4VDdpc1dqdGE1Z2FReVlpb2VmMEptV0tndDdZVEkyQ25wNjk4RXRDOU9vUDZsa1lIYnRZUGdyMDFJWUQwOGZzMFRoUWJWdktWS2YxT3NyZGhKVnNTTjhLTnYwRUZjMzhvR0FLTFNiYThvQWZMWkhwZU5nTXY0ck9iSlJqbUR6MHhtWnFEUFRPVzdxVDVPUEtIckVBQmcyc01RcjA1QWdidUxTN3I3V1M5MTBWb1ZPbjlXYlZuQS9CK1gyYnpVcWZVT3M3RmltY3BHQUs0YlNHMWxXd2VrTlc2UVNXTXVIbXdpV1RoOTdZVEkyQlhoSTU2RUIvbTRPZ3dmNkQ3U2w2M2dTOUJ6WWpMYUN5NFZ0YXJlS3o1VDQrYURkSWFZQVlEYzNxdEI3MEg2b0E0aHBwYnFUUWxDbklYUXZ3R0xJS3ByU0FvRTZwTkZHemJjbHhGSnJVWlNGZEs1OTQ2NFZieHpvMzRCNEpQYWNGVW1YSG9RMmZ5V1VxWjlkWC91RFZHejhTSTc4NUVFcDRkRkFIN1VzbGRLNVBxVmxPcWlyUjIxT2pRQzlHOTRTbm8rZDRkVm9QNXNOMVdRb2VYZWlCUXhWNUpkK2ZTMXBqVW5WazNvZVNKWXJJSENEaHNXU1Z3WmFNQzRmWVRDNW9aUExRcytKRzJhWXlkcUVya2tCbVFNZmtnaDZPRk5qZHBSSWpWWXZSWDNjWUgvUnFPa0tuVCtzSm1nUkI0YTdXeXIycjZJcCtTOXpDZEc0WGtiWU9CZW80SWdVRzN3RkN6RmVDWHI0SjlkT3RwaWxqaHQ2bmtobk42SkxIVk1hdThvZXFxdk5OaTRGRUx1amhPa04yTjF5TVZDb29RV2hJUHFNeC92b0F6SzliSkZ5ZjFoTzB3UUFBYVZHQi96bUxXSUlQcHZOOVhzZ253WlJkTWk0NTRqR3JJK2hNdFlSMEVEZStqaGQ2OHpYMU1CTTk4NXJLMkFWVE5qMS91MVVtblF0Nk9QK2FLWXFSU2dLMDZNaFJyOHlvbFk4RUkzQkRpVDZtZTVXV1EySG9uWW56TTBSZnYwVTFuTThValdJeDhtc2UrcFFLdk50d2diaTRyd1FkNkhIWmtaUEtGQVc5bEFFcFNVQ1lxM1BSZ255bU1uWUI5RTQ1Y1Q0dEYvVElCVzJwTmhpcFZLTEhvRGpvTFdaNzZiN1NmcjZ1VDZlYTAzcUNPaFhHdHBiUGpIa1l0TjVWQTkrOU5FTTdGYjAwd1JSSUVIOGJvWGNYdHU1a3NDWHoyZ3NQcjUrekFwZ2ZGKyszY3IrVWJyYUNZaDE2RTBrN05pMXRnRjJLNmZLWFB3bHZEelBxNVRPVnNRdjZ0cEVTUndRbldudlV0MHo5V05lcjRpMHphSmRGRzhsSXBlcFZ0YWNaQjczUmY2NEVPa3Q5QTFLZjFvTjNCRHNWTlBBc1Vsa0lHKzY3M3dXMytNRHFscFhGSkQzeUhWaTRLRmdlNEFOL0lML2UwZkNabVh4b014bSszMGJqSnpibmZ4eW1XaUk5SEhJVGErbW5Jb3M0QTV3cWtPbkI5bWlQZ3g2TTYvS0tOSld4QzRaTlg1ak9RN2VITHY4bFlLR24rNE9SU2lMeVFlOW81TEFZMkFvUWtOZXNNa0NETVFpOWl0eG4zcU51NkdKVjZ3TVdKMWFPa2szazNRYW5UNjNlYU14OHV6UXZCc1lJZEVPVm9QOURYaVAvUkxaMWRYT3ZJS1BKeWtRVFNUYjBPQU9jS3BENTJyUC9kTnhob1VmdFJacksyRFVWZG10Vmo2UEMzb2NmcmZXaGh5L29YV1VGSTVWS2Fnb0pjYU5lY0p0VmljbSt3UnJnSG5HdEtWekE0OFRZWVFoNkFOWXQvZDF1dlVKSjVFd3pPMk5yMkZPUEFhNVFVVjY0NUlKT1hvMXo0Z2I0UDEvekhrS1NQVytnS1B1amdxVTJoWUVlWjRCVFJXVjQ2T1V5bGJGckxkd2pPYUsxTFBUVVk0Ylo5NVN6UndhNk5yQWdDbm93UUIzeXpVUlQ0VjNhSitiT0E3b0R0REJXREVOVGkyc0dhaHdEdlliUE1lWFluVENEZ1E2bTlJeTJWYXpjVGI3N3lRblNOSGdYR2pvOTZGN01Nb016Z0pQS1F5K1BxWnhkUVVmTVV5SFhNb09lMVRZMXdVbWxrcW9hR2FLZ0J4c09FZ1dqWEdkQ2RLbCtlNXZ1SUhsRHBnSXIzSlVxT1ljbmlKNFVLSnA2VXFYRzhCTmZRbkVPVG1STFVZK3c4bWt6T0pOYXRXVnMyODRHMDhWQWp6T0FFOGxETDQrcG5GMUJSOHhUWVFqbzNhTW1PS2xVa2d0NjVvaVZwMWlPYk4yNFcvVkRxbmFnUnVRQTlBQ1phQVRBWGw3SkR5dFQ3WjRhdFIwVmFzajYxOGxjM0VIQ1JpWHFod2Rtdy82UEk2VVk2TEVHT0hJb3cwT1BCaGdSWlNwblZ6M3FaUVFmZGFDVHpFNjRwNlEzSjVWS2hKSWROZXBONjRPbFZIZVl6NXJCUTFVTm9FMDFEZ1oyTTQ1ME1LYUg4UEU5M0twMkhXMWwyc2g2UHprK1FVYzgzb2tiemdiNFA3YVFnamJTV0FNY09aUUpRQytIcVp4ZFFVZk0wMkFJNkttUmhaTktqYXNEVEhHL3BYeWlBeU9lWWpuTzYxVTFlcGYxckZaVGd3eU16QTJ2WGNqQ0NrRXRSOVJpWDFta09NSDczRTlYZ29FVXJ3MWRwSVpNSFd6UlpQN2VTU0RMTXlocUlhTWVid0FqTndDOUhLWXlkc0Z3dGNQSVNwUHlRUTg3WHpYTVNLWG13Uis2aDZtb1VhOUpDd0pmc3h3UklGaldmSXVxNjdBZXVLRjBPQVpBeG5URGljRVdNTXBMQVZIcEFKanErdXBBM0laWWs2VVZ4ZGY5eXVtS1NHa0x0ZlVkS05ma1FxREhHNkJGV1BjQTlIS1l5dGdGdTVvdFMwWTRPUVQwVkdPTVZDcUJsKzRVVTFIUUMvZ2xlK3BKTXpkL2ZpeFY5SXAwVllYMW9PL1dVUU40QS9kSktmdlQrdUh1TTJ3LytXRUJ5Y1o3bnhSTXNWSFpJOTIyN0tZeC9jcnQ4MytFeEc5Vm52bFBYU2EvSXpML2g5Vm5mazhUQXZkQ29NY2J3RWdNUUMrSHFZeGRzOUtiK2ZoVC9lOXFNUkp0VWk3bzRZdXVuendqbFJxR29ZU2VkeWIwZmw0RHkzMzJzcGtjRVNBNDVxTkd2V2sxZkFGdXU2Z0xLSHlLQ2ZzRDFoNEdMcVJpc3BVM1g5VXFHUlpkbFVyTURyYUpTQjlxQm4xZkZBOXZpeDh0elZlL3AyNGlNVUxjbmFzOS9QR3FJV2htN3o0eTlBWVk0SW1DYkFCNjZpY0lJa3lGQUZ2S3JqVndRVjRVVDkvVzQwRmFyS0xrZ2g3T1QyclBpcE5LYmNKTDA4QlVKdlRhK2ptbm9hZlVpN3ExdGI5MThvRDRhOFpzNkpwVUUwMHJuQU1qdEx6TTJWVTZveXRKS2VnZFNhcnRtRTRqSVQyNzFPR2ZvUi8xdTd2UVVUMTFMa2I2UDBjd0pHZWVjaGtaZWdNTVNIVkVFSHJScG5KMmdTTzJKTit3T2pmaDJEcmtnaDU0N1VJSEhqaXAxREJZMzhWVUp2UktkKzY4SXNUcmQrN1lHdVZQZC9RS3Q3bU5sVUhOZGRWS3phUk1zNEEyL2ZZQWJkZkRUL25PbmJaNDk4NmRsdUhYaVJQa1ZPQ1dST3dOdmNMUlhIQlU3RkZML3JMRyt5QmN1YVFWZ3k3NW15ZEFodmRWZm9hdmthRlhDaHVRbGhvYTlXSk5sVjlTVE5uVkZ1OVZ2Z215MXJMYzIxelFReXp0a3dtY1ZDb3hPNGpaMEFzNVZ1bGVHa1NCNFllS2U0ZDQzeFBuTGNWZjEyK0t5c01OZ2lMM2toeUY3aDJBQnJ4UHNzYXFTaU5tNnJ6ZjBUcTBEbC9IaEVGT2YyTkV1bytWVXlrMG1ZSmxMbjJORGoxb00yQkFXbG9JZXJHbXNuYjF4RFBvLzJUK3RIa3U2SFhneGRjZVFMZzMwYytVZHNaQXI0Q3dudnh4Z0FiMks0WDFZRHgrSHJQd3dheUZ2Qi91cnVGZ3BweEZhc1dHcG01SS93UkJJeUVBanVEYXNBZ3lPWSt3QjVXZ29LZkhSSGc1YUxzdTYzc2NoVUF2TnF3WG5IQkJlN2dhMGh4MXNhYmlzZEtVWFZYbDVDeHBOMGkzNGQ4am9LZlhGYklyazFoQ3VEZW50Y3dZNk1WdU4vcDZPM2wxQW1HRkJyKy9GZjJ1THU1NGdSTkUwSHU2Vk40N1lCTmN4NFlHZzltaHlWZ0pYR001VHVtdXJIaHFzY2prRFBxTk1DZEFJMGRhT3N4Z2NpeVVQYmlOOTlCSEVkQUxHWkNXR1JyMUlrM0ZiMG40ZG9GMEdwMVd0YmVSbGt1VUNPaVozc1ZWUmtPMUZPN05BKzIxeDBDdnFaOU9TTUVZdXRxd1hzQ1haTGtxdnROVU1yLy9ZaWdkdmY1V0ZBQ0p2SkxOTkhqbGp3MjNuZWdCRzh5aXliVW1LM2FUUEtaMnQrU05kdkJlZnRoQVdxbXBmYndLUDZJU0Yzd1dBYjJnQVVhS1RvU2doMk5NdHFsNFhxdUZqU1YyZ2ZUSFNKclNRNzZXNXQ5am9FZGpLa1VUekZvdzNKc2RIU1NPZ1Y2MFgrSXJidWNYYVp5anNGNWJXTFBuckdmL2IzNFUwUEtOMSszS0ZhQUlpeTBZRmRzRE51cFZWUjJjV3VOL21CWjcrekk1cGJmcWlON1RLNXVxT0NWSzRMTUk2QVVOU01rTVFpL09WRG1JcXhWYlloZThkTmdEY0xMUmVnNHAwVURJaHQ2am12aHByQ2s5Z0w0WkVCaXBxdjJtZEhOdW14OERrYis1WXY0TCtDYTBBYTBBU2YwWDhORlA2MG1wUnhCSEE4OURodlcrWlAzRUdicjdzaHl2RmZYckpGSUQ5Wk5aSzBaTC9NZmthRnp3c0J1NEdPNTBDVTZsN25vdG8xVDZCMHpLNEpaMTZRTVZNSlBSYzdIS25PUWc2SVgrQzNoVkdvVDYwMzhCRHhyZ1NKS1pJUFRpVEpYSDQ3YXdVY3V1YWYzU0hhVDd4bFVnRzNyYjhITC9CMVNhcTRHQjN6UzFHYW1xckNjbmxRb3dKeGVlVWRoTjhqTFZrT3p4Zm9scW5ML0JXd0dQVkliMTNuQzlML0FSdXJvS3lES1hlaUVsZUt6cldMSUd2VTg1TmUvb3h2QmVNOGVqSFRKazlyVFRnUVhHU3RBVFpmanNKajhJZWpTSkdIVTNvSkxlZDFCRVdtM2JCcnhvMkUxQ3ZxVHFDa0l2MGxUT0xpTTkwNVhLaEI0NDFyOGd4SGYvOTZ0Uzk1L1VTaWVZU2ZkbVZjS2dZa3lWaVNEMDByV05oRnlKTDRqejN5ODExMWQrUllnL2NTcGFhSW1FWHJETDROWDJqdm0wMVdMT2tZZ1pkMlVOVm5hUm5Ea1hGZ0U5MjRDZTdIMzNzbnk0SVBRaVRlWHNNbnZ5bWE1VUp2U2svLzJMcEh3ZmZqcFJYNXhVS29PUnBBWFE2ei83M0hXNmJ0emNKT2dscE91M05tblVNekZBM2U2dzk1K0RIMUd1UFZjVmozN05iUUdIWUNLdHdFUi9DNVc2dFdsR1BVVUJUVUVsSEpIQzN4VXhHM1pheEVGd0VKTzdqTW0xcERHYkdVb2FETDNOVzZwTFFkbnFCclEvSnhMU2padFZHdlZzQS83eVZ1cEtKcTd3aEp2c1RXb2pXRk01dTQ2a3V5V3Z6QkJQSnZTNnNwbXYzSy8ybi80OEptVVdMazRxbGNBV0ppVmlQbWV5VnVBeGpTRFBaejRFNzhjSC9yamxWZGpUUGVIUnc5bWE2OUJaakMvMzcxazVTTTdYWU0rTXZkemgwUHpZWmZDMGoyNWtFUFEwVDlZOWJJQmZNempxbGVKTTVleXFxVFU4akVBN3ZqdzNQeGg2THErZDQ2UlNlZVkrcGQzTWdSdXVzSXR5cDVjVHR5NnBtL3Qzam1HdU9VeXFENW55K3QxWWFROUliTk1GUUMrSEFXSG9zY3FsaUl4ZFJucjJmRFlzOUJpcFNyTzRiK01yNXQwaXducXFyVGx1dE0zOTYrN2d1UituK2pndkFkejBybFhIV0prNUNSVUF2UndHakFvOXhpNGpQZE8zeUFpdVdOM25KUm1waXFNdDducThBN0tadzhDQXVuN1JrbkxnSERxOGhVNCtNNVA5dG1ZMklVK29PQXNTYlNXc3R6TW1vUUtnbDhPQVVhSEgyR1drdTJ0OHJzK0dIZlVZcWFyNVdwNVJRL2tsUDhXcGxwYzJrOXJKbHkzMHNwNjJKMFo1bjdQN0hqMVhWb2ZXL29LUXByMHZlaTRVK2VQYlczQ1dKenhQQmpXSEFhTkNqN0hMT084SWtOWDFBY28yblYzSkFZeGVFU09WT0ZieXJETGdFTkVoVkx2R2pWZWV3T3pzd1FPTzU4UTVsY0p4dUxRMThqN1BUbDF5dnR5Sml1VFhFWHJHLzFrVFR5Q1VPYWpINTNOcXk2aVZ3NEFSb2NmWlpSd3hJWmNiSjF1TWdwcTB4emxJdWpCODU2UVM5MUw0ZDIzU3pZRTdmZ3pVZy9mU1Jma3B1K3RjbmFXYzNtUUgrY3VPcjhhMUc2TDl6ZzlEU1pNaXl1bzhnL0YvZG1YZnNINkJhZTJwSFpNY01wSERnQkdoeDltbEhURW9hOEF1MCtrQUk2YStkMEJodUlpVFN0d0h3ZGdFMHhwRUJ5VjFvSVpNTlo3RXQxTE9HYjVwNHE5MkRNWUhMeCtwOUIyNE9tMWpxMWFBUmpVd3lqcjllRUQxQW9weUdEQWk5RGk3enRTUG5sRHd2Tm9xd0NDdkNVNHFzWnpsY2ZVb09qZy9hQXJ5QkEvSTF1UUFtcjV5S1NTM2d6ZWdqYjJ0ZEVOUmxEWDV0c08reVFQSnJWcVowdWl2eVJWWUUvNHU4c3Bod041b29TM09yb29hZVdZRWJHSXZ3Ri9oRnljVmhaU2xPeE45VWZqNWhGMGZSRGVpR011QnBleE14amtsVDA1YmVsc3J0TmZpRmNWa1QrUmV6bXdmUnozZGl2Sys1TzdpWVduNHFUeEdQUERrTUtDZDYyR2w1SE4yNmFqb2xFUjFNWTZVSjVlVGlpelgzSE5GWGpVL3V5eVBPU3hYOTMzNk1QbTU1RWlyVTMwK2ovTXBUM1BBZ1BlYTllME5wN0hNREI1V2JMOFBoNVBYb1BmbFpmNUg0Qm5zYms4cEloVmR3R2VrQWVVN2YvL0xzUC96OVM4eVgwT0oxSXF4QzhKSHgxajdtankzVWptTWJDa1BHeU9WcXA5a25BcnloTWpac0YzTXcxZ0tOWFBreE5nOEJWTFphN0RNV0J4K1EyTVZZamxML1c0VGhzMXJ1aFh0LzhDaG1Mc3J0WHNwa2NVU0lnM1lNNGNLUXYyV3FSWmpsM0hFVm1EQy9iczhFMkNtTk0zQVNLV2lTcjRWODZwNGNydmYwSzJPZEorUnAvVzRhMFo2V1BGWFQ3eFpwWU52OFhVU3puTDkvTTNxODdDdmYvNm0rS0FpSCtrcGYwNDhxbHlFKzVPSWw2azRBL2JFNXJPM3J0KzZ1VG04djhmWXRXU204RjN4UXI1K2Q0MEk1eGlweUx4Z25UUVAxN1pLM3FoOVlNZktqcEE4MkFoVVhza1hYbG0rZi80VGdaWml5TXYzKzdMNkswK2RmMTJ6ZitxSFdpcjUyZHFQMFh5a2l5N2lQcUlCOFNveGRwV2YwZ2RqeW45MC9zL3hUZVhnWktSaTdZT2gvZk1jd25uVzNlQk10b3RmRXVOclhWRy9YWHFnUHJUak1ISVBITzJIbWxnY2ZZc2cxUFFWL2JMMHdOTEZUTzlSNXYxcks4aDJkaUgrYmxEY1ZjRUVlcUFkQ0hCTVFCVmI1RFZ4YW1ldjB0OStQVENubDNLWHpiVDIwSEc2eTJiSmxUNThEM1F1UG5MQUM4Nml6dVhaM2N0cTdLcjg4dlZBV2NkUUw1OXFYKzFlUHAydU5DcXVCOHIvWXRyNmZ5UzhWUjJlOWZYUUFBQUFBRWxGVGtTdVFtQ0MiCn0K"/>
    </extobj>
    <extobj name="334E55B0-647D-440b-865C-3EC943EB4CBC-30">
      <extobjdata type="334E55B0-647D-440b-865C-3EC943EB4CBC" data="ewoJIkltZ1NldHRpbmdKc29uIiA6ICJ7XCJkcGlcIjpcIjYwMFwiLFwiZm9ybWF0XCI6XCJQTkdcIixcInRyYW5zcGFyZW50XCI6dHJ1ZSxcImF1dG9cIjpmYWxzZX0iLAoJIkxhdGV4IiA6ICJYRnNnWEcxaGRHaGlabnRQZlY5MElEMGdYRzFoZEdoaVpudElmVjkwSUZ4dFlYUm9ZbVo3VjMxZmUyaHhmU0FySUZ4dFlYUm9ZbVo3WW4xZmNTQmNYUT09IiwKCSJMYXRleEltZ0Jhc2U2NCIgOiAiaVZCT1J3MEtHZ29BQUFBTlNVaEVVZ0FBQXAwQUFBQlNCQU1BQUFEazJuSkZBQUFBTUZCTVZFWC8vLzhBQUFBQUFBQUFBQUFBQUFBQUFBQUFBQUFBQUFBQUFBQUFBQUFBQUFBQUFBQUFBQUFBQUFBQUFBQUFBQUF2M2FCN0FBQUFEM1JTVGxNQUVFUjJtYnZkNzJZeXpTS0pWS3RYLzFqVUFBQUFDWEJJV1hNQUFBN0VBQUFPeEFHVkt3NGJBQUFPNmtsRVFWUjRBZTFjWFlnc1J4WHUzZnV6ZCsvZS9WTWpHSVVaUkFub3c2emdVeEJtTWNGLzJWVmlya2JDckEvSkJaWE1OVWhXSTZZSEZCUWZuUFZKSHpTeklJa1F4RmtFWDBUZEZTSytTSGFmL01HSDJaY2tjRjltTmQ0ZHM3bTU1Zm5wcXE3cXFwNnBydWsyRjdUaGJsZWRxanJuNjYrclQ1MDYzWGVpS0QzZTlQNEhZN0g5eUVkMlV0SC9TOHpBNG5jL2NQK0x6MTI3V1lDUDJROEplZngwcjhBNDM2Nzk3VWVmZytNWi9QUG85Z2lIRFVaUGZERVZpWHBXMWZJSWh5UWpCSUJhNUFFUGdmVFphL0VXOVQ5UG5iQitLenUrdlBvY1UxT0F6OS9Fa2swNG54MlZCMFZxNm12NmhXQStEWkdEVDZNZCtUUUVXNlQ2dkpMZFNYeitqbEE5ZGQ5Zlg2RHJIblVrRGFXZC82ZjRmQWZTT2Zvb2tqZnpQU3lmMWtzak1sRjBkWHQ3TzBiVllnU2xKMUQ2RnlVU1VOcXVKejNWYVE2RU5JS2FjWDZxQVNNbzdWTEhkSDYrb2dhV1hyaHkvMVVFNHZ1OHo4ZlFXYzFKbXF2L0toMFRLTHlNb01TSnJ2b1NpVjdYUlVaNVNPMXJxV3laQlA5SUJWSDB5M3VGK0NUUVhlbUJRSHo1YkNMR1R5azQ5MkQxUzZwYVhpR0F6d1ppRVZzcEJwNlA1bHk4Sk03U0RoV1ZCZ0REazArQ3FIbnpoVGFNSGUyVUR5eUFUMTVaWDAyeHpBTTJRSmNLb0hSWi9OdW9WMUhCRyt2SkowNWxjYUNCZUNzSy9xa0pTaW9HOEhrRm9RamQrK0RORm1ZdzBCUEc4MThTV2xOTkQ0ejY4VW5UODdZK2VnRVJpL0luYUFDZkRFVm82Sm9FN2xpVFJCdkNxT3BOQmNyZkh1dUNlMkRXajA4Q3VHVVk3aUxtcnhpaU1pb0JmRVl0aENLT1V2TTFFaGdUTWphbmE5cTNTR2xlYkk3cjNnT3pYbnl5UTlJQWc5WUxpTmxyOURnSVZsc0lud09Fb2wvcUVnbDBoN2tvVGkxVHhRV0wrcXBuRCsrQldTOUdMaUsrelBySUhLL1pXcWVUaFBDNWpQREVhNm5oV1JMb2dDOEljN2xQK3hZcFhSTFh4M1h2Z1ZrdlBnOFJYellBN0tQUWVLYkcyZkp0QytHVDR5TXQrb2hpeEliYmVYblVTa0ZhRXA4emhDNTdhOGlCR211VUJEL05PWVJQS3o1aXdIbzgwdFRkUVRDK2t2amsrNytlZ2NGUG1UWUhNdTFoMVJBK296YmQ4THF5ZUk3cStzUFoxcGNyMWE5b29TUSthd1R2S0dPZHIzdzlJNTIyR3NSbmt3QWVLOXZrNzNVUE5aK0o3bFhQWW9XUytHUzRLeG5iSEVhWDdVQ0QrS3dSbnltVUh0VzF0V0hKQ1BjekYrSmZMWWxQZXB5c2VJTVhVVDBvOFFlVzN6T0l6Mng4TkdRK2hab0N5MExianVZYm45UlNEcCs4LzlEM2MyU1huYjVYZkRBSnA5WWV4Q2ZmMnZTT0M5RW5SdGVrNHE3WWxjVnB6dVh3eWQ3ZGp0OWl3andOUHNmWUlENlQrR2duMFhkSjNHd1F0aTFwb0M4NnNqak51UncrYVNka2haK1J0YXBPZzFTTkRlUHprT2hiVDdSY0ZxL3ppaVFmY25qQzFLT3ZMQVVVUFBuODhZMzI2VE1mek5YUCtUQTdsOVNpaTFEUFZPNzRRZzFoZk80VGxPdUpwWDF4d3MrVTlGRlhSRGx4c2hlZjh5OFRHSEhXeWJsd0JxdHQ1NUorR3pSdU0yZFVvRGlNVHg0bGQzQ0hZajJKNkJNUWN5VmxGbjM0WEdneG5aQ0F6WmxxN0l2U2FFUXl4US9abHF5V2N3N2prMStKeUxVeGhqd2lYMVdIUVRYMDBINEtuRDU4Tm9YNDh0OVdmL0pIWURVbjM5NGx3azhzSE15bkxiYzZGaEdFOFJrUnhNUkp6bUl1YVVDU1hUWTkxTGVlUmRCaytucndDV1kvVGFPYVVMTFhjR3pLNHcxSGxKNFJZVDd4M1dSNmtCMzVNR2N1TWFsdVVCOSt3Q2lYeEU2Zm5SUTgvSHZ1WVFXbFhueCtrNVZTRExmdU1zQlk3WG5ZcEd1dy9hcXA0MjN2ekR2ZWEzYmtHdk5KbXMwLzQvbnNVZWN0MGtHNUpEM25kRTdiS2Jsc2VzdDgrRHhkU2RRTkFKSnpnZzRKYXg2Zk1pYkpBVFVUMDJqbm56WEhtRUErT1Q3aUdLU0pyelo0RThMdjVDNDZnajJINmNraUh6Ni9JTlhRbFJ6Sm1uWnVFUm1CZlBMV3hVbW5NNFVXeUNmSFJ4d1Z0VVVkMFBmSkpwYWludmsrSDBWaGh3K2ZkYW1hc29qWFpVMDdUelUvb3lRYWN6RHEvTUNFK1RSdTNxVHZHUkJxRWgrdFFESEpKWFhKNGlZMmJvaDFQS2xqNFZ2UFAvVG9qcXI2RjN6NFRQWEdnRUJQY2tzN3pHZGV2RFRKZjBvdG51ZEFQclg0NkR4ZlJJMzRKTlFZUCtuSFBqYVpJcjA1djF5TXp3MDBzMkpySTduamZjRWg5dGRmMjloRGkwdEMrUndRbUYwd3VNeVFPT2VFQzRMMUx1NnVhOUM1T0xRb0tzWW5RVnF6N1RCdjl2eGtuay9zQWROSVF2bE00Nk1CNTVMU25OTUYrOU9RV3ZidG9oL2tZbnoyOEJidjJwcTdLSGNrRUlja3Y1NE9jTXp0dE5HejVNbm5URllkWjdmUlhjbGNVa3p3ZHFMSThTNnU1blJzV1oxV3ZSaWZOUVJnVDBOWUh2R3c0NzgreVhlVjFhWk1QeWhKUU1HUHozT1pGVWFManlCUVlyTk5ncmNlUlJRL21WQWEvaHQ2UFg1K2wzaGNDNmF0K0xtSEZ1RUdKc2N5Vm0zYTRQN2lZU2ZpWTVLdnkrRVFINVF3UWYzNDdObjNuZS91VVhSRnZ0cW9FYndUekN2V0pVWjVQdlNPb0lyRXp6MjBtT0hURWRGenJHeXYvSVJYZENSRzJKSEk0aFJuUHo0M2JENjZCR2N6bXBPZTZRSUpYbzltSGUvaStpNi81a1JkSkg3dW9jV1VUM0xwam1lV3QyNGNLMnMyZVFlUzdvem5TdG5WK2ZFWjIzc0JlcnBnMmpiRUZvUGtMK25Qb2lXSHJ6Uy9GZFF1eWk2K1RMZkY5Y2VLbjN2WUs4T25SWnY4eE4vOG5CTHNNdDcwcGMyK2U3ZHFJeHdyOGVJVGJ1VmFWb3VNajRhcUtjYkxFM3RKL0tUM2gwbFgxK3UrNVdMckVUM1hNb2VvbXlCYzZVUk1tdlNNQTRxNjhrSFRoeFl1ZS9FSk82WjBHaVFtK0NPUlU5Z29yU1NTRGNKOTRIZ1hCOEZBWVdBNElJQlB4L3lNaGdTc2s0SEFialZOaHd4TFNkcDY4Ym5rY0luSjY2d2ZwVjZuUjdDdjkrMVBReTZFaFo4RitTVC9hUzg3bUUvQVl6M0RaNDJrdTBvYVkxcG42c09MenpuWCs2QW00WGtwalZENGhyL2ltSXZMRHBmcWc3elkvQ1ErSGV1NzYvOWNnUFVCNFQrU09NQ25kV1JaUDg5ckVadFp0T0kzSE9iRjU3NGplb3RxaEVla1R3bm5VY3d2d1JsWkx5VmRoenF4WEl4UFdpRWQ4U2RFSEhoa0E5QStDdFBsQ05Edk9RQVZpZDl3dUJlZlhWZldnT01qYmVWT2NrNE90OTYwdzFjSGRGc1V3T2VKclNXS1dpWjExSVhEcGRSOU9uMWFsTndMSEc4Zm13NWJYbnc2WGJYOG40YnBYV1cvTCtNbnpWZ0xaTE1maTU5OG55YUxGdjdRZm13bml1NWEwNFZtdVJpZk5ieGlkWTI2K24xc3lTeXBISjhjazhIWm1EckFueTBUQU5RS3hHODRkaUtmOTBoVDZhT1IyR1FRWjBrTlRnM3VhaE1FaThGaSsrd3pzUXF0b1BOOFMveWlmeHZ1LzNxcUlGc3F4aWVaN3lRNkRQWHNpWFlOOVQwRU8xb2hHV2ZIVWJCbDlBbW9UT1N6aVdid3NQamNJTEhtbG1oQlNPTW5oUVpDcTZNTldDaU14Tk9oK0hpMDBOL3MyZEdBR2xkd2ZUOEVQQ3BxTjlXM0VLcUdGRXkwVVNRZjk1blYxYVo0ZFhXVjZVMEJGQzlONUROYVhYMnpFRDlZWGJWMDd5TWlmU1BLT1NjN0FvVGIvK3ZiQ0ZYaittNWFvaTdmaWxYNGF1a3ZHbi8yQVkza0xLT2VyM0pITThIUi9GRXFjZnEwdE5tM05KblBDSGFRNnJicmFubm9jU3BpRjI5L0tBVGord2ZZcmFVZStCbE9tc0FJYTlxbitvck5UOXBnN1BMb3JIcW93L0VOVFRWT1ptT0RHWXRqclRtNDZNT25NL3pFMllOSFhUUGRRc0YxVGNCRjhBT2Nwa2hmTEYxTUl0S1d6RTVaZzFEZzR6ODM1VWhhWUpJcGFLbS9HNUZwMzQvd285U1JZeW4vdUpiV3drcytmT1prQ2lnK01xYlhBRkVmV0dEMlpkcDhxSmJmWWVMNXUyTWpVeDgrYjBsekRiQXRudzFiL1JDaHFlQjBwb1ZWMlJzMXdPUkk3b1hVRjNiMjRUTXZVNEFZamYzSU1xTGNzNEIwcGQvc3kyZEtvZStPalV4OStKVHhBUVh0UjJ6Ym9aNGZwczhsMkw2RFFNOVdOS1E1UGszcjRWZjA0VFBQVlRjQWxQRitBWjI4Rmo5SkJFTzVUTVJ5OHFyM1NYSWl5YTdtMllQUEI4Vk5wZ1Z1bXZoNk10eWwvbGZRTHNURDJIbjJ3MWdjZFhSalpXUS9yOEluU3pHcU5uK2ZnWCtBWVlUZk05WEpwQ1A3U1hLTWp6WjFVTGdreUJWV2s4Zkp3dzBPb3NQaVEvbm94WEo2YWQzVDRtUStiOExML2x2STBaL0JOTVVRT05xcC9qM1FBNWEvQi81MEk2YlM3MU03VU1yeGFVYWZTWlUrNlpWL2FBMGZ5QnFmNjZnQ0Z1RTFweW9NZzQrTWxyWVJQeVZOYXJ4NkRJSFlFMnFFSmxPQm9jMWpQWUo5VjF1Y2ZlTDVGa0M1V1U5RzU2aC9tcStKLzU1bUxpblBwNW1BeHRjOCtWUTBaTFVCN2t3ZzFSU08rUWJqOTJpbzhsRWcyU1FKRkZheVdyWDZ4UG1KKzV2WkZqUDBWVFlDdy9QVUw3N01QZUh2ejFYbnhKempqWTRHeEsvWTU5OU9ncDlPZ3Q5S01uNS9DVVh3azB3Y0RJRlh6TkhYU3FJZTFWeHpyWkxuSmVzcTdvSlVTb2ZHTEkwTlB5ZlB6OWRReThMM3I0a25IL2c3S2FRLytlcC8rOEt6K1B0ZzkrMmtuWk5TMi9SY1ZudUpnb3RweWppajlhN1JzU21aYlgvTkZHRHRvc3llcXJUZHNweXhjMlBEejBsODJxWlk0cXRlR3crUDJwcFdyYlJZTTRPaXdyYlVlUFZNOWVTTTM1ZnJrbHZwaE9mZFBZank4ZHcwUWIwMkhwSmw5cHpWMnNzc0RsVGFJRXlyR3ErMmRBMFpWWTBQUDBQbnA2OTY3WEx5ZlpyV3FhU2ltbGFCK3VSNGlMaVBXRVZYK3QyOHlEYXhGRGcvZmRWcjE1UDR0QXNkVFZaVk1YSFZudzNWTDEwOXo0RWJvS1lybzFRMVk5MjZMNFhsSTMzVmEwYVgyYWNkSG1peXFvcnNxcStvalhKQk84clZMK082dElBYi9rSGlOcUdwTTA3YnJQZG5KWVlXWC9YYW9CNzV0Qm5IWmxuclZFNFJOajNvcW1zVW13U29WSzUrZ0FtSTgzaGJla2txUWtXbWVXcC9samlJdkhhMzNGdDlPcnhMR3d3Q2x3cXJLY0ZGbytLTmcwRDFrQnJqa2VRczUzRER2NXpNenprWm1RYXF6aGtXb0g2RDBveU5yUnlOWllvNUhKODFFbk5GOUYrVzRXc2I5MDVkK0JlZFR5S3dsb3hNaStpYjNEZEFmUk05eTRLUnpKMXNKNnpIT1FwdTl2VmtZU0ZGaWF2SEQyL1g0UDh4N01IZ0JhWVlNc0NPN0VraDVjN09BZXA3dVBMOXNCSTBXWWp6dUNlY2p6dFp1Vys5SWNQWFExaDhMbk8rdElrellRSHlCNkZPZWJ6eDR1cXZBTWh6LzZVdDBpR3NSMDBqYnp6K2FqS3RoL0tWM2I1WVgyZ2ZVK3NTcENwbm1yZlphMlg2bDFBTlVEOFVMOGFQbDJEYVE4V1N1SDExVlBmbzZPNmlmaGx3VWR6c3k4OWRtK0t4L3Vpb0xZN2RZNmFWRmxjLy85THB3OU5hOVIzL2RQdVJvTGlGOWQvOTFFcGk2QzMwUVFoVlp1Nk5IenVhRkg3NjRyUDdWYXplTm5oSFNDQXl4ZFdwcXFOaTlWWEJEdGVyRXFQaEtzYU5yRmo5T05OdlRKdEtqRlpqdm1MMTFZQ2VSbXV0bXZCVFFxcFl2VFJ6NTV3SEZZV2Z5UlZXclA3TzRWRWltWkQ5bE4xQ3p4V3JENFZWMlRnSWw0NHJVMDcvUmI5SzlSVWlEMVA5OW5jTDhYa1ptb2FwR0RlcVl2WGpUTDhoYlExK0Y3NVprZkdLMVZlRWVncTFEWGo1RDIvNEQ2WlFNVzVvcXY0L1FNTkZ2d3pQTzJVQUFBQUFTVVZPUks1Q1lJST0iCn0K"/>
    </extobj>
    <extobj name="334E55B0-647D-440b-865C-3EC943EB4CBC-31">
      <extobjdata type="334E55B0-647D-440b-865C-3EC943EB4CBC" data="ewoJIkltZ1NldHRpbmdKc29uIiA6ICJ7XCJkcGlcIjpcIjYwMFwiLFwiZm9ybWF0XCI6XCJQTkdcIixcInRyYW5zcGFyZW50XCI6dHJ1ZSxcImF1dG9cIjpmYWxzZX0iLAoJIkxhdGV4IiA6ICJYRnNnWEdaeVlXTjdNWDE3Ym4wZ1hITjFiVjk3ZEQweGZWNXVJQzFjYkc5bklGQW9lRjkwSUZ4dGFXUWdlRjk3ZEMweGZTd2dYR3hrYjNSekxDQjRYekVwSUZ4ZCIsCgkiTGF0ZXhJbWdCYXNlNjQiIDogImlWQk9SdzBLR2dvQUFBQU5TVWhFVWdBQUJGRUFBQURrQkFNQUFBQ2lmNlpCQUFBQU1GQk1WRVgvLy84QUFBQUFBQUFBQUFBQUFBQUFBQUFBQUFBQUFBQUFBQUFBQUFBQUFBQUFBQUFBQUFBQUFBQUFBQUFBQUFBdjNhQjdBQUFBRDNSU1RsTUFNdThpUkZRUW1YWm11OTJKemF0cEZTODVBQUFBQ1hCSVdYTUFBQTdFQUFBT3hBR1ZLdzRiQUFBZWlrbEVRVlI0QWUxZGZZd2tSM1h2L1pyOXVMM2RqV09CNUgvMmNrRWs1RUptTVpnUTJkS3NFQ2d5SkptRlNGRXdDVHVjWWNFeVpDK3g0SVFCejBDa1JFcUlac1VmSVVKeFp1VkFyTVNSZDNHUUJaek92Y0pLUUNGb1Z5YUpJeXhySm53R1c4NmNOd1IvYk02Vjk3cTd1ajY2cXJ1cVozWnVwNmZxajVuNmVQWHExZXRmVjcxNlZkM3RlVDJFYnh4OUYydS8vTEhEeDVkNllPT3FGbDBEZDE3ZElSYzg3d2J5bGFmSlMwWHZyT3RmRHhyWWFVeVIvL05teUljOWI1OTBlbURrcWhaYkE1TXdqaEJTNjM0THVubWEvTGpZblhXOTYwRURjLy9qZVdYeW1SZVJ4YnliZm5yUVpOR3JWZzV3VENsdll6OW55VkhSdSt2Nmwxc0QrdzJ2Uk1oaERSbk1FSktiajZ0WWRBMzRLOTRraWV5VGFYSlk5TzY2L3VYVlFBbm1tM2xDdG9QNmMrUnFYajZ1WHRFMU1QSHp1T1FoSzBFL3g1MUZXL1RyM1Z2L0ZpbEFLdVNGM2ppNTJzWFd3REw1MzdDRFRRSkxaaGVjQm5RYWFKS2ZoRVU3NUl5T3h1VTdEWGplRHRrTjFVQndBOGdGcHdHZEJpaEFaZ2xaMHRHNGZLY0JiNEtRdFVBTmM4NmQ0dUNRcGdFWVNtcEIrU2JzS2J2Z05LRFZ3QUxkN1dtUlo4R2ovN0NXMEJXTXVBYkd5WE9oQnRwbzJTNWVHWEYxakZEM3g4NnVXUFcyRXJsVFlLTnd6L1BXdDYwcU8rSWgxa0ExTWxCTnU5Q0svRzJ3a3d3UTIxazFyZWZvaGx3RDc2TkxHZE4rZENOLzJ6VGFLMlB1aElxcDNvYWQ3djFsVzZTVW85T3p3WW0zVTVGamY5alY0T1RQME1ERVp3bUV0UXdxb1JqTWs1QitDaTNiL1k1UTZCS0YxTURVeFFjUUovVEtHL1p4aXJwVFBQK3F0K0FPcUJpcWJhakpwZ0VraDQrMkxaRXlHeDlmdXBGOE96clNOTlJxY01KbmFtRDYzT1dQTEhtMlNQRys4d1BLK1p1SG42TlI5MTk4RFZnanBmZ3FjVDFVYXNBaFJha1dsNW5RZ0VOS1FpVXVRNmtCaHhTbFdseG1RZ01PS1FtVnVBeWxCaHhTbEdweG1Ra05PS1FrVk9JeWxCcHdTRkdxeFdVbU5PQ1FrbENKeTFCcXdDRkZxUmFYbWRDQVEwcENKUzVEcVFHSEZLVmFYR1pDQXc0cENaVzRES1VHSEZLVWFuR1pDUTA0cENSVTRqS1VHbkJJVWFyRlpTWTA0SkNTVUluTFVHckFJVVdwRnBlWjBJQkRTa0lsTGtPcEFZY1VwVnBjWmtJRERpa0psYmdNcFFZY1VwUnFjWmtKRFRpa0pGVGlNcFFhY0VoUnFzVmxKalNRaHBRYmlXMkF0elM1VUZBTnBDR2xhZ3NVK3Zicmd1cHF0THVWaHBSMWE2UkVMd3NjYlpVV3RQZHBTRm0yUjBxam9HcHkzVXA5Z2gyK3o0SkIrd25UamRlKzdoMmZ1dHNQaUtLZk0wNmxSZFZBTysydEdGQ0lZU3U5OCsvK25mdENPdmgxNzJoSzE5VVFsN2JUa0hJK1JFRDJKemZlKzlFSUsrN1ZPME9NaFhUUlU1RUNMMkRDWVBMYXYvZjdBYWw3bFg2NnVvZTR0SjAycG5qMThQSmZNT2pnMkZjRDJvNEJxU01aUmcya0krVlVpQlF6NitPVFNCeDkrMmNZVmVGa1R0VkFPbExnd3h0QldFbmxRUXYzZ2RaOWRZRnFvMmovN2RUWngyc0ZRQ0VIUnQwdTFlRWRnMGFVam1qNE5KQ0JsSVVRS1lZanhhVDFlNUNIVDJFakszRUdVancvaE1xcW1ZSStTQXlISHpOMmp1b0VhU0FMS2NzaFVsNXBLSElYUC9yalFoRTFrSVVVK09RR2hoY04reDY4VGQrUTFwRU5sUWJhV2M3Nm5RQXBwR0hZcTY3YlRqYlUxTENSK1NRREJPZERwSmhPS25QNGZhaVRHcWErbUZ1eXI1cDRIM056UDFFVkoxNmxGQWR3a0s2RHlSQXBoelZsOVdTbWZ5YVpkMUp5NmorYld4SnlKWGZWb2F2b2J5dEV2Z0Z3OEVKTlVjQ3kwSjhHb2NOeVVtT1ZGMUtMcjJYaFF2NWRxZElvT1ovdnZGb1RMbFBwWHk0K2RWOEFncU1IZi9peExhR01UNXdPYUlncEFPWk45aE41L29PTDcvdzRkMXNUMFRmMWNqTVlwb29UWmZHTHRmQk5KeTVzYTd0aTU5SDN2UEtTbHBXdVlPTDYzLzdhTXc5MWRNVjl5aitkZGRBbXBaMlJRb3EzZkZUamRWRWlaeTg5R1lZbkhpcHY4MFZpZkQwRTFLNllxMDAxTzlvaVhVRTFhTUcrSHM4dkhCNWo3Sjk3L0xmNFVveDNEVDNOY2oxTWp4WlNwbkw2VC9HVFVSQ2l6eVNyOUNqa1RhNEtTWk5FSDVBaWpwQ0J3RjhXbTU3djVidFZvNFVVYjE5N0lsYlVxWnp5QThYYmZhOVE1cEdhdnVWaUc1cm9wTkprRmY3bFBYOVhSam52djRqaEdZeUxxNzFxTDU2ZUVVUEtxUXpYaWU1aVZQQUtrR08xNlVyZFhwRUN3dVBnUjdjZEp1NkZ4Tjl3UFNxVlRXMXlybEljSFRHa1RPVGNsSmxGbkpENEE0U3grdm9aMmV3RFVuRG5vUkVMOVhZNDFsbUxVOTdwbkhOdnlHSEVrT0kxYzY1ZzRZYkhzTWYwM3ZmWWVCK1Fna2NrVm1MSkptQUM0bFo3TGE0b3BqR09qQnBTeG5OZTdNaWpuOThka1gxRjRCeG1KNXNxblFMUXhoK2tXdWV0OEpLeFJhNXNZOVNRTXB0eitobkRFUVV1UTAycHhiNWtnbit2MHl1aml2Z1VHN29NWTkvT1FtOU8xbEZEQ240Tk8xZG9JbEJJTDh2TXJHYjdnWlFXN0V4dzdhRFowcUhwNVl6dExVcW4rUjg1cEt6blhPcEdIdjNuTlhyc1EzWS9rQUxtRlA4UUd6NnRkSVdLdHRQTEdublVQRytndEZQa0RGV2QxWDhKckVNTThXQnVWZHVFdUI5SUFTSFBjRzNobkVsTnE3SGV6SlFSODlHQ0VtZEl6bUdoR2dDRjdISVhvci9SUGlBRk42aTJPYW53dkFTZGplWnlXbWlVM2NqTlBpVmhjVURWWVBBZmVmUnpPbmtOR3VnRFV0RHQwK0Nhd3RtSDNoaWJQWUo4NUpEaWRYTWFLdmoyREF4YjNKWG9hN1FQU0VGM0NqODlva1ZMa2RMTTZSK2dmUnc5cEZUemVpb3JvSFlJdk1WSXRkaVgvejRnQmR3cGhKY0ZrVU9may9WNzhydU5vRVhyTGVhOTFwRkhQNmVUbDcrQTZuZ2ZrRktSSGlGQTVFVElIdXQxSzJMMHhwUzUzQThPd3hJVXd3WDFoZTQ1dHc5SWFiSEpKaENuQXVKR0p2aDA3bTVISFJzOXBNd2F2UXhGZGQydFhudWdZcENlMXdla0FKYUZKd2dBT2RUQ1hZeVh5K2xTYUV0SER5bXdrdVNOUHExbWtnWEg3Tkh2QTFKOHp0R0c4cmNCS1ZFL3Fzd0ZsK3laU2M3b0ljWHo2VzFtb2grQnBnbUtoM0FnWlBZdFlZT1V5Vzlldml2Wk1KNTYyK2F5MGIxQ3owUHU5eXIyQ0NLbEsyaVRVMnhtZEE1eHdwU2ZTVzlISUNIbGptZjhWLys5TlByOXlnUGxveC9WUEcvV2g4MUtxUXdhUS9kSmcyc1VYVUM3VWJxZFdDVGY4c0RSM3dhRnQvaEgzK2RxYWFKNnBGZ3kwdkFmVUxhTnNLM2M0ekQxNks4ZVM2OUVwTUNCdFNPQXd6L3hUZUdqU2JCWlhDdTFuMXU5VXpGR0lESjQyVFlodlJJeFNMd2tCcGlWQTJmTFBEa01JM3hUeWJnV0tiYU1rcXdIbUdNbDdMSm85ZG1JV2NVcnhjNGYybFROcGhXUThsWnk5Yys5MG04SVl3UjRSLzZ6OXU0dWVmNk56OVc4bHVJTUFacmNmRHQxNXNzSHY3NDRCczJTTDYrVTZqaTg3cnlxNXIwbGUwV25RNG8xSTE3Q1FjZnRoRjJNdDBLczVZeGVaUHlpZFVXVENqeFNGc2hSY0dGL0wvckgraE0rK1JuNFE3dDZ6ZlAycWFPRVl3MWpDSCttQWllanJhZ1lKT2NJSVZySC9hQVplQ2Z6QWxhNU4vdnUwU0hGbXBFb3gyQlRkc0tlMHIreU9sUHNOaWdmUWlPVE1BY0JoNVJTbTNSQ0RpMjJ1RDFQRGxjd3N4ckFZVmt4KzZ5TE5oU01nTlJCNjgyUm81Qmg5RHNmOGlxVHRmMkQ0S0EydFh3RktqNmhRWW85STU3cGdPT1d3aTdrM1NPRWJsVVFKNUxUb2wrOTVaQnljd3htR0Jmb3NPQkhZeUZNUWgwWVdyNmViTGZPemhoQUlRd2poNnVVYUp5SUEyRXJmSks5VHI2QWxzeTZlRlNPVmhMK05VaXhaeVJ3SFd6Q1VsaXcrM0xMaHdNNkJQSCt6TTFOck1naHhZK1hMRERMUkFkTVlMZnZURkFCcGg5NjVrUmtBT3QvemxpZmhOU0ZtR0JSUEoweUVWbStUWEtJajd2dGlJTlJYSXVQcUpHU2d4SFBkTEJ4VzJGQjVYQWI1UXgxd0FtRVRzN3FhZFVZVW1EVWlDVThSYUt6dTJDRVJCZStyRUVxdWxNT2FBdDMrSVI4a1Nad01LUjd5a0hlNldpeWFZWDdRbVV0K0JnSE5WSnlNR0lzQngyekZSYkdoZFhjTWtZZWZYbzhLRGNmUlVXR2xCWTNWY0MrWkhqMTRhSnVoYlc2SEpCNFBqamczZlZhREsrNTllTVEveHhYV0kybXJpaXJkU2FNTkVOWDNZNEI5dFZJeWNHSWsyckFVVnRoWWZTT1ZKNURVSFI3WWxqSlVUZWpTb3dVR0J0aVM5VHphQUt1NWxySVlWOWpVcU03aFlVandZbkxXY2JJcEJ4cG9CN2VOVGVMYzVOU1VEVlNjakJTY2g5SXBxMndjTEgzOGd2V0NxL0ZibjRPdXBveFVzQVV2Y0tJdXRGYzQ4ZERJUXdFSFZiT1l0RjRod0llZnZ0RE5WWUFzWDFoR1R4Rkh3b0MrQVZrYjE0UnFGVUpKVkx5TUpLWmYxQmpkY2wwUGFkVGhTMjFWNU1OYUJTZEpGVGxnQTJCd2ZTMUJ5b1dtcndZS1p0MHdna0lBUmZCQUFDTkxvVTFXMEk1NHdiMXRMWjZYWEMvek5FMXNlaUFZYXdVTVNWUzhqQ1NlRS82Z2dVbGxmWXptU3JzVzFXdUQ0Mml6WVE2UG85K2pCUkF3Z1VtekhJa0xzQWdBeW5yMGprbXhnUGVuQ0s0ZEJlajQwMHd2Q1l2VTQydngrSktwT1JoeEZoaWJHcEhJWUpJMHE5VW1yQzNLV2YwbnBEaXdaWERRTjhvMEs5dWVQQ0FlVFNwd0pRUWpDSWhheGdwZm9JeFAzUDJxYXV1ZXlTZmlKVHB2VEFiYk9ERTBOL1VESmRLcE9SaEZFbUVmNlhYZmFhY0lqUkgyWStvVnRqYmIvMER1S0tOWkJ1NHdRb2w2cEFrbDNMd0ZETUU5SUdiaFlrM3FjUExwT294VW9BN2g1VEZ5S1FGL0t5Rk5mWTFocGFmNGhMY0VjWVUyakxZd0Zkb1BQb0hlNzhtWllWSkpWSW9wUTBqV2dmK3UrQ2FnbjBzTG1jUVVWbFlOQ2dlVVNLbERDNHNLRlNIYkZIaGttRll6YVlNS2Z5QVhQRWpjYUJJd1lkMElrd2dnL0hJZjdvZTk2VWV6ME5oQTlFdnVsUGs2eDRUdEpWRllBTWZ4Q1JoQk5RbzVVVEpWS1RZTU9MWWYrZmNmeTB0RHh3cHNyQUxaeC81Qk53Z0RVNndLTm9qVXM3REZZSEFYY3hrRTN4T1NLNzRiZkJVYlBiQms5MnJyQWo2Rll4Zmk2SHJBd3A4b3ZRUm96dGxtOVVUWTJxa2JDWkhKOW50SDdOSlJZb05vNWhqR0JrOFVoVEM0cjVyUXhJTWtqN2NYNG9MRjJZbHllV2M4RVhHTDhuWjJ2UTNORzI5ZWtXc1FzY1UzTEJlWlVXQWxBQVlNT3VGSXdhWW9RbmpBc2xoTkZEMU51U2tSc3E2MEZKQVdkSGQ0cWxJc1dFVUNoVC9EaDRwQ21FMVNNRXhwWmV3RDVja01XcjN3akNzUzVHQ1YzeUpzUU9raFBPQkgxMURLTyt3WWhaRFFxNGVLOENZMms2cEo2ZWFsdUI0NFppa0lzV0dFY2NUbzROSGlrSllMVkoySldudGtuQkp5VkhOcm80Qk5VVUtHbGpjRlkrUklwNDZTREtFUVZWallnQ3R1UGFobGYxd1lxTkovTy9xYnFOVXBOZ3c0bHVEK09DUm9oRDJtSkNDSHYzOHI1K1hGTVdTRkNrNHBxeXliTEJvUTQ4cTJDSDRLaTc0KzNkV3lzWFdVOXdwYXFTQURVeGRjREdmc25yQVNuK0cwSXBSM0ZRWUdUaFNWTUpxa05MejFMRWpYRXFwNTdtVEZDbTRERjlqWEJZak84VWJmNG1RUjczMzdDU3Zia2hjSnpvVEE4cEZIMjNFWGVGT2didGdpN1hOeDlMR0ZDdEdQRk9JRHh3cENtR0RrNFFOU1RCSXBpd1Jrc1NLSERBNWozTXZHZGMrSWxMQ1Ewak5QVGd1RE9HbEZZVk1rT1dudUZQWU1SZStMb3hlZ1ZPUHk0UEdOZXpUa0dMRmlHc05vd05IaWtKWURWSmc5T2xJMHRvbDE1TnJTenNHYW1vNnBzQ0NqYit2WVV3SnZhYmxtdmVHQjhnNWZJcERGYUJiU3A5SlNMdk9iMC9UNm1BQzdkSjQ5SzgvRUppR0ZDdEdVb3NEUjRwQ1dBMVNZSURkazZTMVNzS1ZORjhpVzNDbVNQSEtnb0NWYUZFOFJ2ZC9OU3hoVU5XN1UrRE9WUXlEbS9FRzAyd0h1T0ozV2NNZzR3ZWJURU9LRlNOa3hvV0JJMFVTTmhSRjZVOEJmOGdXSjZsMTlNYWU3Ungxa3pGUzZzSWxYNDlPUmM0bzNXMk1GUXlxZW5lS3Q2bXlib0QxV3NoZzh3cjhSL3NVd01jV0tWYU1tTWhCYk9CSWtZUU54VkVpQlc2K1ZVbGFtMlRKcCtjVmJXb1owTVpJcWRJVHMwR2wvV2l5bk5ZdmdRTTZYRTB2YVp1Unp0R0dkUFY0ajZkNWdEbWxqWTBtZVhaam94WVdpNzlwWTRvVkk1SHQ0TzBVV2RoQUhpVlM0Tlpaa2FTMVNjSUZqZmJzYldvWjBNWklnUWhuYUxZamNSY3lwSVpCTlFWTHB3VFBTZWxOZ1R4c1c4QnZSQUpxM1NucTJTY1BJMGtWZ3h0VDlNSnE3QlFZcGlWaHJaTGQzb1lrZlZzeFVtQjZmRDRtQTZzcU5HaW5NK3p3OVRSM0NqenZ3NXM1Ky9RWnMralJqc240amN4YWQ0b2FLWGtZeFYwTEl6SlNKdS8rbmtUaHZmeCtlYkJNNW96ZC9mdHl0Vjk5Y0ZYSTBndXJRWXI4a0pUQUxUTUJJNUxDTnN5c1prQVFJd1ZjNyt5eXdwSThIR0JtVktzWGppM01VZ3hmWEg0WUJiRnJjU2J3eEUxSHVHV2lzeWluYVUzQVpTTW1FeU9xMlNjWEk1RnRZdmFCZnV5SkpDQzc1Q0JNNW5qTlJEVVFUcWltRnhhYVU4NCs0MVEvb2p5R0tiaDE5d3hKTGNrWVVzNXpObmVGV3Axd0VSOU40K2ludVZOUUUreStCSjQ0cklMM04wSklhemZpRE80VVJpYTJwa0pLTGtZaVd4a3BNS0RLdDBRVnNsYUZXc2tjckNidG15TFJHbGV0QW1sSUtub051VXFrYk1xU2NOd3lvOEF4R3JFelNXMEpvQXNIWVIxb0pEYUYydkdOMFNiazNLWExUejc1NE1kK1U4RTYzWjJDN3NhdHVGWXJkUHMyeTlFOVE1K1k4ank5TzBVNSsrUmlGSXNSUnFUWkIzZTljTURqUWhleXRybDBjQUpLeXNGcTBvWEJhcEZDZzhvdGJhK2hXSW1VWlhZWmhPYU5Fc2UxUkliR0Y5bnFkRDA4YUFDWk1HUjJJc0dXb2VkUmVKRy9WOEppR0pDVmk5dW9Nc3hvbEErNjluRXdtU0IvRlNuM3puaVUxcDVPVWZ0VGNqR2lFa1gvRWxKd0NTZlo3ajdrN0FxMWtqbFlUWElqSUZGOHcwSDF1cmJYVUtoRVNrdTNXeW9JbzA2VWptdUpETTAxMmJBTFByQi9DQVhveGtNS2dpWU9oM3V5Zk90UWxuYTJkNS9yTmJTMDdYbHpMOEdFVmdNK0piOER2MEdvMFBtSVpyQi8xZXhqeHVpZHNkaHhKT29kY3BlUUVyek5xTUdhaGRnT1ZOdk95TUZxMHBpQzFlQ0dpSU5lV0NCUklxWEwzVjB4RzhNSUNDUzhjcyt3V2piWkwxKzhEOVg0U3hjL0hORGVIRm1Xdjg1UHRkRFZPQnd0Y1R6ditOcC9vMW9JZWZDSFg2OXgrWHkweXQxZkZmSWxLT3J1QWpnN0VIa2pVN0gyZElwNlRERmoxSTJsamlQY0ZaU1FncnRlL0tNSklGOExjcmJnbjRWa0RsYVRWaHBJeEo4ZTF3c0xqSlZJS1V2Tk1nR3lZM1hadHNxdVlrWlJoVzRGSVJvdlAwM0loMTUyMDU4UzhvTzQvZ2ZLbEFiL2VjRFd1UUpScFhGbG1OdlljNGt6NU44ODc1MUhOUmltNEFWUHQzRW1lbDIvZGFRYVU4d1kzWEFwRVZpdjVERUZSNUJ5aDhrTk1iQkJHSmFEa21RT0h0N2VGbXFCWTRBYzh0c3VlbUdobmdvcGtGY1RXWnFud0JpUWdHdGVONTJ5ZW9pZmJyNTB0a3huVmdBSmh1L0cxYWJKNFI5aVl1UDI0S0ZqZmxKdWtyUG5vUFlUVUIwdXZ6b3M4SnRWYnllSGZvREJUNU9qTXZsWFZzT1gxYzJLVkVqeDhqQmlMSU9ZTktaNE0rMHZiUjZJTlBkZWJZZ1pYakpudHYwZkVvMzNaMGQvSk5qR1dtR2hvZ29wTTdKcExUZVFrbDZYQjhZVTJsNkwzdkJNK2R6OXF6RVhzSkRZalhpSGI3MVduK1I4Tko3M3JzZU9Ra2ZWWjh1L3dIbXNZQUhWaUZ1VUlrcWs1R0VrOFpXUkFzV0xFbEtrR2haSkFTazZZWkdmQ2lseitZY0ZZQ2NOZ3haQzkwaDZtcG0yd0dtYSt1UE11WllsbjRTcUpteUpMYW55TVUrTkZBMTFHaU9waWdJcG05c1NUZDVreWZoeXFaQ3l5VytxMklsd1hsNnQyVlh2aWJvcExoVHIxbmpmSjUxTUFRQ0FXaG9ycEtReGtscFFJR1g1Z2tTVE56bkdXN1NwVEZSSWFVcVdkU29Ec2ZBWWw4aGlROGtVekF2QzNaN2krRWhXRG5JMjljWnFYT05VT0diT2JjVTVMR0tGbERSR2pHVVFVeUJsdlNIUjVFMU9QVzlhVTRVVVgxUzVLU3VnTzdZbHNvRU1VNEtaZ2RNUDJ4b3lxQTRrQzl6aVIxZGpNWFJBN084cENLeVFrc1pJNHExQVNuMVZvc21ibkpZYy9IbytDcVJNNURkbzY3eHpROS9vc1pUTVN4WVMrQThzMnpIcCtIS3crQzVKUHRLd0lTdWtwREdTNUZZZ3BTeVI1RTZPWHpHdHFrREt0THlSWk1vTGo0UVpEMmJHVEUwSmhVVXVWQUtUMGJRcXBhdG5ENmF0WUlhYWpwMzd0Q3IrV3lFbGpSSFBGT0pKcEl5Skt4YUozaWE1ZkdCS3JVREtwdDVqa01FVm5HTVhNa2lPcjFoZTI4L0l1eHpaVFJ2MHZCNjQvS3U3S21aV1NFbGpKREd2SnU2LzZiNzVyT3BiVW1QYTVHVFNQN0NmZldlcDJRSHFqTmRjYWc2OTVFSlBWdmo2cHdWSE5WK2lqYzhMZmwwbFdSTTNYOW5Pc2tCamhaUTBSZ0pYM083aUhhbFllUDZLUkpJM1dUS2Z4bURDNklqTmxCSnlpZVg2RkN5Ukg5YVhIbnRKVyt3SnY0MWoycll2WDVKRXhXVmNpbCtudnFXdGtKTEdpR3UxdFBHYVh3Tkg5UGQvV2ppNlc5L2pTSHFKcXFmUkpNZU4yNi9maHdjdTN2YjZEYTVzUHJjM0JaYkl3bDNOTVpXakgyaklPYjJubHdVSHlrUTV4MHhZemZTOTRiQXpvM0hUV2lFbGpSR25DNWpRbzhCWmdCT0hOWTZrbDJqbGxVYTFZYnltb2NFcVZQSnVEOW9za2ZjN3JNRit4Y0NFYlRCZTErV1pDYWNESzRReFVjUzY1S255S3hUNWtHV0ZGTml3MHpMaTJGZUREYXRMRDUzbGJaWFQ2akdOcTJZYWJXOFpVY0pHeDlsTGwzSFhqRmR4TzY5ZFhUZGZJcGN5NzEyakRraEVMZGozcFZuSldaV1dwUDc3bVM3THNhZVBQcTloWVllVUZFWWEvbkYyZlR1TzloYVo3c1d1bkUwOTdaTWlHUGd2dUFFeWhSQ0s1by9TeS9PVlRzQTV5V2o2Z3cxQ2RvVEFnbHNscnpXUGJkZ2h4VUlxaVhTMmI1TlB5Mnp5a2RxUGtwdDViM2VZVVR0cWxzbmNpakdta25WVGNxYmE1T2dmQVN2ditSTkNmckdXUXFndG11ckZKaDhVVXFyUGF1VzNLNWpzNWI3d2RuSmVSRGhIYUQ1dCtkeHpYWGFkUzZjZXczZGhIcUx4OWFOMFFtMXAwN3dUQ1I2RFFzcnZtcTRiRWhKS0dWUGZrakpza3RNNVZnd0JmNXNsOG5SdTMxNW1WMjc2NTRmS2g1Yy9zcHBKcUNHWU54OFlFeHdHaFpSRXc5Y2tvNW5YeG1tYkw1SEJsYlIyVFRwbjB1aSswbEZ2VW5OZ2RvcVJNTWROTkpYM2xvSnptOGF6cC8zZTNYRjNtK00vazlkSkFDZjRjM3VpdVBhSEpicWN1VXJVOUFROGVNYmpSTlBlejY1cDlUaXkxNDBSbjJqZDRIeExvczZRWnBSNHh3cjA0YmF6ank4RlhYbnZ4OHZuMG94RUdDYU1SMjJiNGVjYTZISGlydHlOdnN2NFpzbmR4RW1wV0dJSDNWR2tCZml5ZERESXZBOGVQMHQxbDFnc2tjZjhhM2lDOHFRb3VtaHlkTDhBNzhuYnhsY1IvZHdTdnJrS291cGdzMFNHZVVvYXVkUThYZTd3YUFCOWdlUG9lTzBHUHBhSzNyeTQwM3dYT1hpd3NqWThTbkNTR21oZ0hCemlzTzNuelYxZFFXcXdMMEtqSlZuVmZJa2NBQ1h2U2p6WnNNczVFUnBZM3cwZW0xbHJid2Zpd0Y1dFJ5MFhZTWpzNEc3cGsrZy96YmNsbzI3YTVaNEVEZXcwZ29Ia25tZ0lnQ050WjlSaWdlbXhwUzRSYysvWUNZQ2lZeU1TdTlUUWFLQ0VUeWZEYTVEb3kxamdnUnIxZG8zaEV2bW1qNFk0dVphSGJZZEcrVU1sNkN5T0plTndkUU1yQlRmVnVkZEc4RDB4V0NLWHJ2L2pOc1dKM3R6aG1icjQ4R2dnT0ZsVlllOHVnTm1Idm1aQTZBU2NReno4S1YyNC9zM3YrSXRQM2ZNWVF3bkVqdVZ3aWlDU1N3eFVBOEVuVWRmanljZURTZWFLU2dCWUl0dUZZTTJ0NHVUeWhsTUQxVE1nZDUzTkZmRE1OU3lHa3FGdGh4T2R0Wk5rN0hLR1JBUEJzN2ZjMTZQQXVOMVdpQTVMWk12UVVYQnhXVU9zZ2JlQUpRdnJuWGpuYjFIOTdocFlJbHVHMVNGV2loTmRvd0h3dHNVK05WamlLSzR4VUZnRzIxY1FhRVJ6MlNkS0EyQ2J4RlpzWGZsSStLWWxUcmhCNmtUMTFBblRtd1pPc2FXUHg1a3NITk1iclpHaVhHcHpIRjEwR0RVQUk4WmVKRGM0M3R6eWRoaXY0V0JrWG1lMkNiaFQ4cDhiSEl5MHJwVnJwd0hPTm9GRnN0S2RjdTJFY3kyZklBMXd0a21GVFVRblNFQW55c25RQU85T2FjWmJoU2RETmlmRlNkSUE3MDd4M2M3ZVNibzBKMHdXenAwQ1M1L1lXM3ZDcEhUaVhIc05nQlY3RUVrQjM4NUJSOGprWDE5N3Fad0VKMDhEbkRzRmZIQzQ5RG50VnNvbjd6S2RBSW1xekoyeUhENmxVNG1kK3lkQVBDZkNpZEhBUHNHenRFR0E2QXBFOXJmRHBQdDFHdUExQU84NG9zbklzK0t2MFF6Mzd6VEFOTUErVXdkTEgzeGg0Wmc3TXNDMDQyS3hCdUExcFBTOWVoREZSemptM0NaaHJCMFhZUnFBbFRGOXdnZVFnclpzY0xhV0ViaVkwMENnQVc1VEVHYWZBOGp6dDV4cW5BYVNHbGprSHZjcjQwUEo4OUdEcDBsU2x6UFNHZ0FmeWlwVlFQRHRpT2JETk9uK25RWTREYlNZT3dVZVVIN1d1OEg0Q3dvY0V4Y2RBUTFVdVUzQlVwczh4SDJQZUFSNjc3cG9yb0g1czN1TWVPcSt3Kyt4bElzNURSeXJCa3J0MVdQbDc1Z1hSUU52ZFM4RExNcWx6TjJQbWtuTjI4SU5hUk5TUjFOUURUU3pYNDU5KzYzNHBZeEdRUlhndW1XbUFYZ0xUeTJERXQrSjhJaERTb2FXQ2w4TUIyNnorcmh3OXBGUEFLQWFXWFN1dk5BYUdEZjdQcVJEU3FGUllOSzVpdGt6eXc0cEpzb3NORTNMN0psbGg1UkNvOENrYzEyenR4RTdwSmdvczlBMHdabUU3QjQ2cEdUcnFOZ1VjTTdKNklpVFEwcXhjWkRkTzNpM3lrbzJGUnpZZHF0a0V6VVZtR2FCbUozWmQwZ3BNQWd5dXdiZkVvdkNiaWF0UTBxbWlncE1NRU9CWXZES0pvZVVBZ01odTJ1bGpZMG1lWFpqbzVaTjZwQ1NyYU5pVXpCM1N2aFJzSGlZQ1NLSGE3VDNEaWxVRTZQNno5d3B2Z2lTTUxWTjllS1FRalV4b3YvZ1RtbEVYYi8zVWpKOFpaWHF4U0dGYW1KRS84R2RzbVRVZFljVUl6VVZsOGpVbmVJOGI4WEZnRm5QREUrbk9CK3RtVG9MVEdWNE9zVWhwY0FZTU91YTRla1VoeFF6ZFJhWXFzNCtBcFRlUzJmUnB1dW44S1crOGdPRmltNDdwQ2lVTWtKWjhIYjlobGwzSFZMTTlGUlVLbmk3dnBrN3hhMlNpd29CdzM3eEQvdmNsblRSWG5JK1drTkZGcDdzVlBpd3o5d1c5TlR0K3hUK2N2ZlF3Y1h3WVovZ1M5ekt2V1NFVUJDY25VSTFNWnIveThIRFBpV0RvN1FPS2FPSkVOcnJWdUJPbVRiNC9JOURDdFhaYVA3WGc4ZkNxcnZadllmM0h6ZXlxUnhGVVRVUXZJQjBncjJRVk45UE9IUGIwWmU2a3FKcllCblBXbCtISDJCSURSdTNYdytmZm5ucGJhL2ZTQ1Z6aGNYVndEeFl0RE9aMHdyTVBEUTBpcXNMMTdOVURYVEpVK1ZYcEZKQTRTUTVQSHZwOGhPWHpwWXpRWlhGeXBVUHF3Ykduajc2L0xESzd1VHVWUVAvRDdyZXBGV1VsM3FtQUFBQUFFbEZUa1N1UW1DQyIKfQo="/>
    </extobj>
    <extobj name="334E55B0-647D-440b-865C-3EC943EB4CBC-32">
      <extobjdata type="334E55B0-647D-440b-865C-3EC943EB4CBC" data="ewoJIkltZ1NldHRpbmdKc29uIiA6ICJ7XCJkcGlcIjpcIjYwMFwiLFwiZm9ybWF0XCI6XCJQTkdcIixcInRyYW5zcGFyZW50XCI6dHJ1ZSxcImF1dG9cIjpmYWxzZX0iLAoJIkxhdGV4IiA6ICJYRnNnWEdWNGNGeHNaV1owS0MxY1puSmhZM3N4Zlh0dWZTQmNjM1Z0WDN0MFBURjlYbTRnWEd4dlp5QlFLSGhmZENCY2JXbGtJSGhmZTNRdE1YMHNJRnhzWkc5MGN5d2dlRjh4S1Z4eWFXZG9kQ2tnWEYwPSIsCgkiTGF0ZXhJbWdCYXNlNjQiIDogImlWQk9SdzBLR2dvQUFBQU5TVWhFVWdBQUJWRUFBQUQ1QkFNQUFBRGN1V2pFQUFBQU1GQk1WRVgvLy84QUFBQUFBQUFBQUFBQUFBQUFBQUFBQUFBQUFBQUFBQUFBQUFBQUFBQUFBQUFBQUFBQUFBQUFBQUFBQUFBdjNhQjdBQUFBRDNSU1RsTUFFR2FyemUrN2lUSkUzWFlpbVZTdnZwUHVBQUFBQ1hCSVdYTUFBQTdFQUFBT3hBR1ZLdzRiQUFBZ0FFbEVRVlI0QWUxOUQ0d3N5WGxYejl2MzlzL2JmYnY3Yko4U254MW1uVGdCQWRZczhjVUtCRHdiNVE0Sko3RHZiTDg0T1ozU3ExZ1g0QlF6QzBvc1JITE1XTVlCbzhDc0F1ZGdJMlVXN28vZ21XZ1dJZlBISU0zRTR2Q2ZCTThEeDM4RXVjeEN3RUtRWTk3NTNoN252WHZYL0w3dXJ1N3FucXJ1NmovVk03dGJKZTEyZGRWWFgzMzE5YStxdnZxcXVzZXl0SWZhN2ozdGRaZ0t6bzhHN2p2Wm4xRmpManV2enFobVUrMVoxTUJWNS8vTlNPeGRaMjlHTlp0cXo2SUdsaDFuYXlaeUx6cW5tek9wMkZSNlJqWFFjTDQ5RThuSHppc3pxZGRVZWxZMWNNMXhPak9RZlhWV1kva00ybXFxTEVjRHU4N0Q1VERLeEtYbm1KVi9Kb1VaWXVzNTU3UjZMYXc1ems3MXRab2F6N1FHVnB3WkxNTHZkNXpobWRhYUVYNEdHbWpQd0ZIVmNyNDFnNWFhS3MrMkJpNDd6a0hGTGNCNmFxL2lLazExWjE4RHNCbXJYbE4xblJQalREMzd5S204QlFQbjVXcnJyTm5PNjlYV2FHbzdGeHJBOUg5VWFVTVdIV2U3MGdwTlplZERBNWorcTkwdmFwakovM3dncC9KV0RLcEZEbnBHVlpQL1V2K3BJZFM1L052Mis3OVJ1VnBOaGFWckFOTi9sYk14SnYrOTB0c2daRmpyLzJuYUMxdHVuWDZ3WDJrVGhkS1l4TUlhcUhDUUkxa2JsYm45RjErMUpzNitOYmkzYVMwNUx4WFdrMkV3Y3cyMG5aUHFaTURLdjZvenNiMXRhOE41Y2VIdUVLM2JyZHhyWEoxS0wwNU5WeHpuZG1XdFhYQ2NHeFZWMWhwYVY1eHZqZmVvdXJhWi9pdlN1czVxTGxXNStwODR6ckhPeG9TODErNWFHRk5QUEc5eHd6a01jMHpzckdwZzE4RkRyU1pnOHErcXJpVzhxVlZuTzNBRDUwNDFEVFMxNk5SQXR6cm5QNDV1djZhektSenZxNmlveDA0MWpDdXpPVGdKVExSc0RjQjJmTEZzbmhKK28rcHM0dm9obWFmK1ZuSExuSWlWUEpFemxRdy9WVlZPbkdabFBpcnJ1U05hOHZzanVHMVdWR2NLa2pKaDIyeVNsQkdVbFk2WFlTdDlMNFZ0YXFBdmJwWFZCc05uaGhyQXdtT25rdW92VjJlbVVudlFNWTdkZHVGSTdOQ05tSDluV3dOTGpsUE4yOVR3VVZYbnVyVXNBSFRUZlRLTFZXNXVuRzBzekxmME5hZWlGLy82MVk1dCtBQ0dwL2lOYW8yTytYN2FaMXE2TVpzbTliWUNld3lWbXFrQlFCc1ZuMnpVcThhTHpCM09vOE1LMm85OTI2cThxVzVyUnV5QVljdTRVeXQ0dkZWVUFZOXFGYStMTnRoYXZJbzJvWTZHN3llR2RiTmZVWldtR3IwYXdDSzVpdk5VTUZNUDlEWWt5cjNwenhTd09qcVc5Vmx2ZFJVbE1YZG5UQU90S2h5TzYxVXQzSmp5YmQvVGNObGRXVGtzMlZ6UHNBYTZWUnpHZ3plMTJQZDlQL1pvSmhYRDMzL3NGcWpUbWRqMWl0L0J6U1NxSVZiVndOVXEzbTVDZHloMHZtQ0ZMWkFVVzRWSmYraVNEbWdodDFpTnkxaFJOa09XVXdQd2tlcy9qUWNUWXp1bmZGU3NOczZJMUFWbWZJL0pYdTNpejRRenJ3R3NqclYvU1JXVGNaRTZhcC9KT3U1ZllRZHYydFJEK3Nkbi9pbVpCa0FEVGYzN25EaWI2bThaNWRINDV6QWlaeHhUNjR4K2dwWFZVbFhIeGZJMHpwUlIxMEN2b0EycFVOTkdmcWZ0QzEvckE2ZFprVHBoWnZGVkhNQnA3aWlJYUVqbVh3UFlQaXEyTGs5dllzUEovWXJJR0NqOXdML1BpdFFHT3lHMlp0OXRtWlYvK2hNNkV4UTRUbFZnYWxacTRtNytCZFZYYi8zWlAyVEJ5Wlh0NnlzTDcyTysvcVhkSHo5UWt0RVF6YjBHYUxtajkyRVdyaUV6VXVkZTZVYkFQQnJBaUxlWHA1eHlHWXpheFhhSkRGS1ZkWDJ1Q1dGRjZqM25CRXU0MlBMYklQVmNBMUM1Y1hWSDgyZDRlbG5Oekxqb0JxbHhqVnpNZStCQTc1S3FtWC9wN3owUmc5U0xpY3g0cTdGSlhtUUhLYzV1NnA1MndiQlRWQ0FZcEJaUTNqa3FTa3Z6ZlkzdG9aNXdYSWkvUVdvaDlaMmZ3bGo4SDJwc0RiN3dXMnpwbjkyZnFyRTFodlVNTlREUSs4bS9EWWQ5ZVNkdkc4MlltbGR6NTZ6Y1NPL2lmMUowNlcvRzFITUd1TnpOd1dGcW5lOVNOUXNmZ1RGamF1NW5lNzRLMGg1U1IxK1R3UDJ3R0hlRDFHTDZPemVsOGJQVUdqL0ZVd0ozZzlSemc3V0NEUUZTYnhSa0lTK09ZOVFGblZUR1RwVnI5NExsd0UzMWlyWW1ZOWZmLzVwWjdpck1tSnBiZGVlc1lGdm5ZZXB1OFZjS0RWTFBHZUJ5TjZkWDJPT1pVUFdndUEvTUlEVkJ2eGNxYXdNVHRMWUd0NHAvb3RVZ1ZkdlRPV09NZ1FSOXgvN0IrMDVCZlJpa0ZsVGd1U2xPRGxWZFoxVHdpVGIyK2wxdWZSbWs1bGJkT1N0SUxzOGRUVzNDTjFvSzl3S0RWRTBQNSt5eEJab0tmVGNxb2NWbFdCWUdxUWtLdmxoWmNLaG1lMDFaWFQyMFd0dFVKeGRTR3FRSzFYSVJFOXY2UHNQZksrSDRpMEhxUlFTbHNNMFRmYTlTRFVydzFTWWhkYzEyc29hT1VBY204U3hvWUlTSFhYU0tsclN6VmR6eG43anZUNnZCakdGYklxcEpubjhOa0RGNXJFZE11d1FUT0dsTXhZZlpzd1pkaTBjOUNqUmNlUTBBQ29WZFNUeS9NRTR2cGhiKzdrVVNVc2xmbXpIby9tQmMySG9USzFzRGRESnZyMnltTGo4YTh1NFU1WnlFVkt2dDRWUTJwZGZlK2x1LzlrZWVlTndqOHY3cmZNR2hhRk5OK1dRTjBJdk9ONUpKY3ViUzl0ZE96ckpCc1VTa0lwTkN5cTlxMWY3dWgyMlhqdjRkQjV4TjVJeHBnS1pRUGRZYjRlaDJVVzBrSXJWbW93cUVZVm90dFJmNkhtWHhycE5XbGNuWHBnRThRajJ1ZjFxcmJSVVZPeEdwMXNURDMyRjZMYlhQZXFUNmpvMm55MkFvaW1rQW93MSt1RWxER0FFYm5hSjhrNUZLUmpiQ1BaVmEvcVpOcE1XK1BLaFNqNkhScFlGbUNmNTVvV3cwNEFrenNpUW1JOVZDTjZOd3JNSnkxU2JTVFJWU1F6T1BHaGlVc09jcGJGZTdETVlwU0tWeEcwSE5HVVpMUEUwZU9hRUNUR0s1R3FDaGIxZ3VTNDlicS9oYlZGYmlIaFdxSWM4Rmd1SVB3SDBYU1BYNE9YVG96L0NNYWFDTHgzY2NTeXZsdGwrR1ZaZ3lwdEpQYWxIWVY1UDRTVjJyUjdYcURWVWhEZFR4b0k4S2NaQVVCdC9pVzBKcFNNWG5paWdvL2p4cWJWZDErSlcweVNUUFVBTWJlTkRiR3VvblIyMXg5MWNhVXYwZDFaTk50UllzbE9DT1VLdkpVSld1QVdCQml6K2NUTWppM3NzMHBGb0RWSU93cDZnWDk5ZFVGV2tOMlh4cEFNT01sbVVHcmJTTGIzNEJxY21icGZReFlRUlZPMk9oQkpubTYvbGRIR25LUWRTMHZnaENkNmFUTTZiQURrMEdZYzBtb0twUDZpMDkyeHpKelZyL3A4bjVDYmsvZnpzaDg1eGxQYmVWMktCeVp1bnBLbWl0c3pPZG5ERUZWblRLRGxTUGNPbzREeXN5dmpxTDQxVGpSeFdsbXlZcm9iZFBNNTNUbEt2SnYzTkxKK2VMcjN5bTIxN0tTbTI1QmVuZU5zMmNTM0g5K2VvT3NiWGlaeEc0eXRXaUMvbDNsV3NYeVZxcDlYODRTYUgwK3lrNlpzUTYrTzRuVlp5Vzl4MVBmT1ZuYkRCeG5HZmYrZnhma1ZQdnVqVEtBR3dmeWxscHlta3BPdEVFMWE4cDdyOEppcDdCcE9kT0UzMDRlTkE2em0xMHdmZW9pTGJxSGdLOS93bnp3c2lqVU50UnRhd3JuRU5pN2VQLzU0a0hudGt1SXFWQzJjdkt2V2lhMmNWQzZyTHpqNlpWRUtiWXlydVJZUm1GMkFRQU9sYWdrNUxVVHg1NStrRXYzTHFaZ0ZUL2RTclZIeXRjNWJwbHp3VjVNYVF1UW45Y09IbjZkK1BqUXJQQWxIV3hrR3BORXZmRmFmYVV3aVYveGdCc0QvSVh6MUJ5akpvUWJpc1crV1JJMTNNTEZrTnEzZVhCL3p2ZENtdEFiRW5aMlJzcDV0MWNNS1F1Slc1Q3RhRGwrREFnMEZuV3BESFlEck1XeWtYdjc2am1XQlorL25ucXBzV1FldW1KZHowR0pzN0x6MVA0eWtPSW5teng3ZWdWMGU0RlE2clZUL0pKanFIYklhL2FjdUthT29CQU9Gb1RVc2pUaUZxektGSkpvREhReVRyNzV3RCtsOWtOOG1wMjh0WUZsWmVIaTRiVVVaS2JwSTJIZkNEWFZkNmNQdGptTFp1eFhBTlZJZXhrTE9hUzE4dEE2b0RmbjFpM0hYNWhjRG1mWEg1YkxocFNWNU4rRmdwcUxyYjBFUU1FWEt0eXN0T0dNRUt1aFF0K05hUFk3RSt0YjBZT2N6K0hEeWlGZzJvajExalBkSHJSa0dyWkNVOXhnb2Q4eERSVDJwVytTNUc0a0N1dEpwcGdVUmxDbnBrQlJtNXhwTnFSb3hQa2pMak5tbGRMMjJOamhPTHJoVU5xSTJINjcwR3grMkk5RlVnbDR6SEJ0VlNBczZCb0Y1VWhxTzZvOGh4d0JLWXdVcW10UEpOZDdoUlp3U014Rnc2cFZ4T01wVkZNei94enpCK25nNk9jNXpJL0k1V1M5UFZyaER3OW93eWswdEdKTFU3T0FkZjBiamk4Y2hUSzBRdUgxUFdFcmYwNjlMeWpyRHBWUXBvQ0Uwd09WVGFLZEJqRktCd3Brbk5rWlNDVjdPUWh4M09DZTNiYkt1S2pzcXdMaDFTckwxL2RiRUN2aDB5eHBWMXBuRW55alpWV2tjdm9QdFNHd0cyVXF2SXZBNmxZbFVYVTI0VW9CNTRBeThYTTFBdUkxSUY4dklHZU5Sd3Rvd201aUNOUkZXa2VuZjhwVmRVZFZZNTVHVWdkeFF5UEh0cSs1ZFd4bUtmM2NPSmR2REcxTGovWFQxczhkempsbEJPbHo1dmsyRFhLVy9rWTFTSHc2eG8xVm1VZ3RSR2JQaWFReERkRTZnV25xNHVIMUFVNWJQQ3NOQnd0STl2dDIycGdLWU9LR29HUWZSUXZBNm5ObU4weGdDUStVZ2NGM1NvWEQ2a3JjdWNtdlVhU3c4Qkx3WmNlcnRKS2MrK29sb0ZVT3pZcE5hSFJZMC9VZm1TcEpSVmZtbkh4a0dwRlY2ZThadlNNZm1SVGxJOS9YdTVvSERNd2hjTm9hdnBkQ1VpbFhyTEgxMlFqWWVnbUxNc0hDTDZBUEg0QmtkcVNUa09FMVBJdFNscW5xUjV1bGo4bzlSeHFCY0k5OVJJZVpRbElKVGVIUDltN1BBbTUvdHJ1V2xGUDNRVkVha002M09oWit4QlNpNzlFblFGM2ZWU0ljSnloQ0pHV2dGVHFKQjJ1V3M1QnQxSFVWcitBU0IxSjUySjZaUzc3U29SN01zTG9CcmplRWVab1N1eWlRb1NzTzZvbElKVU1IYjVSWU1tYTNtTVJQajlML0FJaTlhclVEMCtlei9KOTlKVWoxZDlSelhvcUpndFNWMzd1NmQ4UndLd2VjNmVPb05COWo2NWRkUGZ2QWlKMVFib3JUcE5Wc08vNWhnZnM5Ly81anVCeEJFbTFML3ozZi9XdTk5Qmk2WVdIVHA3OXEwRjZMRkk1VXEwVzJvSGdZeVFtanZRMmh0UTNQTkNmYXYvbkhyZFB2MzhUbjhEc1l5K3FNODFwRXV2cDQ4Qk10WGFueFBuODQ2Yy83Ykw0ZlAvMDNkTzg0aWx5cEs1OXVQL3NGcEd2L1RYbnFXT0t6SEhJSWl6d0tHa0pJWlV0UkQ3aE9JL1l6dW1SU3pxK2VldkJCOS96akUyb1hLWFg3eEEvc0x5bHl5dFc3VE1vNXppZmxuQ3RJKytHSkU5UHNyK2ptdEdKRzBYcTJ3RXl3UEV2OHhMK0VqWFRlV216dG52djRIN1JHRG1PZW83NTMrR2FzcHZCekhabnNDWG54SXZ3VlUzSHBVakZseEJPdklWYzI3a1pYZEZOYzVsMVNpWmhjYmFwSXhhWXpwTDRwNTcrZytQOG9sWDdYdWZVSmNVVGNJT0xWRDhlSW5YaS9PanZmeEZvL1NreDF4RUtISXF6TktYNk82ckJheUpxMVVTUStpbm43dHVzMnQrTFBIajB6Qi9jL002bTgrcVQ5emF0aG1pVmlLSDJEbGNaclZDM3ZIdUkxT0Z5Nk12RS8zaFlHNU5QcS9YZVRlc1Q2ZWVzcEVodG5QNVI2N3Rvbmx3OGVadTEwbUpEVGFTMnVibkpKbXlndnJqODlJUzk4M0lZWGY4WTVZNDlyOVVMNzhRelFQaFpKSzI0MFpNZkdWcnJUL3dYcEwxeXpmbEJJbTNFWEltVTVvWVJpSGI4ZUVXWE5xcEUyTXRVSFkvVUJiK0x2dEcvRXFPMXZ2TVR1TkFoeG1QTGFnczhielNHN29DRWhVbTRRTVZpbGFWNjF6RXRYVmN4TUN5UVBmMTI2U28zS0NWRDZqVzNNd3l3ZmR6Y1FRZllqZldJb1B4Y1JESUsyNWR0aXRORDhKQTY4TzFWakFySGJoUHBmVGpIK3dJTFRmcWZIbm9OL3hLbXU5YnJibnpaZHU3Q2hKc09YZER2VENmclRBSG9LR1JiSFhKSXhYZUF0ejM1R3FGejZUN25aRWlKUGRlSDN4VzBpZWFrZmE4Yy9hZU9mK3pmTGpLL3FuKy81UEd5bmVQMmptVkJ6Y0g2d0NlWXVzaVEybjZVU0s4NHJ5OFI1TWNSQ2FhWXpEb2hvN0JObWRsSVNIVlh6TkNjLzZSMjJkQkJDK290dDZGd1o3K1h0UmlwSjJ4cEFVUUt2M3ZSUThrZFZxQ2FLOXRSN1dTcGprUHFsNWdSWkFGOFd6NlR2dS9CUTArRmNwWi9ZWm8zMU1iTytGRm0yM0Yra2hGZGlTMWpHeTYrQUt4L1FudFlHSHhUejVwTGtIckpnL3cxNTdUN21rWGlzaWZIYXA2bmExWmh4eEZqaW1zSklkWGRVcGtFSTBBMzJBUWNzMWVDMXB6VFRWYUlOUE9LZjRPNDBESFVBODBPSzFEUkZZK2V3bUdXNmppazlzT1NiVGFvb2xQZWNObEJTNUsxV3RTZCtxbHdlV3BaRzg0OVhwWTFIOUVENTRUU1cvbkgxSkVuQzZTemI4TlVSYVAzK1lybUs1NVYyQUViSitQTllFakZrT1RONkc3VHR6d3lLTUZMdk9SYkFaUk1KZng4OTcxTWtaWUlOWHRFWEdHZzBRMGhkYURpUlFxUmlsRnp5SEt1c3ZmMzY2eW5XbkNKc056b0ZTUkJYNjM5WWZUNmd5Qi9GRFZGTHZ1VGZjUGJhTGFsNEE4WXlFNVM3M29xSjdmTmtJeUF5S2dlbHA2UFdGWmhKN0l4Z1cxVDQ1a2QrazNEUU9sSGExRG5rRkt2aGtNcUlUVjhaV2trMXZjc2tNcCtTRzJMQkZZTUlWSWJYS01BZ1IyWEFVQzE1WEZxY2tEMlV2ei9hT205MzNMRHg5K3hDODJFUUlWeEc5bjhhOXp3aWd5OFR0eFNtTFBGcy84bC94VURqS24wSURDY1pPcWRFZkcxMzJRV3RodlZXaWdnSVpWYURvMGZzZFJ3ZHUvNm9HM0NIbUlCU0EyWExSaklnaUdGRWVBS2JwV1BxZFlJbFNKd29uSVNpYU1CVXJHRVoxTUtLTmxOSzFnZXRUbjFSRmlOcWNvZy9QcVF5K1JXWnBScWIzbDVZMjhJL0ZMVU52RHlZdi9GU0wzaWR3RG9uc3dBK0NkdXg4ck4wVzFtWVVleWhTWkQ2aTduL0dzRlNzVG9RamJWSlg3UkVFRXFtUUxjTU1KVU5CT2swbXlJSUptbW1XaVJhNEJVZUpUdWhEbE5uMGsvYU54QU5nS0NoSVgzZitpL2hTd1Fhd2ZtUENXdnM1ZXRXcjd6NnRlR2xKd1l4RWlkM1BBS1lUQjFaVjc1L1VRbW9zemFydUNoaVFnTHB5VUsreWJxYWJHd0lac2hmS1RDdThJMFNTb094c21tTy85MXcwSFV0Vk81V3p5cG5WaGR1RzNnNlcxUEoydE9nYkFVYnF0WEV5QzFIbW5Hd0ovMXdhempNVU9EZGtSc3laM3F3a1dRT1k0TTc0dk1KeVdlaFFUbFplK210dlk5NGcySlRFSlcwY1JQaFJOb05LUDB1eVJoVi9vY2tGak5HeUg0V0pKM0pWVURvNWhKUXVOekVycXNzYlRGMWlrdE1ZTVFHVk9CYXRIR3pXeVFtbjFITlVBcUJPYmEyUFV4a0k1VWNvVHNCYXFKUnBvUnpXejRWZ21HaHVubnN4a3R5ZTdFWTZxM2RMREkyamxpbE94YVk1SEU2emNGSlJNTDVNOU1FSGE5SmRBRVBDYkJNQm10bFpDS3JSUXNJR21hOTBJdkdFcXcrc1JFZURsU05vclVDYlBwV0dIM2lnYy9nekdWVEJHRUREdXFBVkpid2RxSjVLLzczYStmT3Z1VHcyRUtMcjRxb2tpOXR1OGxBOXRUYzk0ZzFMMWYxcnVJa2ZwMW53YXFQNGlRMHdiWTdWaks5TzFiZitXckNVSlAweGRMa1FsYisrSTdiRkdmQlZJbDVwdVAxQkZmcXN1cG9BSElSWC84STRwVUZCU3NQRkZLaHRRdmZsSVkvc0VtMDhnR3lnckRIVVlodlE2OGNqdFNnbmhHZ0ZRVTNBb3pJWUs3dm1yeEs2cjlNRCtNa1R1MUU5NUdZcTNJbU1xeWdPMTRRNkRSb1BXTXpMMktrY3BJeHVIVXg1SzZ3aXBacm51Rk84NTVTdDY5SXJRbDNzU0ZiV0lJYklyRzFDdWNHUnF0SDRKalRBVzB3clZ2UFhoQUZoMmVlam5hZGFOSXhVTVY5QUd3ay9SdWVyVENFQXcwNENnTzhRY2NiUWZkWVkxQklXQTFUUkZMWVVqbE4wRkJnaG5HN1g2VDRJbU9KWUNzbzdvWXorQjJkd3FTbEFVRjdBUWtYZ1RnamFYNHQ4bEk3VS9QazJOaGxSSG1DemVmK3RkNGhFZVJSUDAzY1dGLzRKRWY2blR6SUhVQXdQME1DN3Y4QU5QblIxdHFVUlNwaEx6cGRqYVFlbnM2R1NrYnlCR0d3SGlUVXFRanRXYTdyTU0rSnhTQlMyUklKYmZCUVppT1Jya0dEMFRaODFMN292NklyQWx2MzRjTTNKZ1lxZlhwSGFYNHRtdkFKeEdwbUEzWklpMG9ZRE41Z3hSaHBIcWtpb1MxaEVpRjdvVXlrKytRc3RwMENRUGIxMGVaVVh5MmlpSVZ6MXJBdVlGVU1WS1grbUV0Zk96a3g1aDhHM3d5SDA5SEtwenRGTFlacTlRclF5cWNWREdrdWhNRmZPdGVwVERYeFFQMU9ONlB1U3JGU0oxRWFuTEpZNXRaSVl0RXBBb01Yb2g1RkphV3g2cEhxa0JZUzR6VXRObS9HWHI3WXcxRUhWRkROSXBVbW5DSHNTS3o4bExSN3o4Z1JOWi9VNkpGRWhoU2FXSFVDWE9DaWFMdnowL0lGOE1mL1k2ZGdRaUwrekd4blRxZTd0a05HWTlFcEFvTVhrd05YQ3VtQkFvU3FrZXFRRmdwVWdYV0pFbnVyNmlhY28zdjhyWUFTc3d6VXZGQ2lPUjBWL0NVSWhHR1ZGcG1kTUtjQUtuUlUzOGhBWXVSOXJ4Umw2VncxK2phbjJYRURUYWtTdys2SlNJVlF1NHdwdjUxUWJvYWlSSldqMVNCc0RtUjJwWWlsVXk0eUxBUlJhcDQ5c2NVSnhtRW9pb3IvVzRFSjlWUW5TdERLbzJwQjJFeHJLaThmUkJNS0hTcUVaY2ZEbk81R0RMa2xxRVFxU0tEelpicEtoR3BkWkhCRzUzK09Fa2owZXFSS2hCV2d0UTBmK3BBWm9oWjNaZnNxSWN5aXRSZytJbW9ZbVpJaFRFaU5pZ2o0Z1UzREtrd1NKM2pJSldXZmQ0VWRPVWxlbVBuemEzcHRZdEhUQWlYV29iUlBTcWZPN0FkRnhEVzVWWllOeDlMUkNwMHpIVXV0OWhJZHJxRFo0cDQ5VWdWQ0N0RmFyZ0ZGUkhibi8zQktYTHdKNkNwMlh2ZDZMZ1JSZW9HZTZoQkNZcUFuWHlzaVZDV2ZOT1dQblZoUlF5cE5IRWNoeFJvbEtldXdmNHZJUWVXK2pETTVHUFVUenQ4QWg5dlQyRVN1Y0QyaXp3UjRxaDhHRXZ5YnhPUk9wNzJ3amFjMThTTVlxblZJMVVnckFTcDlkaXlLQkFkSFpwbXVwRnNEYnQ0dW9rQjU5V0FQbTZub3FCZ2cyVldTTVdJTmVXNTRVU2ZpaktrNHRIeDR4cVE2alhLM3JSKzgzSG5FWHFMV2hqcUtDZk1vTVNKSTNDWEFkdUhzUkp5NnpJUnFRTEhtZFRnamRWWVBWSUZ3a3FRbW5hV0Nnb1Vtemh0OU5KV1pKNkpqcW5BcE9CNTlQQUU5MkxxcWVLMm05RThaa2kxN0lqUk4vS242R1hQV3BWTGp0Wkw1aXFVRVo2MHJBZnV1MHZib0ZsQnhWNDRGTlNTaEZSTWhteUkrQjRxK2lSakpGazY4K3dyUjJwY1dFOFlvVDgxZHFvM0ZOc2ZVK0hlRWJad25TWkZuUHg0T0N3UlJlcFl1UGp0UVcxN1laR3FZbXQyRmhjVnBBcVFpbVp3OGdLQU4wam1WYUZPS01jUEtNWlBOeXpadTlaRjR6dFlIL3ZaZDNBbEE5a0xoMTVxNUg4U1VqRjkrRU5FelIzV0I0eFJtc3lvb1hLa3hvWDFXaWxFYXVLWmY0d2NCRmh1aXZzb2k0L29RYUJobkk4eWlsUmJPSXIxd0c3SEU2ZksvL2RIdXBSQ3pRRlNJYkNMVGE5TTIyL1VOZm5VN2hIMlkzNlJTSld4OTZpOHZIR2c1OEVPcGRTdVh4ODRyMXkvemhUdVVmbi9rNUFhR3J5cjNzTzVmdjB0anZPUjY5Y2pITVEzbFNOMVNsaFhMaUZTQnc1bWNWR0EwSzVIcGhreDFJS0R0djF0S2pRSXBpemNvRVJvQzlLRytaQklvcUdINUoxb1VoVjN1MEpoRW1vT2tJb0l0OUJoZkJaRWJlUFkwWEwwRG5jZmpWN2wrN2RWKzZTYkd4cHMvU09mWEc1ZGlwSDY1Z01xR0JxOFY5bXdMamQ0L1pyWXBVS2tTb1dGTEVLa2ptVWFKYVRTZkRIaUxmMWxOcFlzZUlZYWZEK2hNWW9TekVCeXo0U0VOMHdSSk1Nc2tBci8vYmRER1ZSaUFWTFI0OWp6ZGljWXIxSFhaSTVPbnpjbU5kNW9pTlc0NkR0bHZlUTIrOGFGYjlpdUJJY1RwZTVVOFJ0LytGSlFCeXloNGoyUGM0K1pabGNrYXcyUGpQc2ZSK3JLMS80NGwrdEcvODZIT3JHazVhOTlJNVppVFJQRk9jbUZCUzhoVWx2T1lid2E3NTZRU3JNSHh1ZndLUyt5MWRYQVM2dlozR0NGRXFFdEFIMXhZMUZRQlhBdnF6Q2dLVDh5aU13TEt2d0RwR0xWR0s2ZVlMUjdqVnJsT3FpSUhXM2VzcEZ4T2g4MjZHYVFDbEpmelg3UHZzeDZCZ3d2R1EvaG1OcjJCb0Z4TU0vdHN1SWpycmNGRllzaWNhU0M1WDZVRHJLSEU2ZVhOVkFoaW5QQy9RNktqNmVGUmFvUXFiYmt3QWpONWQ3eWxkL2xvdzhlVUxqRXVpMEFlZWltNEIrVk9HWTN1MXljcGVGYUI4MGhkMTlKTkt1TENrS0ZTTVdxY1l0SmlYNTI3TVlCb2w5a2lhSnJvanVWRk5VSlNsSGZ4UTEydjN5RU5nNzlQTGhUTzM0MGZoRWhsVllVZDBCb000QmZPbVhGcE9jSEdBRzd4cEJLSmx3NFo3cEVQU1FkTUhMM1NrVGhXSlpBeEhOS0VCWWNSRWlGUVhYc01wLzZSd0s0ODlGellaZXAyWDRQYTdQZWpoR1hEYk11VXRsOEkraDZiZzBiNEhwanFpN05DZDFnUGxTdUNNRFo4WWp4OFB6dWFlSHdBQnRQZHZIMXcxdFBQL2pnQjc4dWZLdXVqbVltMU1XQm53NEFFNklHdHVPTnFldzdGWFFDT0J6Tlk4eEVTS1ZOaWtNNERVN1lNT1YvK2dGRjVRWnZqRzhNcVhUcUlad21YZG9ta3ZZaXBZZ281cEVURS9HY0VvUUZjeEZTSWRvd1VtOXdRNmFXQzBKQWx2VUc5amJLMzJEZDFrV25qMTZLMzJYU1RJUXJmKzhVNnAyZ2ptb2lhM1pjM2VuMWJvUkQvOFJGRWhYQlJMM3RGKzFDTzM1NCtkaFA0eTREaVcvUEoya0ZmTno1RDRQcG12TTkvdU8rbjNVR0RMTXhBSVFWaUpDS1FZUEdqOUczbWg2VWFuMzJZRERNN29WbGsySXhwTkxVRU1OSEh5bUhFUlpFRkl6ZVhvNllpT2VVSUN4WWlKQjZTZHB2Q2ZWZUwvOFlHMVJyZlRxVllWbC9IMWxlekQxTS85TFFUU1drdnRyY2MrUFMrUllJa0MzaFBDWWEvbWQyVVVHR1FkZzlWMnpubjNsU05ZTWgxVHRGaUxaUU9Ba1F3WVNuWGg2c2kxZ2lkMjF6ODhyQUhhTVdYOEo4dUFtU211ZFVJZUlSc3dlNGtuNVVoRlJNWTRUczF2YklNNmJ2RHlZN3NBYUV2YkJPS0lxRzB5SExwRWNZVUNJUkMrWm9ncnZaRTRNOUVjVzZWQXRKZXdGVGlzUTV5WVVsYWhGU0Y4TEptMGk0QUY0K1V2R3h1NWM3bERNNEpWMStaUmM1L3VONW8wM3gwdy85VjhvbXBDNmVkaWc2bGhrVm1GV0ZLeTBxcEN0QWI1MU12UC9qODQ5UnM5NzMvSDl5aTMzSmYxcm9vTWNCbndGUitNRnJzNTlWKzROZmVaZWIvdkk3di83UEEvSm9wT2U4RmlTTTNLOGlOdy9ST2JhUitHVDQwQk9zU3hGUzhZa3dvR3poMVAyOEpXMXk3YkU2TU9oMFdKem02bmdJd1JsREtvMVdzWFZNQXlsYmpKbDdKYUxZMFJBeEVjOUpMaXp4RkNIMVNyeVNRQWhDcWo4UlhjTDArVzkrNDh0anJ5cWtVOWdqeXBFWDkyWlhRcW8xeG1kdDFqN2pPTjVERHJpeENFMFZMN0tiYXE0UjU0VlNsVDIvVlF4UDMrczR2L3VSTDMvVy80eXN5K0k3YkVaRDExYzR0alN2c1JCN2dBSFZSbUJQMFdiVW43T3MvNDB4WUlrK2NQMU5icTB0ZFNCSzN2Y2YzRDIyMW1uYWErTjd0MytnRlZnUjVMNEpxbDUrL0ZZOFBFWGpqeGRpU0tYdGNwdjZUeGlBOUxBdmVjbk4rQURxdm1NWEZuRmpjVTVTWVlsYWhGVDVPNHN3eW9MWlo3WHY2djR2dUhVNitIcjZyV2U4SGpzNndjMTdidDEwelZNWHFmajI3eU1ZY2Yra1N6cjlEMnRxOXZ5bk0vV2tET0tEUUdvMVBXclZnN2R1MnEvNXBBQXBoYkJSMTV5VGYwZDUxOS82SzcrTkRONU1XM1ZRR211dFc4L2NaQ2JTVklXUm1leC9PaWQ5OTFQSytPaTM3Znlaa0xqdjdJVTMwWmhvVExYV2JhaitKY0FPSThzenp0MkRvTWpWS1hBRldiRklIS21ydTUrdTcwUnAzbjczS0pxQUR3ci9hQ3pGbWlhS2M1SUtTNnhFU0Iyd0pXNjhMdXFJQVZLdHRYL3gwTW1QeU9ZeVZ0UkZxclh5Yy9Zakh3cTF4REw5Szlrci9BZ1V5OVp3QzV2Uk03ZUw4UDdOQnlLTnFublE4amkrQWQxNFB4dnpsY2pxNFBjZU92MkdXLzc3N0IvM0l1NGQzREp4VEFTMUNKRnFyVDlnLzNxSGFDNDlkc0w3NSt2aGd3dzRpQ054cElKcVkwZE1tajAxeWtrbUxQRVZJYlVWTXpyQytzbWdlVDI4VlloNVNFMG1KSzR4NTJHQ0xzd0FBQTdIU1VSQlZGdHlnY0s1M2FtNXFUQkxlRnZEcVZWNHNqU3RDanZta3hUUm80dDFST21VSmthcWpIcWlQRGdJa0ZyZms3SE5tcTdPU1lCVTlOdE5TWVhaTWFXSzFHejRsNGlubWx5ekkzT3phckZrdWtIVVVUT1dHdnN5Tm0zT1RTV2o0YTNMT0UwMnBDWVl2REhHQXFSMmI4ZG9jdCtxY3hJZ2RWVStNMmFmcDFXUVN0WnZwVWpGRXU3aDNMcVZGRVQvN3ZCWkNZNVBub3lMMXhWY2RiNTF1YmpGbFdQUmJFajFEVjd2QjY4WUMrRlZnTlNKMUFRUmNraElWT2NrUU9wVitieVFmZTJqZ2xUeUtNaFd4QW1OekorRk5XY25mMmx4eWZXSW1VblR2M1F6U2N3QWkrUDA3cnJoV1pmdGZRR1BiRWoxRE40bDNtSVI4S1FrQVZMSEJ4TGF6TW5xbkFSSUhVa1hWSFI0VEtIajgrS3FJSlY4NHEveWhUVEhNWVdtWXlLckRFdXh0VFE4aWhsWnJDbnNtblhkVWFURzcrd0V0V1JDS3A1TEJ5WHJyd1hGcFJFQlVtMHBjZFlNZFU0Q3BJN2xsajM1Nk85a0VrWUZxWFNhb1BoU1hGMnNRY0lDV3AxTGpETGlaRUlldWwrTUl2VjJuRDdTTjF6MVh4T09oSm1RNm5la3NXaHdqZ2s2amRSbHRqOGVvOHgrbTRIVE5GSnJzY0dCcjM0RG1MckJKNlRHVlpCS1oyaUNYYjVVam9VSjBERTA5SXZWMklpNG1uM1JWcGY3U2xtang2NzZlNGZzbnI5bVFxcG5uS3p3VGwrZUZ4K0h2bzc0ZTFnMnBkbHFHVGoxcHViZEpibVphdFdCcVoybzFDbDNLa2pGWWlUMm1GT1lGc3ZXNGFKeWZ3VnR5TXQxT1h0M1NOSzh6M3BBNmc5UFZ2RVZadk5TZVIwclBGa1Y0UlM5d1RKaU81cHkzNTNvZmY2N0RKd0dVNk5aUFM0WEo4Y0ltTnJqN3RPalFLcHdxb3FVQkZlVnpoMHBrL3VHWEZTYnVVdkxDd2EvK3VlUjhOdjQ4a0xSbkg3cXpOSWxWOWpIeEVOYXBqRjFtVFMrYkc5RkJaaSt1LzdXajdjeDQvMnYzN2pPNWFuWURCeDVRbFNSVSszNkYzNFZJSG4zTDBmZUlHdEx2YW1XMVFONXJIOGxpRUZaU2xOdEgyeFQrSlNYalZYaG80cmNhcitnU0VoazBkZWcxNlNuMFJOWTl1UXJCTDhVRGJ1cjhjbll6OHVFVktzTm8zandhb0l3YmhZZUh3dEhBZTFhMHBHd2dFb2xvc3FweDRUZ0xZQzFKSWZSQkNYMlZVUUlhR0M1cHc0VTdwZk1naEs2SXkwbmZlSGl5N0NVTG5vb0xaWlE0Y08wUHBaZzdZZGxZckZyNll1QXB2TXUreWRqeGZ6YmJFakZDdkN4a3dNeHB6QVZXN3c0c0lCREhEYlh1TXZpTVQwc3BSeFQ1ZFJ6Ymo1Q0IwdHU4a2k5bkdTSURvRFVMV1U1aUpBOHNNTzBFazBRYmFZUmxaU2Z4VVZWejdUSDIzQlBnbmhpVHR0MlN1TDNVNWQ2eTMvaTlDOUpXR1ZEcXZYUi9yUEhFazRweWVPOUZBTGw3RUtjR2tsRGV4dVFTdTJIb1p5WG5xZERSYzdwbi9wNm1DYUtqVUhVRVdWb1NHdEVocjdrQ3RxSHlmblIzRFc4cHpMMGtuQkFKWmZIZGxSRURSbVJHaFUrdzkybEpJUms0SU5ETTBVNDFSTFBpalFCcWFHNk1IUk13QXZKWlFZZ3l0QUJrcGtsNThMd1VwN1MxN2daTDVtcmw3dSs2NXorOWFGbHZmbGZPczRIY3MwUjY5SXpnUXIxVjRYVVhtbm4zZ3B4V2t4OE9yRHhzaXg5Rm5CczlXazZ0NXBTaU16ZkxZVm5VUUxKS0lPYjdXcFdrMlQ1cTJnSVhxNXpuTy9QS2VxZ2dFKzlLcVQrajJIT3hrMFZLOFJwbkdncDdlSkJUTlZYUEtHTFozdFVuSTBDaDB3dXFuSDhJSHQ2QlYvKzhEUDJ5ZFAvT2ZjRXNaVFJ0Y0pMVkJWUytUcG5GMTlOZHBmYWVsejBHMERxN1VvYWpRV2Vxb3NLM3FCY3RtYXhkclRUdmMreUNpNFdVaWZKUmh3UWxVd2cwMkp5T2gwbjJFc21LU20zbVdIcDV1MnhsMVN4S3B2Vi9HWlFyZXFYMFZUYnBJTnVPWGxvb3czNi9IMWVMakM1c2c3bDJlWGw0Q1NzOGpnSlIxTTE0M3kwZVpQODY1V01oNGVpOVo2eHUzcnlwZ1h0V0pUbTllVlVBeDluRVMydlAvWis3MVdqMmdzUG5UeTF4VEdPUnhzWk5pNmFHWWJmZUQwRjd0ZCtKM2ZoM3p2T1hmVE1GWHpqTUZGa2Vvczdrek04a1Z1WVNVZXBYd3R2czhhYS9yZHNhbVBINlNldHpiSzRxUDUybFdjUnNyYlkwS2RvZ0Y0amVUR0ZKazgySGFYTzN3TVdUanZlTWViQkNZYldKeE8yTVVmcUxpcHFhdklFazZlaHBreEZHaUJQL2cwTmRaSDltOStxYU9DZEtOcVdYbkE5WGVBbE15L3hudlBwcHByNDd2ZHZkSFJLdGVvTlZVRU4wTXNwZXdWNUNJdURiLzZWbW4xTVgwYTZZN1c4SDFOdFNzL1hxcnVvdkE4MWFXbXFzUDBtc1dRTmFQTjcydE9maTFFV2ZSMEhMYTJ4OC9wbDMwOC9rVHJTbXFwN3RtK0JQQWpIeWpJWXdqblRRQjJQYjB1SFRLMEN5NWRGTWllYnpyM21uaWRaVjdhTkJ0TlR5Y1NvZlIvQlZNOXVuQTdsR1o3VEd1amkrWFdtazR1bnRNRTRMNWM2bVpPNzRlWlpYWGFDc0tIa29scDdvUTloS0NUdUsrZVYxcFNyUkFNVFBEL0ZKVWsyZVhvRkdEZjJVSmNkdXJsR2t1TmVLaTZxNy95SDdqRkZTSVB3U3JZMkdPbzUwa0JiMTVSWUJ6QU9jalowZDR2ZWdRdk5rcTRFcWM4NXprLzhMVm40NVAvOTduLzd4QU0yMklUaE1LZEFwdGpzTmRBc3NQQkpsSjQyL284U0tlU1pkR0FXRHRuZ3VGeERiRWpBUlpVeDVCVklMcXJKcVVvRGVOaDZ2T0gwdmF2dGZLMVlvV09JMkk0TjV1cXgrRDFYT2x1UUxXem1FOGlVbWdNTjRFbm4zMHBLa3ArMlV3K1RDT1I1N3BlVjRPamRZU1Q0ckR1TDh0ZG1OcGpxT1RUR0MyVGkralNBZC9lMWJLYTY3MXJuUGFLeThyTm9jSjFiMW9zM0VXaDNORnZRMHlmMVBSM0RPZFFBSFZBNURHOUxqTkZYVklMcE93ZmZTYmdnd3hKZmhERlFaQXczY3NoaGlzeUhCbWpiUDZjMW1kWUFXOUVyTCtFekRsZFJNRm52VEZOUlY4Z1k5cWU1bUpRem9nSGE5dC9TSTJ1cm1LT2QrM0ZNM21RTlpWMnpNK0pVNHVvS09acllIR3RnQTArN28wZStBZWRteWw0RFJzemdnTXNvdjc4cmU4V214SHhxb0F1a2FwS3NHR3U0VXdQYnRLR3ROMmxxdW1GYnZnWUFnc0MvWGpMM0RYU0NZVzZldkcyS3IwUGs1bU1LbmhNTmpMbEp0dVFta2V0L0t6ZFB6amJGdm1wZ0NPVG1ad3FlY1Ezc2NwTnN5VTBoQjFoK3QwSTlkS2RpRDZIQUcxa2x0OHF3bTVFR2dDYUJBNmdVWWVpSXlZM2NuQ2FoT3hYRDYyRnVQcWJnK2RBQWZPcDYzazBoOWRoRnhzSnh1TkliaGNQcitkQzZhVVYyRGRDRzVGSDJZbW9sbWtWYy83dmhTcS90cmN3K01WU3IxbENkUnczUWFhU09yb1poQXMvOUhTSGVuWXJYVDBuRVhXMkM2bEtBNFZ1ZUJqYUExUEs0eFRqVkN4elM1cmI2L1o5cVdkTW5hRXh1Y3p1SEd1anBPa2ROYmFXZDJtSE9Sc01zWWEvbUkwcEwveVhod2IrYzdFMnhzNmFCZGhGVE1xMng5R21xclRRaVNUN01ra00veS9lc1huMWRRbXFTTDRJR2RzT2hxL3ptMHRuWDdaeHNZWmJjOW91T1BMeDNiK1JrWllxZEF3M1F3YmtkZmUydzh6dFVlK0ZISkJEZGhJeXRJMzJDR3M3enJnSDZ6SmxHQUxUem42VkdVWUluQlNBVi85MTNxOXg3OCs4Q2FvQXN5YUcrZG5memI5aHpoMUpHcm1mMXF0SzNVdlMxeFhDZXFRYXdXTkY1U2drdlV1ZGx6NTNDdnVKNlpkdDdNOVdVcVh5MkdpZ3c2S2tJVGp0Z1F4WENLUm9zeHI3TkV0MmZXRjVWL2ZZa0syV3U1MG9Ec0FhTHZKU1hwZ3RhL09jemczRU9pN2xUNlFOVm5lWFdvMm1WbWZ6enJJRisvc1c1a2xyQWYwZUpNRTZFTGFyOUlPMU56cW45RWx0ZkJha21jb0UwUU9meVFrQm9hRGpHN0hCb3pNVC81ei9Ba1gvVGZ0OEJkMnVpRjA0RCtlMUlSVlhCRHA2YkpmdWJBc05YVVhoRE5qOGF3TkpmMTB0VVhpTlJ3YnpzMXEvMDlYeCthMzZlNW5tV1pLUjd5S052VTJrM01Hc3FqMmk5cGVsRGNTcVZHNXFpR2hqb2V6WEZFNDEyYTdlS1NwbFNmalU0SUNBbHJIM3hIYmF1VHhwS0t6VVpKV3BnTi84SkVrVXB4bmtYLzRyOFFkWk5YN1Exc1FQUk5HT3F1azdualpLVy9wclgxTEF2ZERwc1NhUGo5RmNXZitDUkgrcDBEVkxuRFgvcThtRHBuM2V6VTdVU0hEUFYvU01RdHRvcml3YXBxczlzRHVtd0xhOTdQWXpEV3ZSOWFZMEJFOE9SQ251RFZCVXR6U25OSkxkZlhyMUJXTWtjcTFQbm9NUythMGVsbUVHcWlwYm1sQVlMcXR1NlJSdG8vSjZBSy91QzRxQnRrS3I3VWV2alR3dXFvVDcySHVkNmthOVRxQWpublFsTXB6UklUZGZSdkZMZ0dMWCtEU1I4ODFydjE4OUdpdnUxQnFuemlzTjB1VGIwZTVBc0N3Zi85QzZwR3U0cjF1bXROVWhOMTlHOFVqVDBlK1hSOUpibVhhcW00bGZhREZMbkZZZnBjbUZCZFp4T1ZaU2lHNzY0WDVUVlZQa25ZV203UWNFdGJKQTZwYjZ6a29CNVdlRUJGMjROREZWdG41UVkrRUJWYVloQmF1RkhPU3NHZ0ZBVlowZmhZZERYSWE1ZmY0dmpmT1Q2ZFFVZEdxUXFLR2srU1VZYXAyVyt4VTJ0aHd0Q2QrcXF6VVpZN3ZwVGdTUUdxWUVxemxwRUw0SkNiYUJIN0lSM1pjZENkeXBPYlUrSDBBMW5rRnEyNnF2aWgxbFo3M2wvMWhDNGJUVWVweG9GUnhjdXZlZldkUGlMVEFvY0R0Ujl4aUdveWtSSzFRRE1WSTBBNGtURmFlcHdaT1BTeTRrMlZGdGhrRnFPd3F2bmdrbDV1NXBhMnpvTlZWVjNxaGxUcTNuWUdtcHBWckRwNzRtTnc0V0hHaHJnc1ZROG5VcXZCcGpaWDl0VDBNa1lacXJ1STg1TWZKeFIxZVlPUXpPVVRxY2FwTEtuY2VhdStBRytoNnNTdXFWdjYxLzFkS3BCYWxVUHUvUjZKcHEzNDNtQjYvcSsxQUxIQWw5VFF0ek0vZ25LbWVjc1crZUNQTlp3amI4bWVWVzVHUWFwc2FkeVJtNzkzeU9wU05wKy90K2xTcEd3cnJ4T01raE5VZVdjWnNOSHRWV2RhRjFIN1YybjdCSk5WTjJwWnUyZlhibHpVYUpWMFFhVjExaFlrNGQ2bXMyOTdMLysrUFFXMVMyelI2Vkg3NVZ4eGVkSjZjZklLZ3Q5WGErbzlMMlgvWDhhTFRINy9wVTl6Z29yd2xOVmRFT1dJNVMyNmQ5cnh4SzlxaVU4Uy9YZVFINWpwd2FxT0V1UmNhV1RQMUNrYWZySGFmQU85RjVYbUNBTVVzOFNRSm1zVlUvKzlEYVZsamRVNGZpbk5vMzNXY3ZrVjROVXVXN21Od2M3OGNmVlNuZWZudFgvTlhmM2EwWGxwWUtlc2orcldzMlkycEkwTUs1c3o1OUpnVkg4a01WTHZMby9BR1NOVkw2TFB0RG0weTJ4UFlaVlZBT0F6VTQwUmY5ZFc4djB2K3hnT0YyMnQxTGtyMTMvd3EvaWZZQjMvL0wxelJSS2t6MVhHc0JVUEt4YUlIeWU4bGhEblcyc3FBYXB4L2w2Z0trWFVrazF5R2hZNXRaQVU5OTd6VktaYXJZV0QrNkM4OUpqSndmU1d2Mk1ublB6a1ZzUDNucm1wckZWMDFRMVYvbHdHVlhxVFBVYS94eE4xT1dIai9hZlBTNmZxK0U0Rnhyb3pXUnRBZU40ZXk2YWI0UTRLeHJBUEx3ekMxa24razcrejZJNXBrN3RHcmpzbk14a0JReWpvNk85Y2FhQ2M2U0JzZlBvYkZvenJ1NTltTmswME5SYXFnYncvbDJuVkliS3pCWXIzMjlRRnMwUXpxRUdOaHlWSFIwdGduK1lEdWVaWURTZ3BvR0ZEd3Jkai84ZmZPN3pHMkZndzg0QUFBQUFTVVZPUks1Q1lJST0iCn0K"/>
    </extobj>
    <extobj name="334E55B0-647D-440b-865C-3EC943EB4CBC-33">
      <extobjdata type="334E55B0-647D-440b-865C-3EC943EB4CBC" data="ewoJIkltZ1NldHRpbmdKc29uIiA6ICJ7XCJkcGlcIjpcIjYwMFwiLFwiZm9ybWF0XCI6XCJQTkdcIixcInRyYW5zcGFyZW50XCI6dHJ1ZSxcImF1dG9cIjpmYWxzZX0iLAoJIkxhdGV4IiA6ICJYR0psWjJsdWUyRnNhV2R1S24xb1gzUWdKajBnWmloNFgzUXNJR2hmZTNRdE1YMHNJSGRmYUNrc1hGeHZYM1FnSmowZ1p5aG9YM1FzSUhkZmJ5a3NYR1Z1Wkh0aGJHbG5iaXA5IiwKCSJMYXRleEltZ0Jhc2U2NCIgOiAiaVZCT1J3MEtHZ29BQUFBTlNVaEVVZ0FBQXRvQUFBRFFCQU1BQUFETHhOdFBBQUFBTUZCTVZFWC8vLzhBQUFBQUFBQUFBQUFBQUFBQUFBQUFBQUFBQUFBQUFBQUFBQUFBQUFBQUFBQUFBQUFBQUFBQUFBQUFBQUF2M2FCN0FBQUFEM1JTVGxNQUVESkVabmFKcTd2Tjc1a2lWTjJUQm9QK0FBQUFDWEJJV1hNQUFBN0VBQUFPeEFHVkt3NGJBQUFnQUVsRVFWUjRBZTFkYTR4c1dWVStWZjI4L2FxK1BHSzRoS2tpODROSFRLb2phQXpFVlBuRFFLSkpOZjRZZ3pHcENpYUNtbGpOd3dRSlRqVUVKUXc2MVdBME9pRlVJdzloQXZkMFltSW1HYVFxYWhBeHNmdWZNQmlxMFl4TUJweHFFSmw3YTJaNisrMTk5dnZzODZpcVU5VTl3em5KN2JNZmE2KzE5dHBycjdYMk91Zlc4YnlydnI2OWQ5VWN6SUgrMW1mbWdEUURsSnZqUVFaWXJoMkswZUcxWTRreTFQbmh0V1JyVnFidXViczdLNG81akY4bkwwUkQ0bmxiL25laXBQV2kxOS8zM29lZWllck5zUDBsRDE3K2tibm12Ui9OanI1dzd5KzkvU1AreWV5SXNzUlF2VFFuS25HdkVYbzlMZXR6SzZ3UThpVDVzWTUramJUMDZuVGxEdVAvWUxyQjh4cTFUWTdjcURjWXR4a29tUnU5YXUyU3V2Y1NYeGRMKzQ3cW5icmtNLzdyVTQrZno4QjJoUG91M2ZkMk1QenNmSWhxV05jSlBPSTN5ZitxcGlYeUExV1p1dlN6di9VK3lIc3c5Zmo1RE53aCsxR0lvZDdIVVgyWnRmZkpnYmRxbUt4YlVQWk1McCtNTThHVElaSXRxbHZ1QzlMV043Z2JhTWJXSWlGblhvMFF6WGowN3M2SVV3ejNGK0YyQkxHVTkrWmxGR0NaWktWbFVSUTg3d1lodTE2WGFHNXlPU3Z6VlNCa0FXNG5lbXJPbm8zSUNHQklTTVU1Sk1QR0tzRmlqNGhtdDh2a0pCdjgyeVI2MjJaRFlRb3N5NUU4OVFtWkF0OWtRem9FSVgxSE4xa2RLSHNtMXlZaEY1a2d5aFRKS01wT2puUnJtaWxKaFl5UTV6enZIaXB5ZmhXMXNtaWI3cjVEeU9GMEkrYzVhZ2cvNWJwZzkvN1AxWjVsMjFJUVpQNkNVdWYxVE9JL3lpUGN6bjZXdkdhRGF5Y2l6bHVFM1VQc1orMzJhbFptMjF1RTI1bDhCVllpVkhnUmRnOGh5YUhKY1Rjeno3d0l0MlB5bnFaV2lEZ0VMTUx1bFlnVkVSVm9qSkxOdFFpM013V25IYmZoWG9UZE82V0hHLzFhMFNKdnZYM3k4aUxjenVSY2VUaktIYm1HTGNMdU5leFV4azVXWnh0dkVXN0hKYmFrdHBKN2hvdXdleUVhVmZmS0owM0IwYjhJdCtNZ205aTA3dDY5SXhJVmlDZGlUQTNRczJuMExUdWVHbE1JRUc3SHVXVkRnQXR1V0haNkp0ZzlJOGMvRjZhSWZaWWhtVDBrZzl0cHpZWG5HWkZ1T2ZNaE9IaG9TZWNaU1VRTVJ3YlFUQnlCYUFUb3hNMjE3Qlp1WXRxeEEwYXVRMWY0NEJHTFk2ck9aVHR4dEdwYmxxblFza0h0N0JadWVpWmNJenYyRVlNQzRlQUJ1N2Y5eU9qMmUxeGpNbWtMZWJJYklldTE5WTdSRTNWS2JPdjN5SGZOYURHZWhjQWxmT3ZCOFhmWjhIamdxWHJmN1A5TnhSNVlmT0RqZHBOZGI5akhad3JBN041WGZYS2JrTS9hQTdLb3IvcEVYTW9ibDJpU1NyK0tYVElPOGgxdDh2QWtpUS9tZHJaK2g0eEhaTHl2WTh5cy9Cb3dKTE5wcS96Qnk5QU9hY1BrcXE2a2F3MTJiNWw4cnVKdCszTjVoSU9ZUVY2U3Back5TZVB5Vjd5WDAxemsrdmdYdmFXdW5KMGNFVlZnYnFjeGZwdm5QVGFmUnpoTDVNdGVReVoxbW9FRHdob25DcXRrK1NvMkE5aTlRb2U5dVZZTmJlK29LVTdTdnZTN2p6N2FJZVNqano3NjZLL0tjVzFybDIyeXAwZE56S0FEczdiY1M1OUVvVzducDhaMVlJWXJia2tDMlJXcTJJVWxxUnc4WDRvamxUV0RNTUVkMStyRDd0MjRzMHVCWWNFSDRVRlp0TlRzYUtoTHpnMjg3Uy9TNmdaNWJwVmFtLzRFY3FOdXAvY0JocXhIbm1YM1RQOFVmRGlSSGZFRUFDdktIdTlTYVNlOU1iRG15RXRoVHp6VFBXQU1Jbkk0eVpSVGlheHB4dzIrNmErWHh3TUt1MGt1cXhBWW5VckFrVVFRWFNnVDhnaC9lYU9oekdzMC9LUTlhOVNvYlFqQjRSV2tDNHFoTUxLanJEQmVoQWFoUnRpOU1lY1d4Zk5RdjlWUXVQZDFVZGZBQXRXcUhmdGNaYTNyYVJEeFl5NzBIYk4xU0x1bGpZNHQxakNHTDAzTnBoSTdNR1ZubGFvd2xuU1h3WU8xSTFiNGVySzBNWnNCZzlYK3dPNEpHV09iWEdnOXp1SXRnRWRjTVErQVJwWUp3emxyWDBmZmE3RWFOaGRsRUc5Y3BEOXB3dTJJM0czVm9VdzZsYW5LM1JhRzFRVG1rbEFUeUNySmttQ0w3dGtrWWZmRUVrQzNrekJRdWxIWEhSdTFyTU5hbVVzQlNuWFpDNi9JMzc2Qk5sQWtVS0NJRjd1ME1hTFlVeTk2MVlRR2lyNE03a1Vtbkw2d0pGalFzd0NyN2VmRHRMQWdkYnNWcXlVa0FkVktsUGFhSHlWczhsODJhbG1IY00za0FDanB5NzdCai9Xd2RCUnVhelNCL3dBN1lwczA1aUR0VGFaRGN2bWJra1NaUDNmOHAvc2UrZVIveXBucUJXemdsbDZuWlNqRU9XK0RVVG5teFd4djBGbHpHVUdwb3BFWUhnY1ZLUFVGTFMzOVIxQlA4UmNMS1F5SjF4WWFtR0pjV3BBUzRqL3F0dWtOVjFkU1d3LzhQRVFhYWNFZHZyNnQxR3hOdUlBQWMzWi9nZmpZd0FZbEhtZ056RGFpam4xMnBEV25LV0xkNUxicGtMdHBobGd3TDVQanJRNVdyZExsQi85TUN6eFA1VEpYQThVdFBJak56anZ0OFk3WmFKbG5uUG9PN0JHWjFJSDQwRUFFOW5lMUJpSDZVMlVWdE43WVlwRGxDVUJzWHh3N1VIUXVqWVFoRlMzR3ZYMkNLclFnRUF4TU1WZHliMWtZY0RpbEkyT0lyRGc2dE94MjJaeHNRUTZidFFCdVd3WU9TOXAveHp1SGFwOUo4QVF1Tk5TMkw5YlhVNkt6Qzl0ZDZiYnNMbGIvK1FGdWtpL05KQzRKZlFIWkZnTU4vVkUyV25UcERxeGhXTk9WQ1Z5VndCWnhyMHBQemdGZ29GMnk2SXRBUytGSjRxS21GZ2l1VjMrTnQwbVBKZkZYNFI5LzJWZEJRalJzUnpnRThIM093VVFjNVVHQ2UrNmh2bVUvUGZwSzlZV0E3UmlUclZxZVRVQk5jY2N5RG94aDJQOUduVmNjeit5U3VHZ3JUTXE2VW5UWTlLNEZOY2hpd3BlZGVOMW04TkphbDBTNERjR0pJQlVTTkpDcVNsamF1dDN6V2JRcm9QdHFHVVRUdFBlUXpycWxqVDBaZW1hWHhJWG1kbkFvT2xRY3VzN05xamNvdmUvMjcxZXF5ZEpHU01JM0RYYlNHVWV5TGg1RzNZajB6YU9RQkxGYUxUNGUyaUF3MEJZcmxjR0JwcnBwSWduR3U2V05XWVhpZ3lRdXRBV3FHcWVKRFVOMW90bE9JVzFzbXZNQUFYYVMyRENsWnpuT1VsaEZlRTlZdDdGYWU3d1RXMEpnUUl0OXVPWkFVOTNrVGhTajNYWWI2bmdoSVBnOWlRdmQ3VUFVQXpYOE5GbG5HWEFLYVN1TjdBa0Q3bm5WYzA2ckZsWVIzdU9MUmVKMUR5Y0NhWFd3RXdVR2RNUG5WQ1RVYkFXSVROODBRR2JGSkJ3OUFzVWppMUlTRjdyYjhlWEpneUpwaU4xdlliU3JLYVE5bEtLUVowclBhNTV3VE5GSCtMQzB0VTFlTlFKQVYzYlc1alJsWGRrOU1jQXQ3Ykt5YWdwd0xJck91K1oyWUFqMXlMa1RDZ2ljQ0x3VTBwWWhDWGFTVkp1dU1BbmRrSW9JUW1IbDBleGUzOWlKR3hOa2hnVDZpTHV1Z0FHSWRaYms0NkJEWWdvQ1V4SVhhcE1qT2E0YlFyaWRBNEVrOXA1QzJsS2pOVnRia0NZaHJDS0NudUcxYWFOdTkzekR1WjZxWlJTajJYMksvTFlXcFhKVVlOdVdLM3F3M0xzR0xjK0w0a0tBMVJRaUdNSWowY3pjVGwzVllrckowc2FtNFFkSVRPU1lvMXErd3d2b1BYT2pSNGgxWVBab2FnZkI2enV4WVdpS0hEVk5maHR5c01qQ3RqaFlIQm1HbDVHTTRFS3lvN2tkQ0g1ZnRsTzNNMUMxbUZLeXROVUJVcHZJdWpqQm8zZlhqUjd1cW1YMmFIWVBPNUVtNnJiZkdVQkUyRDNNS2VvU3EyMVNRSzFzeUlGMlF5SHE5RzVjMEFWeC9IdVQ2SWpnUW5SN210dnBCOVArOTJEdXFkMU9zclRoWkk0RGdwaEluWk11WC9EQ09sV1JOejQwL3ZPUXpLRytBcHJEYW5ZUEMzZUkxaDFFZ1c4UUFwWEpUQTZPYU1JWGZhRjdaSDY3cHJZN3grUE1MVURodWNJRVJqR0dDOG1PNW5iNDJXdzA4SllraitjU01MS1FMRzFvNUdFd0hCT3BjRVNOQTE0b1FVVytUZjd5QWNNd3NEN01aNDhEOFJ2R242bGlIY1hxTWFJYndxK3d0RG53UkRlZ3N4ZGVuWUFWSnI2NTBMQnlsN2FtNEFMcXd4ZUllaUFhTHhRUncyQno4K3VjNG9tL2txVU5OV3dGT0liS1BJMkVJS3ZrdVUxcXd1aVBKcGdYMkJpWUxiQjdRaENkb05nL0FjVE5teThsNUpVM2I1ckEwOVprQktVUWpIU1A1cjJZc1k1dyt6eUEyQWtjU0RJWGNEdmlNUVgyT3kxdVVtTlV1SG16U1g1NDg2YVlXb0RWL1RkWjJ0ai8rOEhZaGp5Y0xHRlJnNnRKbnUxUjQxdVNuSWdlYUk4bzhudFBPU2IrZjlEOUN1dEtiZmNzaEs2cTR6L0dkSVVwcFBDclpGekJyYXAyN0tkb015NkxpNlZIM2gyMGk3L1k1T2U4REprY29yakJNeHBKQnArUG9sVDEyQUFtK01OczZXVS9mWmxFcUMxMG03ZkxMSW5YSVY5Z3laMTFDdzk5dktwTVE0QlZPU1o0VUxvcGx6aEVVcUNyY1pOWTFJeXJnRzNxbXRBT1lyZStOQzg5cmt0NCtpNHliV3dnQUZzQ0E3dER4Q2U4NFRTd2liWHpvSjQyM0xhbGpkMWlaOGF3cEp3ZjBPZlVxTDBOTHArenNBbjdiVjRicWlYQWF0cTlDMERmNEllbDA5QlNtYWdtcUNFQUNTV2I5RGNTc2M0c1B3SytnMWt0UzUwd3VRQzMwa3dIOUd1RzI2RnR2VHJyQVU0dUlWYU4rV1BwTmpCS1Q4Wkh3U0tjc0NKOHU3QzduQXlMNjVtVHdUYTBZN0t5WWpiQXF0azllTkJ6NEJ3ZU04U3Awd3dCZE94ZmhMN0N1RW80L1kxRTlGUFNLMk14Sy80dUQ0RE5aQWRNczNFQVkxbWVYWTV6eVBidE5yZW53Rm5oSFFrM1M5b2QwRGd5aDJDUnoxa0xwTVd4S24yUWs3dGhia01NcUtvVFM0QlZzM3ZBZVFnUTRXdFQyejNHUit3ZjZNYTVEYkN1OFlaK3FvaW5QK293RHZEV1YwdUFtMXpBZ0ZwdVhuTTdOWElIbzNiNExySU12c0RudUZ2U0hvRUVZbURqR3ZHVzZqUENrbFhsUXlKb1FKMEJiNFFzVUVQNXBnQnJTYWdUQnJEaXByQ1RTWGxsZzUzNENvUjBZRVBBTWNvbVJFcFVVTjJEMDJBUDNDTjRzSFBzT0RoYkJrSzVIY1FFMUc3Mk9hVzAyZTJRbCt5Q2hPazI2VXNnekNRWC9OYUlNUCs5NWRjRjl4dkNGWlpEbVk2T21uYUF0YW9acVRiVnJQWjNBalRwN1o0Z0czM0hrdGJ0WHV5a2dXamJJcGRRN2JWTHhNbFV6a3Yrb2VveHJDODFPZElyVWhpVndhQ0JEWlpzOVhJM0dLc2IvRy9UWWViMWZVRWhKTzBHQUpsc0ZRUjltZ2dHdlgrNWk3UU4xUXZ2TWVWSUpTSFQ2RkVvWDAwN3dJcS9uRDBhNkR6cnZVWndtOTd1VWJ6eFYxVllPeDFNVzJhdmVmZk0yeDVobmR2a25kNHJ1bW9xTmhkZDlZWWx3eVdOSnEyTnlLRFk0OHBpR1B5T0tXbGEwN1RYc2lUWVArSWxWTVZ1azl5cGVDOGhIL09LUHZrenozdTFwZ015a1dNYVBZeUZLa2paQmxocm12a3M5TWdJc3cydWNHU3VhRTlhd3BLR2gyamJqUDZuaU52a2FiQzI3T01uQSsvdVNXaWJpNVhlNCtVajJjc3ltQWV5K2pKeXlaQ3dCdjF4NXF1ZkNsMWltb0MxcE8yOTlmSXRRWkFoRVNQd3dESUgveHZrNVhodVBDSWZWMzE5WVp4REllZUs3dEVaMXBXSFcycmc5Z1BqZDRtYWZEMWNOTXh3NzJ0TEt0SFVCSmUwWmZzUC9POVZhR0g1Z2ZGSFdZRlc2SFpqR3plb0JIOUx1clM5WC8rYzF2Y043VDhqamFoWlRIWFowc2Fna0xTOXdxODlTZjY3UXZHOTRpdis3YitsQlg2TnVIR0dKcCtKdHVDK2JobnlNRllKWDlZM20yeWRydEN6eURJc0crRVlQSXpkd1VYNU1Bd1dia0ZrdkI5dWRiYUVwVjBJTGJGeklHdVVoT3h0U0RPZlJ0d2JoM1dZOHFsZU5CK3F4eEZ1VTZlbUlnOEZhcFVjWEZSUExCaG5GWWVIaXJNajNCaVdkdEgya3VGQnNrVVNzazY5QUdnYUR0Mkx3NnJiUFlsNnVnTENHMlAzQjFpZ0ZNbm9IRndNVStsc1dOTWlpWVdsdmEzNTBNaGh2RU1TcXFtREkrOGFtUXNlaDVYYnZROGxVVXZSaitWM1NhaGoyemtIS2djWC9UMEhYS2lKRy96MWVxZ24xQkNXOW1Zb3p4QWFKQnVrWjJHS3NhYXAxWmJ1SkFFZmh6V1EwS29LeGlUK2lRdFkvbDNIb0ZPWHhsdHdEaTU4QzhSZExRVnVwOTF5ZCt1dFlXbHZYT2o5OFdYcFdkZ0o3dlJjUVc5YWppa0dLenhzQlFQTDlobFdJVXRWK3VlSFQyaGc0YlRRbThtZXdjRkZNY2F6YXl3RlNhOENHV2h0RWNXd3RLdWFoa1lNa3MzQ3MyQUQ3K0VrMjVJZGNKS0hxb0pTREZZY0d5aW9QdG9ZbXE2Q0F5TWN6cW0xeUh4c0lSemQyVmdkWEd6Szl6bHNZS1BlWUVuRnpUUmJNeXp0ZnQzQUZWc1JyKzRFZVJsL1Z3RzNUYlB0eFdEZFpHa01rZXRXS0NZcjRSRVRzaUVOY3U0Y1pyTVRCbkp3Y2VzaURPWm9DYzRjdFhOSGw5MVVzMlBkUWpwakZlRHBjUTNlb1hxMWpIL2lLbGc3T2c1cmNBNVNtVStCWTdMN2tFbTdHK0VPZDFUU0pnS3RnNHVVdTYxSm5jSVczZHlKVjlNU2k1ZHFSd2kwSWdLNFFkZE1ON3lyWnJRZGk3VklNMXRGbGVrU3lDZTd0OWxMUnBadmxpaVczQlpHOXROTWc4M0YxbGpicXhxa1hhelMvZlRhUkt0VHVQa1BQNGVzeVIvK3RQNEU4NVNsK1d5TTdqcHNaWVgxck5JVFhHOWZRWjJxbEJScmpNVkt0M2x6Z3JoVGtkRktrUGF6U096SlhMRFdSWXQ5bFhTMWVrUTF4SVY0c2lRQW91NnJJTHJpRER5TkVUV0lPcmkwcWZicUJreHNCZG5Cb0g4TGx1VGY5R2lnWjdueldLeHI1T2tIeG1rMllod3pEWEk1d0tQRmVnVE1qbm5ZY2tDRnVPZ2ZPcUJjVFIzeVh2L1RyZzZqclVZZXZ2M1VYejMxNU1PYTdRNytnNlFCRmwzWmxHWm9TRDZpVDJjNVNJVExrUWxZWHpWNjRrekNUbGtvWDFhZ3dmcUtHNGhpZnUxZXdGbGNMS2MwSkRCQzkxLytxVUF5MmIweGdTSHhDZytKYkdMaEs1Y3lwUWVDWmN0blRJUjFNb1lGOURiNUlIN2g1VkJVUS9maFpUb3JMQWZXb295U2hKaTVzTVFOOFl5SXVwcHBBcXFNc01ZejlSaFN6akV4NzBxSzQ2UkI0SnNEb3pxUHl2WW5zc0M2cVZzVklNd0dheEpuYng1OWJ4QURFL1ZWbUpnaHo0K3U1cDFyeUNmLzM4dlhrTFBaV05wT1BFck1obi9LMGMzRWtIaEt4RmM3cktvZEtxK1dFNFA2ZGpZK3ljQjU5WlZDY3FSL05Veis2K0JxNk02VmF1SDljMFdmSTg4bGtFc2dsMEF1Z1Z3Q3VRUnlDZVFTeUNXUVN5Q1hRQzZCWEFLNUJISUo1QkxJSlpCTElKZEFMb0ZjQXJrRWNnbmtFc2dsa0VzZ2wwQXVnVndDdVFSeUNlUVN5Q1dRU3lDWFFDNkJYQUs1QkhJSjVCTElKWkJMSUpkQUxvRmNBcmtFY2dua0VzZ2xrRXNnbDBBdWdWd0N1UVJ5Q2VRU3lDV1FTK0NGSklIdHlFOXR6V1dXVzUrWkM5cm5DOUwrRnhmTDZlaHdzZlN1RmJXMVJmOSt3ejEzSi94aHBXc2xyaG1aNlU3d1U4QXprZ3FHYi9uaXF3cVpvSHRlSWJtaC9YTGRpMTUvMzNzZm12OHZxRlFuL2RXdzU1VkFZNW50cUovM3doZDZjRVgra2wwc21razZ0eWY5MWJCSmtGOXIyRlh0bCt2dzY3cTRGdkNqUnkvWVh3MUxXdXFhOWhQb1MvZTkzUTkvcnlvSnd4VDlPOWYxSjRpbW1Nc2tRd3ErcWNwUTcrTkp4azhIbStMWE5hZERmTTFIM2JCTUtLUjlzQUNXbTVjTElITDlTRFNzSDlrdk83NWxOZ2V1TjBockRsaXZPOG9DL1NsMi9ScUtIN0xXRzdNdkwwZitQSFgydEs0UHhqWHJsOWU5dnZnaDZ6bnpPTEorRm52TzVLNEgrcXIxcTdMNGdONWlmdmwwR1BGWmdlc2hsamx4MGRYaVAwb0NYM1l5ZjBKNVRuVHhPWmpqZWFHK3RuaUx0dG5HNTJMbS85UGFWQndyQzFyVjZ5VDZkVnUyK043VHhVSVlMTkJ2d3Z5RVhXWDZ5UTc5d3FlREQvWDYvTXBwUG84MlArcFhncmxwaDcwSXQvY1h3MG5OT2xZdGh1cVZVc0VuZkUzNkN3cTNRYlNFajhMOFpGM0YwQWVIRmhWdWU5NTYzSWNjWHBETHNCbWE4U2drLzNsTmZKbCtIK29uNmlyWjM4eEN1SzJlTGN4WEZQaVNhMlcrRks0Yjlwb2Q3dUZ6WHd0N1NEbGFsRCsrTGxKdjIzRUJQdmUxbUhBYkV1Z3NLdGFNbC9aTDcvZHZ2MmMzSG1hNjNxM2Y5ait2QjNnOU93Qzh3VDdVdlAzSTZQWjdKcUtBejcvcm42c0t4cjc2QzVVNEpNR0hQdU1nRnRIM0RVSXVmZkwwSUh0YVMxMHk5c2RubnZjekhIZm9RL01JdDF2ZVYzMXltNURQVGtDLzJCdjdLcjNGSHpvaUNSQWI0d1Vmc1oyQXlqeEFIeVBqMy9BS3pUbWtFYlo2NUgrOFF2dEgzdGY1SHBZZlpaVHpxT0dydXN2a2N4VnYyNS9rRVU3dG1jR3l6TGlzOE9jUldMbllwL2VsUlR4dWxqTnpGNzVHcVBKNVc2TkpadXRHWmJjMldMeFJKR2MrejQ3SWp6SktTSHlJc3RCaHIrbFZKd2hPZ05MelpJaFI0c2ZSSVlsUGxVZDhGRnJ5c29BQ3ZuZjhNVWJtbHRTVnJLaXVzNjlCZTE3dFN5TFB0eDRLZVh2azdvMDd1NVFpTFBnZ0xlVmJ6d0dTZi9JZDM1VG1jcWZTWnFnaTBBVGZTNDdvWEV4elcrdytpSjNxZUlaWGwxQ2gwRU9jQ0R3MjdDY0hDTGVmNlI0d0tOQS9ZWVVVZnpvVTBoY0o2eVpYNlh0QXB4SXpHdW5HbU41RmRJR0RRMDVIY2g5QnQzRHY2Nkt1Z1dzSWhGeG43YkRXUFBBcjJmc0hYV051YTFFOGQ2Rnh0QldwQ21PaGZoRDBkZmx4ZE11UGx6YnMrOENCYllGTkhYVnc3aVQ0eVZzUVdzVGxmUHJTbFlvOG9vRUh2VTV0RWpEa1FzWkZzUUVZWk95ZmRYcjh4T3BjQkZEczIvRzBDSk9DWllpOGd1L2NSM2JQdndQTExZT21aa0s2dlJZaGFqUzduaXhxcVB2Y2dIczFPeXFBc1JiNkJ1bHhYVTJjZHBYeWpGMTV6Q0N4VElIRjhzSk8yRUFGd0xyUnNPaEtUV05nR0w4UHZUVnMxSWpMOVY4Tm9HajdmRHA5WVRBYjlqRzlwSjVLd202bmxYYi9FSWd4OUlEaHg3THlnUW1QWjVBb2FiRVJWL1FIbGs0OVB0TEVrd1U3STdXdEVYZ0VHTnYyYzdLYU5DUlVNWTlUMG1YdWZDaThPdnpET1IvWWRXMHloVlNzajJwWmFBa2JXYjJVQjJrSHlwSUpDOUE0ZWRTUWViNitzbHNCa2Jhd01aNkhsNHVQMGxFdXN0Q2lJelpNU1FVejdmaDhZbW9LNmZpWUZBcXFkU3pIUUZrT2VhVWdHNmN1NFBVK2tkeURSZWJGanRqekFxM1VlZzl2SUJpTEhjUEM2ak4wdUZ4TmFNa1p4OWZnQmx5Z3QrNVhMTzJSc3EyZTE1QTdjaVY5NUd2TlIxV2JFaHUxRVJkQlIwamFVdXZwZDlDbG5RZHdIQXRMZndJQUJCaDhDVUZwbDlPdHhWdCt4UktIWCtnTmprbEVCS0RibHN4VWJSV2NnaXRmN2U4Z3owZHhkQzNFU3V2WllsY1VuVVFXWUhpT0EvQXVrYzlrR3J4SjRURktTU2NLQXpqekNqYXZaSlNLUWhqT3Z0REY2U2xDOWNnZUgxNlNzVURQUXF5MG5tYWY5Wk5lSWd0QWVoTGdsK0UyRk9ZZ2x1T3JsZmFwdHBIcFNWalliVjhVWW5tUDdhVC9vVVlBMUtUZ2JXa3JyYWZrOVlBaWtZV2hpRmV4UDZTMTd0WUZUZWQ5WkMyMkUyaHVqVTJSTGFJVUVJMXliVUZwZjFhYVVEMHB2TFlVdkMxdFFMVTRKUnc5VkhoRW1VbGdvU08ySmZhSHROYWFYWFJONEdwMWV5UnRIM2lqZTcvT2VJUTVyN0RDREg5cW12QlU0R0hiYlVEdGNTSVFtanpWZWw0eUMzSmJZbjhjY3h4RnpTNjZlUGRsWU83cW5YTWI4anFheWNCSm1LdEdGcGxKNkxOOG1WSUtCclpacWlHYm05SjZEeEhqdVpwdklndlFEWTRmKzBOWTZ4VVdHaW9zZHVsS3BZM05xKzFYVEplZitEYlV1Y1RtTjNXOVQ2U04xQUlQVzlwSzYybEdTYk1kaVN5b2tLUW10aVJTdXlMQ2oyQlRoZ0VSL1hOdDF1TUdsa0RqcWJ4VDNZSk95VUZYelV3enJQWlpVbW05aCtVWktGcUpMQ2lOYnF1QjVRdUZ3VlhTdDdLcmY2NXRPRnpMdU1Iem10SndOblFMcW5Fd1NYNTdwUHlmRm5pMHhZa2t3S3BwUFVJU3ZyTllWeFFMa3B1cVBFRGlRYk5vYlJ5S2t2TU95eWxzanJOL3ZvMncxSnBiNmNtVjcwaTNZOUNmS0wvdFMyblFaRjJMSXhxcVlJMjJhT0UyQks4bnlTTlk0R2h3ZzI3c0JqVzhMU0NhdTJlaTVCWGU5TkQ0THlxeXlncFhtd1BFWkpVK1VTTU83dDZBRzd1MGRlQTgxM2lQNHlhRFBUazlTQnZZMklWeGU3eFlOVzJVcHZWWWVlcEF0OThaeXdKSGcxdEhhRFFVVmtTT0JiVlRpMTN5aFFmSm5Zb2FnQkpXdEc0MExMU2lwK2xvQ283cVNGUElNaXp0aWZMYkkyVk4yMUlOdmJMNVhGM1RldmpvUTVEZlFSUVl3NElTVDArRTh4Q2hDSDZXcFpJWE91UmRudmMxdVE3Qk9QZ3BzZXdLMGNKS0NHcFZ5RlRtaDRTYk4xOUt5Q3R2M3B5Umk2NXlDZHBick5aenlab3lOeWpXUWJKNmpEOXBXUERGdWtHRUlrN2ZrU0hKa0h3YWVKRDVVYVlGVldqWGdEWmZ6UVU3cHFRTkRkd1AyRWlNZGROd0MzUWNEQ1pLWnAxM05OT0ZiZ0R0Y3FoT1VPeWZzSG95QzlMTVEyVXVPSTdhTVMrc2tMc003NDVjQ05ZQmE4VUJydVNtT1JpWVA3RVBFMlBkTkx4Q1Z6a1lIcTFJblZzWDFqYm82eWt2elEvNmZvWDFXQ3dzUGZKdWpremVSc0pLUUxlRnRHV1dwRTAreFFDWGhia0podWx2czd6eHczc1MxNElLZmNVTkhOWTVweHA2TUQ0Tk55VzVheHZjUkZFczJNdE02VGhHdGJld3pXaHFhWWw3QzRzRjdJRVdIeUp1UFJIQ3FMaW1LQ0pCcVB1QXdRRnJVQWhHYmFpdGpGRnl3d1dkOC85N0toVVFtM29zR0d0SXR6TURCNWpPR1J0T2oxRG5BaEdzU2tXVVdZeEFSVXd2K0RxcW9UZDRlR0d5Z0U0emNnUmtYMGl1TEJkVERNYXhWQVNUWmhCU1ZsaXc5VXliVHBtWTg0VTRoTzhuVE9qN2dsaGlyQ3NBNCs3eUpESEV2RTRrcERGOXJJaEltMkJOemdFMFBBNGdUUmJBcG1udkFWUVRSZ2g2ejJPU3hua3dHSytzSGZPU2VaeXBLalBlQWNvakRyU29XMEZta1lmY3IxREtzbkVtTmhxQkpKY0pKblltTVhYMTA1eG12YkRhaHdBYThjVTNXY0JERDlNa0FCSnRBOXk4SXVsem0xQVUyd2FHWko5MjRRcXdCbVg2ZE9oWUZFZkFLRUlaMFRiM2U0MzdHbWpab1NBR1l5ZVlGVTNUM05lWVR5aDBub1B5N1VvRWJUVmg5a2JJaWVoaEcyQ1RPMnFMQmZvZW9jMFRsb2VOdmZYakhUSm0rTDh1RGprSTNUbEI0RGtTQkhEdnFLWHVBcU13TnhyRWZJdll3R2VnZ0pQWGx5UWhxRVpGVm1ZbzlNa0h2V0wvY3FBRkh0UUFhQnBWMWJTK1RaZTd6WCsxejJJQlZkMGFCVHkxbWJTMmVrY1FLWWJpL2U5VzBPRmhuL0lTcG5mSWkvVG1xNk5rQXhpZjBib1dVM3dEZWJyaXZiaXJVODRxS3NYcjc3ZkpaUjI3V1p0V1NUa3E5dHlYS3lHMURNOTZyN25rVlpzRmFLSi9ZQWtFNGMwSHZVTGo3cTczV25KM0R3b2pWYlVydFJaYjlrUU5nNHVXNUxCZHhOdWVDbUQrSmNRaUkwSWVsMnpRZVllekhsUHhzWDAvK2U0WmpUWkU0QUVzYXpLcVI2V21WUW85TWlKSWtyRExabUdsOTNqNWlQZkoyOWNnTVBhL1FRcDlRcDRpZHl1aVIxbGt5SFJmdE5Md1UrZzgydDU2K1JhdHBvRG1YUHJXUStUemI5TnBsS1ZxNksxVGw2RmZJdkFBamlYOWVMUHljRXVoM2RiKzI1S0RoVkpJMmg3K2I5WWw0N3p3clNmSDM5c1RxR0JaTG5pNVpEalhkWEVnNHIxWElXM0JwTHdQUlVRbFcyWXFhSUVIeGVPTG1ETU9xWU9GOG1IY0FMMFBtMG1zVEUzWFpxVEV0R1hIKzk4WmJXR2Q5dVRsdmxTTnljYzZSa0MvVHJUbXRvb0x0RmFyNkdDaHFpT3h3TTBxZktxQTdSdmJ0Q25iMllDaTVrNU1ESXVzamNnaEpmZWhqR2pXdE1BREtNdHAxdExCd25BL0xUOElSRm9CTEU1WXg5cW9rUmxyYlV1M3FzRXN2Qmg0bHRXczBnaHRMUkxBWE5aMG54azFOd2NML2Iwb1lMc2RvVWM5YUlQTE9GTzlXNFpad2R2Mk1sZW1ZQlplQXJNVkVDMXJjZkZNUEJqaE5uMUhLTms1dVZqdzB6TWhBNUdTRVYxdHFsUWt3N1Z4a1I3bDNDQmg5aWp1ZmlzYkNvZ1F6QjNiTi9lemk0cURoV0x5R2tsTVhXR2ZPeXozSXRyTGdZVVVWYTk2Skl0WFY5aGtNWnBJZlU3SngxTDNjVDZTUDI5VWVPeEpxeDVaY3JDd0tZN2xFaWk2VU9OQ1hpSGpYUTJxYlMxenY2NTFYbFV4T0FPY3ptYlVtbkkzbjBxZnhTZTBtaHhnT2xpNE5jRzJYK2NtbzZIU21xQmQwSTVTbEpYQ0JMYUpzejZIVzVHbU1vdCtmUmJVTUx3aTVyWE1OckNPeERPaVNBb09GaVl4YklVUjArbE53eGpxZ0h3QUFBRjJTVVJCVkdyamJRb2oydlkyc3dvRElxZVJxb1B1dUtacGExT04wNENRdytEU1JzbDJ0N1hrODAySWhTM0RKbWlVbk1XWDBSemJpait1NjcybklsTGhqYWZCd3pRZDVDcktTR1U4TU42YmlUSk5rZTR6REVQNXZFSWkzRFNDWU5tc0YwSXN5TWN5T2xSMHVVMCtmejhaQnh3SXFKN2xaM3QxMFhPMTkxZU5uamlialFNOGJJRTV3b1hvNHE5RHFFYkpoemliaGY1aENFdGNRK0hObzhzL3JoZ1F5L3pCc0dqY3ZCYm5kc0hOVEhjSStRTVVRUUgvK1hvM2hPblVDZzVDQUtHRzVZa01TV2c0YlNoYjlxdHhQUXlKazlkSkczdmozNFNVWDRFWEloMjdaSnZ3aHdhcHNkYkUyMUNwUjRRQVZmcWJkUzFOdk9JaGpOZW5BV2RtY251RVo3Y09ZWHRlMHpLaGlYeC9jNUFJa2dDd1NVNE1pTzFQR05YbmVXWDdIWi8weDAvOFBSVGNjYTJteVFNNnhzM1ExSHpobU9tSnBaRHdINlFueHBjNFlIdng2NXZJMDhJQVZxellkKzZFcThsaDBOeDV1RG9DdzluZDNpVE1GM2owUDhtWUZ4RHMxcGNYT3BuQyt4ZEtMa3pzL3dFcEtrc2N6R2llZFFBQUFBQkpSVTVFcmtKZ2dnPT0iCn0K"/>
    </extobj>
    <extobj name="334E55B0-647D-440b-865C-3EC943EB4CBC-34">
      <extobjdata type="334E55B0-647D-440b-865C-3EC943EB4CBC" data="ewoJIkltZ1NldHRpbmdKc29uIiA6ICJ7XCJkcGlcIjpcIjYwMFwiLFwiZm9ybWF0XCI6XCJQTkdcIixcInRyYW5zcGFyZW50XCI6dHJ1ZSxcImF1dG9cIjpmYWxzZX0iLAoJIkxhdGV4IiA6ICJYRnNnWEh0Y2JHUnZkSE1zSUNoNFgzdDBMVEY5TENCb1gzdDBMVEY5TENCdlgzdDBMVEY5S1N3Z0tIaGZlM1I5TENCb1gzdDBmU3dnYjE5MEtTd2dYR3hrYjNSelhIMGdYRjA9IiwKCSJMYXRleEltZ0Jhc2U2NCIgOiAiaVZCT1J3MEtHZ29BQUFBTlNVaEVVZ0FBQlZrQUFBQlRCQU1BQUFCMzZScTRBQUFBTUZCTVZFWC8vLzhBQUFBQUFBQUFBQUFBQUFBQUFBQUFBQUFBQUFBQUFBQUFBQUFBQUFBQUFBQUFBQUFBQUFBQUFBQUFBQUF2M2FCN0FBQUFEM1JTVGxNQUlsU0p1OTN2TWhCMnpabEVxMlkrQytSV0FBQUFDWEJJV1hNQUFBN0VBQUFPeEFHVkt3NGJBQUFYNlVsRVFWUjRBZTFkWDJ3a3lWbHYyK3YxN05xN3RuS0VQeExDZnJnRWllaGtDeEI1aXNZZ0xrS2dZQ094NFM3aW1DVzVYWUtBakJFQklSS1l5Y01GSnlMWUtBaFFYc1lnY1FJVXlZdDBJazh3aHBBVEVTaXpSRWs0QklyOWdBZ0VJUzl3OWlWNzJWUisxZDNWWFZWZmRkWFhQZFY3em9WNThGUjk5ZjN2cjZxKyt0UGpKQ2svci9uZXQ1N3ZsTlc0cGRtZmpNdnYxY050NWwwMWJMbTRicXhsQnRQaXErZHYreXQzUkhZK0lvUTRXMkh5cVkwMi91bmFKTjhvQkwxTnZxVVgySTExekdBYWZLMG54UG5IWE1naklYN3VyMTBOVVdEWGhMdVBSR0grZGM3a21mdERyZ1VYMlkwMXpPQ2FteVMvY1NqRTkxUDBYeGJpN1JRYURiTDFsV2lzWG5XTVp2cFBjRzI2eUc2c1lRYlhYT0F0YkFteFllUFBDdkhBaGtXc1h4VW5FYmtGV1hYZSs1OXYrdUgrblNEZUJVRVluQTE1bWtSeDQyOSs2c09mZWZabG5zQmFXR3d6YW5GRlpCSmxCMEswK1hDUC82K1dodE1pSHd2NXVUc3RtNGRGUHlzT2VLSml1UEZhNnBzMmhpYTJHVHhqRmRhRWhtWmYzRmV0TFh6UGljMFd1RmF6N0tkUDVLUWE0WUsxZEhuQkU4V05sMVBmZkxVTkR6RE5xQ242aWhBdm1TU0F0SmxZVHNUUWxOZHk3WlBmOHprOGs1V1dwY1JqUHkvMk9jeWl1SEhwdzI5Q1ovNGZqcnk2T0V3ejZySWxJK2xWSWJick11SGpkL3F0ZEdXdkFuMXg3bTIvVUkwejl1amgxQzZhR3pHODNuUkttQkxJTTZPMmtLNndCcnRsbWh2VVpscE5jSldibDFXenFOM1NiM1hWV0Z1ZEFNSG9MSUFnbTZPNUVkSGFUazdQTW9OaHFZa3lFT0xJZ093NXRna01oS2txcHc5L1V1NEk4ZkRIOCtaT3VreDNhU2l6YUc3RTB6Nmg3Q05BV0diVWxrUFVCWUNWT2RXV0pBazZkQXVpRVo4NlJOajNzRkx6T3RRUEhmYzZROXQ0Ymx3WExaM1ZjTXlvNzFzU25BUlFuMmMxeFRYeHBlckdsbG9XaGJqWEV1dFcyUGJDV3pMeDNEZ1dvaFVqa29SaFJuM0pKRGdKb0Q3UGFvcEJxMXU1YnJuejRpRnZtcm5WWUVQWHhWb0lONTRiZStMRmtMQ0c3UXd6Nm5NbXdVa0E5WGxXVTJ4WlM3cHF6SGd0clJvVVQ4MkMwM3g0bFI3TmpjanB2MXdJamx0Z21GRmZJSG1XQkZDZlp5WEZ3aXVRdGlicmJhVm1sV1pPMTNBbEdFRHgzTmhpVGg4Mm80R2JTSEFTUUFPbVZTU1hHQ3VJS3RyRzhQWlNzOFlxZVFrN3dlM2hlRzVzTWFjUG0rSDFncnVSQkNjQnVPa2FRZmZhUEhpbzBxaTkxS3hLNHBUdzQxRGlHcytOYmViMFFUTWF1SWtFSndFMFlGcEZNdUxzSlZZUk40UzNtSm8xMUNoRU5nbWRvTVJ6WTVzUE8yaEd5QStPZHFJdkFUaUltb0o2RC85c0lHa3hOV3ZxaGdEZGN1am9QcDRiMTF2TTZZTm1CTnpnYWliQlNRQXVxbWF3aFZadmQxWG8xR0pxVmlGeFd2QWw0YjlVR2RHTmJlYjBJVE9hdUlrRUp3RTA0ZXFtV1F3OEJqZlZsRkNrWmdkVHNuakk1TmVGLzZwQVJEZjJXaHcvUW1ZMDhTb0pUZ0pvd3RWTnM5enFYVVMzekFUMmJGUTBYVkR3VEdCNmp1ZEc1UFQrWVh3YUQ0WE1hTUtiQkNjQk5PSHFwcG04RWtlZ0UvdmFqbHUzaXdUdCtXOXF4SFBqVXF0M21RTm1OUEU0Q1U0Q2FNTFZUZE45SmVia2Jtc240VzRqSTBDUC9VZkY4ZHc0MStvVmlvQVpUUnhGZ3BNQW1uQjEweHlTT2ZtUng4OStOTVY5cEhmMmFUZlJ0TkRETkRWN3crUG5UNTFNeThwSC80SFA5bTk5ZnVqRDRMZWQrdWVnZUc3RXpmdURKSmw5cm5mcjgzenRGR2JRNG9BWmlrK2RieEtjQkZDSG14OVgyTnZlN3hhaW41NHp6b256ck9CbjBLQTFUYzFtdmsrYzk4UjVlemNoazBmeGN5RzQ5YjNTUUVOS012QWYrY1Z6STU3MVJ2SklYOXdTNG1lcEduNUkyT0tBR1g3MjdsWVNuQVRncG1zQVJaYTBZNUJkRnorMTBobkxhVy9yWGNQa2IxdTVuNVdtWnFmbmIweVMxd3ZlQzNxR2lzeks2OFg1N3lTZFVmQ0VuOGR1V1h6Vmd4alJqUlBrOU5mRk8zYVMyWDdkVndnWUZ2dk44RmhZM1VTQ2t3Q3FhV3UySUVzeUtjYnlvVnhCRUYyN2o4SVgvU09LU2NxdXlkVHNRK2Nud0Y5b2IzUGdtOFQ1R2lUTTlPbytjeEE1UHZQZWZoWFJqY2pwTzhmcGIyOE5hbTRPY0N6Mm0rR3dPd3dpd1VrQVlSNU1qRXZXUHVMY2VUcHg5c1ZhOXlCSnNJdmZ4bTZLVE0wT2Z5alY4REIwUnNTMGc2QmRGK0pQVXVENzQ5d3h1K2E5MXhMUmpjanByNzQ0bEtyRFRYV3lHSmJGZmpOU2g5WDlRNEp6dGJVM1hTNWJOMzlQczE5dkc0dWZrSjVhYitjblltRGZjM2tHY0JvbmxxaUh1Mm9zeEVOY284MjFJZWk0SHBwNGJrUk8vL0xXM1ZRVU5ML2prV2szc1N6Mm0yR3paTlZKdEE3YWVxOHNXVGFqWlNaL2ZYRWt6dVh2eFd5MU03Wk9zSkRMSGtneXNjWjJsbjhZU0hncW16bGFQM3lUbXNFUVArbUE3bHYxaWVkR1pNRG5lVTlHY2J0S0lJWHpMUGFiUWJreUlNdDJOcmZlMm03NnFya0l1WnBQL0tmWkR6RDAyOW1wUm1xbXpqSFJEeGtPcVk5eW5PNlJwWFRIcG9uMWVhVVV1SWh6VkUwYXo0M0lnRldNSXFtL1Z5M1NidUZaN0RmRDVzbXFreGZLeHkwOTB3UmptN0hVUGIyWktUaktocWF0ZHQ1c1B5eC9qR1FpV25uUEJrTkk4WE1ubUNkWVh2Y2pJWFJPcWpIaXVSSEpxaHJFTWJieTMrOWtXdXczbzlwQVR3dCt1ZXVtM2l4ekdiMGVzWHhxWGhQb24yUzgwVDJPVUhwdE8zTHhRUFl6T2NscE85R0tUbkNTUzRqMFZnMU8yRGNVUi9vZHo0M0xvcGdLa0xmeW81VnBzZDhNYWhnRGd1SDZLem9hb3BldnRrNFlMbmVOTGFwWk5RcHQ1WVA1MzZ5RVdkVEd3SmloRW9Ha0cyWGdzMVdZMFgrNGFGRDJEUnV2VHQwN3pjUnpJNkp1TzFjTFNjRk5yb1pzaTcxbWNLV1plSWZsNDVRTjNUakxXbE5HVmh1WE15WUFsOVIrbFNqVFBoZVZEL1pCbzZPNU1QRVVDaHd0MjNLaFZzQkNNakNkbGdrT292VnVCWjhLY09md2lMYWtCNklVbkVIaXVSSFBXZ25ISUhWUUpkQ0dzeTJ1d2RPV1VWWC9ac1BCV08yVnZxOGlhUWcvTmtidDVUelp3M3p4NVlZTWwzcEJTbmoyUUhIdnFZMG1CZUI4QjJWZ2dMcFpNRm92dHdjS21ML3dpU0pSMGZBMHBUVm9Yb3pueHV3S1Jjb1d0NERaM1l4dHNkY01haGdIZ2x5NFBKRmM2b216SFE1VkV4elR6WXNiR1E4N0ZVbWhRdzcvMmExd25DK1hLU0F5Y2lPNEk4bm82WlAvYVRtM2RqZ215UHNGK3hTeDVFTGJrbmh1MVBZTTkwdzl2TXF6TGZhYTRiQ01BM3F0RVBrL3ZwbjVPSEl3aC9NNFhCZzRXOGJZcWdnd210OVRaZlU5Q2kvME90LytYMzByL0JTMS9qMFJ4V1NIaFlUK2UxaVJaSUNyV2xkREx1Ylc3VXo4RmNadSsvcys5UmVnZGpqY3UyMGJ6WTNJNllzc0NkMXNwL1NiVjNtK3hWNHpTbW4xU2lQY3dQazdrTWdOalFkcjlXanJZQi9Tc0FTNTQwMFVEUGZERU9OakxKK096Y0hTUmRJdDkrT1FtbW5kSXBZTXFGOHM0OUlqam9OTWpZR3pheG9xUWlIeFZQMW9qZVpHNVBTRlErQk9UVGV2OG55TFc0blc1REc0N2VtVjVGb1BDNTcvMEpTT1hIUzdHWFBRaGlVSXc2MEZvZFhQM2Zybm5VRTRXclhVRER2TG15V2ZXREpXdGVrMFNURGM1ekxHWlNTVVFzM1N0ZHRQL1Q0NnpiNEpsYldlanppYUcvV2N2bStjaW51VjUxdnNOWU5hellSOEc4STBuUWkrWTB1SUY1aEU5ZEhjYmw0djUyckYwajRKVjNEN214R3RXaXdOUkxrdm1pU3haSXowL0FJclJwVUE5RlhZMmtxYmRYZTBlZ2VsYUc1Y0xzY0pxS0V2cnIzSzh5MzJtbUg2Z1YvRG5lZ1h2ekJNOFdjUXJtdDh5bnFZN29SclRBZlMxZkNZbVVvT1I2dWVtblgxQkRPSkphT25id2xneFpqM0NNU3RZOHlrL3FxSzFtMktxaURSM0RncHh3a2tCY1Y1SEc0K2VwWG5XOXhYU2J4U1BjSTM1c1NYaDRvUFVtaTlreWx3bEc5ek1hdFk5b1M4M0dwOFRvM2xrTkZrVk1MUnFxZG1mVDNCeE1HV3Z1UXkyQnFWZ0F4c05HaURLRnlaTDduZ3h4MkRUMFdsUWJSR2MyTzNIQ2VRSlduOXc2dDhEWXRiaU5hT3VXbUZpWG10d3JQVGdwMXVodkhxbUtEZ2Y2enRZQlpBUnlFUVNhRFFValBFaGI2QkZVa0d1R3FES0I1NjN2VzRkenZkMGVyZHFJem1SaTJuSCtoV0pGN2xhMWpzTmNQeFBCa2dMUEhlcWFGaGVHanI1TlU4aE1sbHVyWmJ1YTlkaEtOVlM4MWdtRGJaWVQxMFY3TzZ1aGlRSWVmK280SWFEejN2RVplMVRleWkyVkdvaXRaTkIyNE9pdVpHYlp3WXF6a2hsZUZWdm9iRityUlRiVSt0bG1PUlhlSFBpVHJ0L1FlVXJpaTI5MG9OSGIwRGFkTkppZUFwQlNJSmxGcHFobkh2b09RVlN3YXVJMm43RjZPaVI2d3lFeXBudEdLKzhYU2xXRzdVYy9xK21oTlNEM21WNTF2c042TjhGalZLZUd6bVRJeHVWb084RHVxNitGK0tqcUZkeTVqU2RxUk5LeFRSQVFsSGE3YzBCb0c3WC9LSUpRT2RUZHR1UFN4R2sxTmpJQy9sMmlWbnRPS1piTmlJWlQyV0c3V2NIb0dyWjBsZTVma1crODBvRGFwUkltUGJ1ajYxMVdBVVJoMjR4cHU5WXMvbit0MmNoVGR0MHNXRW8xVkx6ZEFMaHlCK1RQNUovS2xaaXBIL0NjakFJeThYaVRLbDI4bm91R214TTFvUlBDZTZEbVk1bGh1MW5ENFBndGtYR01yekxmYWJZUnJGckdGc096QlFWMXRiWnUxWm8zZ3FGcDFqTFpPL2R3L2ZTMzA4OGZTem5VRjlmd09SQkZKdDRzajN2M3NyVVdWZ1hueFFxSWpES1ZsNVhwbWdqYm9GamxWd1JpdFN3eU1MVDZ2R2N1TnlPWUlqUzlxRWhIa2s5a0hsK1JiN3pkQXM0aGVoOHgwRGU4L2JzUTNVbWhYcmhhS01lbHljc280T0FKRlpVZmFKRWEzbzNTcjVRRkZ1elMzZ1ZtMU1HY2dveWpzTmNKMWNvWTZVQ1UyakZRcXVnRS9GSjVZYko4VTRJZFA3RTBnYjNHUW96N2ZZYjBhRmRYNHdQTHhoWUFDd2J3Q2lWZWExU1JQLzZPMGZVc2JZUDhzRjlGS3huZDNka1hocGQzZklFQnNjV3pGcnlmQ1JINHg3c3Jnb1l5dWlET1JtWmJSMmM5ZnQ3bjVBaUYvZDNaVnlBeC9uMklxSjJVTVd5NDNRZHBpTE9jNks0enVvaDVUblcrdzN3Mk5oZFJNSlRnSjR6NC9zV09RVXN2RGN4eXljNU8vZmNtU0JMaGwzOTd2aVo5Q09wNVgvdzZhbDgyR096ODM1RWp0YWw1NzdWMU1rVXJQdEhMS2NUWGFYOHpPQnhqSnNzN1F0Rkt5QlZWYkFUcjJkMGFyL1lvQXREOWZZbTdtUk1OS3U0ZWNQb1o4OWFFdDVtNUJ0c2Q4TVI4aUU0NG9FcHczQWVHNXVHc2laMUlMSXlXL0REQlFNYXpZUzZJWUZFdHJsOGdUOUx4K2JyaGFyVXU1V0tJbFdqQmFtRmdqUk83bkUxV3plbTJ4bjlhWXlpRmxqMWR2U280aWNPMjRocUxndERIWVhuTkY2V2Zra1NZaThOSkVaRnN6WWJxU01Dcy9MazFhWk1DM2xzNXlwUENGa1crdzNnNFlNSTY3czRKUy96cnRmT0FPRmliQnpmZ3BCVW1qdnBVcWtOWjFQT283dUZKQlZ0S09DL0Q2UDBsUDFwT0U3UTRHQ2hCU3NzVlZxb2RMVURCZEtyT1ZVS01yUzRVbGFieXlEbUFVN1VvNzRnL2UrVnZMeXFySkt0VlY5TzZOMXJ6U0R5R3ZxUnNMSXpPbnZRY0dyTXJISHgxU2VFTEl0OXBwUkVUSkhxUWJxRDBIYXMyUERCaHdqQmpZVmVmcE5JVWdLeXlFbXc1VklCd2FaWEtHZkZKRFRiS055MU0vSEVmVmJHRW1DTkg2blFQTVdyR2lWV3NqeHV2eDB5OUY4UGMyUDFhdUxqV1VRc3lEMEtCTUkxLzZZRXMyOWhTQXpJZG8xQitWbUxaRUhDWTNjU0JoaHpGUTVQUmJ2MitDN2ZqTlQzMVNlRUxJdDlwcFJFVEtibVFyNVg0SmtCeWNaVzN1aVRQNHlKaFNDYmJCaXNaUUxra2o2U2FjRWIybEhOR01oaDU4WjhkOTVtRDlUNUExVzJwVHpjMzFaMFNxMU1CZlRXbW8yU2VYTTU2ZHBqV1gwSU1Jd0MyZC9tNWx1NitMK1VHbkpUb3VkMFhvcWJpcEdSQjRhR3JtUk1OSnlldlN6VGZEdEhlRVBQcWJ5aEpCdHNkZU1pcENSdmFiOEVLUmd0RzdoK1d5V0RGQ2lrRXZBc2Y2N3JVVEs1L2lDdUZzK2hXU1VjcjMwQUhQeUVBaWQzbDJGeHIxNWloMFhVNExVd2h5cHl0UXMvMW1qY1M2bHNReHFsdm94Q294Vm04b0UzRUlveXdYUVZYQkc2M0hacTZrOG1YSGNMRml4M1VnWUxaYzVQVWJyTzFoQ1BNaTVtc29Ud3VKWFRFSVdlODJvQ0puTndqSlpJRWg3MWdNbVkrc3BRdURFNEVFaG1GaEZudlFvVEltVXI1OFVDR2FXdzlLcWVCTHc0MjJFcll5ZzU4dGdYOVZpOEhYZ1luMksyWlpFcTlTaVdGVkpvUWlGSW8rZGs5MXA3bXdvNFdacVZrc0dOUXZUNkJvNExteUp0MHZPNlVkUGkyZDdsZ0dZaGxZVW9qc1Q2SmNPcC9Ma1NxS3VHeUdPTUJxVU9UM2lmeE9kNElsTUsxMTVGNkg4RDJScmFLaTBPR01qWDZRNFVVVWlYZVo3cnBBcEtGSktnclFYaWxia0RtVWtwVHdvQkpPSFBaaWdXNmhmQkZNcVkzd3JnZ2NiQzMrVUpLOUQ5TXlKQjhQT285cGlYaytid05mK2FBTzJOYmJLUVYvOVFwc3k5a3VGOEo1WVdUak1INGh4dTdXV0RJZFp6NHNITzhsdmJlbDlFMTdlVVlKbDdtVi85bFdqTTFyUnlZWUt3U0d2Z1J2QmpUQkNBQlZTNWhIL3Y2WjZzcTY4aTFDZWQza3R6blVQbUhGTVFvWVJWOEZvVGI1NHYzUnVwZ2lGWEQvODAxekg0dXNqWjM5Z0xubmtEcjJhYklDRkgxZnVwYS9WL0x2OERmU1BGblNKL2xMUXUyK1F6d3NscGgydFZ3NmYzRHNvbXhQa1kzZUw2Z2ZGR2ZwRlhtMHV3MkVXOWdKNlFqeXBlRU9FdmkrKzhEZ3g0YWtTRlkvVTlpNDZzdVk0aDd6NmJwUlcyNHdtMnNQb0hJcnNXVWhFWFhrWElXQitpeVVSUGdFekhDRVRqcXR3dEdheW0velZuSjZTTHhuNzJvODllNVlkS2Z4Yi8ybjliS0ZuRDlPVm91MW9CZUx5Z1k3OWUrL1Fhby8yZjJGSFZhZVNZWnVWdk9GWjhmUWJGV3Y1UFc5UFIzcWpVWFpGNnlWcmlyVGxOWGFqd2VqSzdZMVNrOWszbi8rVHFqbVVOd2dsSHNmaWtCbEtYcDN2RnFPMVkyVVFNcE01Q3VxR0V5RXkybFFRT2FKMWI3TUMxd0JQSllPYVpmQ1dsVDB0OVNhTkJzQVZyWHZGMWxLS1N1VTFkQ05sWktpaUtsUjVCaUVsZ2hQS05BeThHVXlVQnRYZkxVYnJncjNLd2d4eXQxcVR2QVU1ZkRFRUJwQWQwVHE0RTZCSm02ZVNRYzBpSXRlWkwzMmxDMEhTTjBmR1VqR2g4aHE2a1RJaWlrc0FWWjVCU0ltd2ZEYWVCWU9KVXgwRDJHSzB6bW9Mb2t6bW51ODkrVnd0TzIweXREVXJqbWhkSjgvZUpNbHFVOG1nWmhFUmVscE1HZzJBYTJ6dG1kMlZ5bXZvUnNySVVFVlZxUElNUWtxVUJNMVFBbXQ4dHhpdGkvbFdmS25OTlcxVG9JU2FwVHh0dW5SaWdsMDFSN1NPajF5SU5td3FHZFFzbXowZTFLYUVaZis0anJUcUFFZTB6dWlMTE9CU2VRM2RTQm5wbWhSbHFqeURrQktGelNnazhnc3RSdXZsZTdZYXRnVjJ1Nnd2WnpsZmQ4UFZhTUljMGRvM01TcHFVOG1nWmhFcFdlbzlWeHpQRVlRQzRJaldSV0gyY2lxdm9Sc3BvMElOdlVDVlp4QlNvckFadWxCbXVjVm9IUndRSGNibUpFZmFBUmlrT1YvSFBFSjFJWkxUQVNBdGtOV3JrM0lxR1E2ekxDRUl3UjJBOXNwTmZBdWhyRHFpZGMvYUUzSElhK1pHQjZOU2thTGtVRDVNNkNCaW1GSElaQmRhak5ieENkSENOb0VneUVNWE9TUXZNc1lsQkxhZEdTOWFKMm9PL2hJMGxReUhXWllZN0s5THlKZ3hQVGlpdFd2MWFJZThabTUwTUxJVWwxV0g4bUZDQnhIRERJZjBBS2k5YU8wNFp1VzU4R0o1bko2Q3EzdW9YdTBuSkZyZkx5TTkvSmxHaHNzc1MrSml1cStzcm90YWpXWVZCeGo3SnFRakhoZ0FsN3hHYm5ReE1pUmxGYW84ZzlCQnhERERJVDBBSXRHNlRQd1g0RkRWN0J3ZWUrYWpjTkNPeElHOG0zWGthTEpCSThzanZPRU1YS2FSNFRUTDFDdzd4VmsxMDA4VFJkVndBL211S21mZmMrWTJwWHVXYWVKR2h1SlNBNm84ZzVBU3Njd3dMV2ZVWE5IS21NRVluRmYxbjRCUitKTmdHQTdrWGN0ZkNjN29uZDF2K1RpTzN6LzlpL29iWERQblF5WEkrejJOREtkWnByUUZlWDF5b1g5aVFtbHQ5MzN2N2VMdG1PLzhWdjBOcmxWaDBqbmxOWEdqa3hGVmlpclBJSFFRY2N5ZzBnT1FnYkRZenBQZUh1QlExWnhmMHplYkY5TjUzb1NaTlRuTFhiR25SeE5GMWlZSTFleWo1YTdxOWp0Rk55SFR5SENhWmJMSEtjaE9NdEwwc3ByektySUE5ZEd5Z2NQN0pyWlRYaE0zT2htWnN0SWFVWjVEU0lrNFpqaWsrMEdud2hydGNCUG1ucCtFMTdwSXpsMVR1aDQ1NExMWkhZdlA5SC9lQnBMNlJOeStkZVBQYnJ6MXRwNjdqamNKbmh2UVhFYUZXYVlZM0R0NTgvbVJDYU0xblBmZnZ2RzJQNzV4dTY5MXp1dmluUVptaGJ6NmJxeGdaQWhMSzdieUxFS2JpR2tHbGU2SEhHc1h4MUpNckZLRDA3Q2ZaZFo2YW5wZGtheGFLMTRGTDc4WFBudjJBMld0VHVrNk14SEFOTjFZUm9WWmxwcS8zdnZ4TlF2RXJPNVpnMGVGdlBwdXJHRGtVTXRTbmtkb0VUSE5jRWozZ2JTM2loWGFsbUEvZEVYaStGNnFpTXBaOFlRRE93NW84bEljUGg0dVZXWjVTT28xYlprSlJKVzgybTZzWWhUVXJoa2gwNHlnZEJNQjg3NjloLzJNaUJGUXMzOW9DaXBxSXl1aEtScW1MM3pYeXZROEFod3F6UXJRY1pzWHphc2dTYVc4dW02c1pCVFNyQkVoMjR5UWRMTzltNzIxb0FNNytQbVVGaC83bkwxbG84ditoaStQM05rKzljdkZkaVBiREdxWUI0S2hsU2FwSDhLdXlvNkhhTXFtTHVlWWFrb1pYNi9rcy95dWZKSGRXTU9NR2svcXQvRmIvSTY0L0FUZXkvL3Uxb2JYSzlhV1dRMTlYL1dvZytDT1NlR0NpK3pHR21ZVTlvUUtyL2xkdk9tMzc4TDZwUjQyQW85Y0xURmc2KzB2aG1LbytRcnc2R2hiV1VIeEY5ZU50Y3dJMnBraDRCaEFQRmh6STNjKytaZHZhVzF3bmZsenQ5RC9oM2Irc1lZUExxNGJhNW5CdEhqdUIvL2xDenJxMXdBUE1zRXp3bDNOMWdBQUFBQkpSVTVFcmtKZ2dnPT0iCn0K"/>
    </extobj>
    <extobj name="334E55B0-647D-440b-865C-3EC943EB4CBC-35">
      <extobjdata type="334E55B0-647D-440b-865C-3EC943EB4CBC" data="ewoJIkltZ1NldHRpbmdKc29uIiA6ICJ7XCJkcGlcIjpcIjYwMFwiLFwiZm9ybWF0XCI6XCJQTkdcIixcInRyYW5zcGFyZW50XCI6dHJ1ZSxcImF1dG9cIjpmYWxzZX0iLAoJIkxhdGV4IiA6ICJYRnNnVENoNFh6RXNJRnhzWkc5MGN5d2dlRjlVTENCNVh6RXNJRnhzWkc5MGN5d2dlVjlVTENCM1gyZ3NJSGRmYnlrZ1BTQmNabkpoWTNzeGZYdFVmVnh6ZFcxZmUzUTlNWDFlVkNCc0tIbGZkQ3dnYjE5MEtTQmNYUT09IiwKCSJMYXRleEltZ0Jhc2U2NCIgOiAiaVZCT1J3MEtHZ29BQUFBTlNVaEVVZ0FBQnRZQUFBRHhCQU1BQUFDdDBaN1FBQUFBTUZCTVZFWC8vLzhBQUFBQUFBQUFBQUFBQUFBQUFBQUFBQUFBQUFBQUFBQUFBQUFBQUFBQUFBQUFBQUFBQUFBQUFBQUFBQUF2M2FCN0FBQUFEM1JTVGxNQXplL2R1ekoyaVptclZCQkVaaUxEV1g1aEFBQUFDWEJJV1hNQUFBN0VBQUFPeEFHVkt3NGJBQUFnQUVsRVFWUjRBZTE5YTVCa3lYWFduWmwrVno5bXRKSi9ZSUlhejhnRWZzZzEybGtMRkFKWGUxY0ViTUJTTFd4ald5WmNaWU1sTzRod2RZRGsyU0NBYXV5RlhRZWdHcG1ISmN0UWpTUkhDSDY0bTkzUXhzcmozVzRXQXc3RjRoNFRzc0RoZ0dyV0NCRWhySjdwWHE5bTlwV2NmRDl1M25zemIxZFhWMWVkKzZOdTNzeHpUcDd6Wlo1ODMxdEpnaGNpY0VZUitNbW4zT3ZKelROcUNxcU5DSXd5QWpNa2ZWMGJaWVZSTjBUZ2pDSndnWkREOTMvaXhvY2VCNWY3eFJzM2JqeFJJMlQxak5xQ2FpTUNvNHhBazl6Ylovb1Jjby9kcDZ0a2ZaUVZSdDBRZ1RPS1FQZHdqV2srVGNnYjNJUUw1UFladFFYVlJnUkdHWUhhVzF3N21MZmRrYUhkVVZZWWRVTUV6aVlDaTdJVG0xTFR0QVd5ZnpadFFhMFJnVkZHWVA2dTBHNkZrQllQTHBKUlZoaDFRd1RPS0FJcnJ3bkZtNFR3aVZ1eWNIUkdiVUcxRVlGUlJtRHJtdEN1VFdSM3R2VEtLQ3VNdWlFQ1p4U0JSa3NvM2lEU3hXYjUydjhaTlFqVlJnUkdFNEVLMlJhS0VmS3FDTTI5T1pxNm9sYUl3RmxHWU9HKzBCNjIxLzVRQktmRVB0dFp0Z3QxUndSR0RZSEZkd2lOOVBaYU1uTngxTFJFZlJDQk1VSkFiNitOa1ZGb0NpSXdnZ2pvN2JVUlZBNVZRZ1RHQ0FHOXZUWkdScUVwaU1BSUlxQzMxMFpRT1ZRSkVSZ2pCUFQyMmhnWmhhWWdBaU9JZ041ZUcwSGxVQ1ZFWUh3UU1MYlh4c2NvdEFRUkdFRUVqTzIxRWRRT1ZVSUV4Z2NCM0Y0Ym43SkVTMFliQWR4ZUcrM3lRZTNHQndIY1hodWZza1JMUmhzQjNGNGI3ZkpCN2NZSEFkeGVHNSt5UkV0R0c0R2FlbnR0dFBWRTdSQ0JNNDRBYnErZDhRSkU5YzhNQXJpOWRtYUtDaFU5NHdqQTlocStJSHJHeXhEVlB4c0luQ2Y0RGYrelVWS281UWdoTUgxbFAxNmJBMEoyNDdtUUF4R1lhQVQyeUdhOC9YMzFjY2g0WHVSQUJDWVRnZWRJR1YvckVmbXA4Y2xFRGExR0JLSVJlTFpXeXRkcTVCdlJXU0VESWpEQkNDeC9pY0MxR1kzQUFpSHlzLzdSdk1pQUNFd2NBZ3RQUFVJOUxkclhLaTk4c0V2SUs3L3pOZmtGNUlsRERnMUdCT0lRbUFNM08veDcxVmhmZTVxNko3OWVqOHNRcVJHQkNVVmc3dXE3LzhsYVVvMzF0WmZKMWV1WExsMTY0UG9WY20xQ2tVT3pFWUV5Q0VUN1dwbE1rQWNSUUFUaSt6WEVEQkZBQkVvaGdQMWFLZGlRQ1JHSVJnQjlMUm95WkVBRVNpR0F2bFlLTm1SQ0JLSVJRRitMaGd3WkVJRlNDS0N2bFlJTm1SQ0JhQVRRMTZJaFF3WkVvQlFDNkd1bFlFTW1SQ0FhQWZTMWFNaVFBUkVvaFFENldpbllrQWtSaUVZQWZTMGFNbVJBQkVvaGdMNVdDalprUWdTaUVVQmZpNFlNR1JDQlVnaWdyNVdDRFprUWdXZ0UwTmVpSVVNR1JLQVVBdWhycFdCREprUWdHZ0gwdFdqSWtBRVJLSVVBK2xvcDJKQUpFWWhHQUgwdEdqSmtRQVJLSVlDK1ZnbzJaRUlFb2hGQVg0dUdEQmtRZ1ZJSW9LK1ZnZzJaRUlGb0JORFhvaUZEQmtTZ0ZBTG9hNlZnUXlaRUlCcUJmRjliaHIreGlieldvbFZBQmtSZ0loREk5N1hGU0VjRDhwc1RBUnNhaVFoRUk1RHZhL0RuVDdFWC9xRkdkQmtndzJRZ2tPOXIwN0dlUnNpcms0RWJXb2tJeENLUTcydEpoenRiMXNDdzhzTFh2L2pseDhYL3VISFN3MWdOa0I0Um1Bd0VDbnp0SEhlZ04vUEJxSHp3STNvUlpUT2ZGbE1SZ1FsRm9NRFhLc0tIOW92Z3FYeXV6dDJTWEN3aXhYUkVZQ0lSS1BDMVpJdDcwTFZpY0NwL2paUCtZVEVwVWlBQ0U0aEFrYS9SZi9xRjYxNElORC9JT3NIN0lhUklnd2hNSEFMVm92L3dyVk5YS3lJU3NNMHdaOXVlT0JEUllFUWdBSUZxa1JzZE1GY2pid1hJU3BKWlNyd2VSSXBFaU1DRUlWRG9hMHZjMSs2RzRmSWNVRjhPSTBVcVJHQ3lFQ2owdGFUSG5TMnd0M3FSa05jbUMwRzBGaEVJUTZEWTF5NXdYM3NqVEY2bFNnSzd3REI1U0lVSWpBc0N4YjRtem1rZEJpNTV6Qk95Tmk3Z29CMkl3QUFSQUYrN1hTQ3V6VHUyMVFJeW1kekJvLzRTQ3J3akFnWUNkVUpheHFNdk9NVjlMZlJROFR3NWswZjlGLzYwejNhTW0wQUVYaTdxZlVwaUFuNjBVY0FxejJtRkRnMGIzeWdReUpJL3N4dENWWlltSHE3dWQ1WE5DL25HRElFTHI1eUlRZDhQdnZibWRvSG9QZDZ4ZlVjQm1VeStFSExVZis1d1g5S2Z4RDBhcm5tY1paNUVPWnhKbVpYNk53OVk3OHFOcC83Wnc4eUxqaDc5eEpONTNTYmJvU1lrOVBEVmN1RU1FQ3pwbmV5eHlXaTRHb0hyckFNdUJCUTNpZ2k4ZkZUVS9VUnFYZUc5bGZoZHplT3VjcUk4ZnpUWk85Zk1KMjk0aXV4NjR3Y1dHUW5YdVpEMllXREtvYURSUm1DYXZHK3dDbGJJbGV1WCtQWEFnN1hWUE9GUjU3U1M1THpUWnkxLzhiLzkvQU8xTlRPSGFzRWJjU1p0cVhBS3JpcTVjdlhkWU83MUI2K1E5SGk4RnpUSExLVUpNcDA5QkxaT2I0OVlmSGJrS0JDMEdYdTBLVDdHWmZyYS9Na2ZtblRnc3I3bWtESmtscXdHMm9aa2s0REE3Q251VzNYNUlISWpFT2VYTERyaHFXWmNKOTJ6bU1tRENMdHdmZmpudjVjYjhmWlBQdmtUYmdaN1pOdU53dWRKUnFBZXVzTTFlSkRFT2EyU0p4Mi8vSGlWV0NlM0ZvZXhCWmVHaTI0VTNqZTdWd2xVcFhiU1ExcVpFOTdQQmdJSHA3Y3N2Y3k3QkxKZkVpbDRXY0NjRUQwOWpKV0lORnh3Zk13L1ZqeUhIMjRvV2JEanlqWkRycDJhYVgzdWJCZExLZ0REU0hOTnZUcU1xV2NhTHRvN2Ivb3M2SmR1Ukh6U01HNE1FS2laZmNOdzdhRmRBbHhsRlpnaDVJNVdlQ253elZQTlVTcVVnbXNITFBCSnFvUjk0c0hIaW5GamlrRC85QWFSOHB6V2JqbG9ZYVprZElrN2hjZkN5dVhpY0tYZzJySm5qWXI4ako3Z1ZQcGpZUEFJWERBcjdPREY1MHBzUXA4QVYrZzVMVWZXaXZWbGhONXdWdjFTY01GcXFyZGpiZzdIOXgxTThIR1VFVmc0eFZlZVlSUklyNUpyOVUxaW5CT1pIdEtRTFFWWDNaNDFxcUp1RE1mM1ZYNFlPQU1JMUVOTzlaNlFIVlh3TkxoYXBjUzN6WW5TMURCVy9LbWFEbHowVUpveGExU0dETXYzVllZWU9BTUl0RXRXOVVHWTlqUnpOZUljdndxVTNEQzMxNFkyWkhQZ29udnF4cXhScVQ1VjBpZ2xBQU5qaU1ET0tYNmpTdndWVytwNFV4RE0xa1NwTWF3bEhnY3UrbG5aZFkrNk82ZTRsK0pSQjZOR0FvSDVVNXl3SmJDeVFLK2JKWkNBdzRoNmU2MUN5dmxyZkw0T1hIUjdiZGNqcGUzMVFBOGhSazBRQW92bVVHellkb2Y5WlkxWEsydDdiY2EvR09obFBGNmtBOWNPK0pwUFlCMTNzbjJ3VEhvY09jVnFjWXh6V3RiMjJvWGg3R1RUcW1MRHRlZmZYcHMrelFaczBpdjBDTnZmT00zaFRoLzZCYml1eGVPellrNlVtdDRGaW5paEFSdzJYQjFyMXFqWTU0Yld6Nm9zTVhBR0VPaVhxZW1Ec2t1YzA3b1hMNjlwVHBTNncyc3ZiTGlxNXF4Ukc3Rml6Q1YxTElZbUhZR0RVMTJlcmhOMmJVYVhBbXl2YlNzbTArOVU1TWtFTExpeXR0ZjJ2SnR1SjZNUVNqMDdDRnc0MWI5K2IzSmZpeituWlc2dndkN0IwUEMyNEtLYkZoYzlXWGU4c1I1Q2pKb29CT2JMSHBJYUNFcmluRmI4Q3pIbVJHbDJpRXNSRmx6MGEyRHJIaHlxcWRpdlBuTDBHQ1A4YXYzb2x6d2N3NGxhL2tqOW9kczBxK1cvUmQ2N1dTclBMOVcrYmJjVTQrQ1lqcTBDQ0ZoejFabCsrQjF1Vk1GekNTbnd6bVdCMEJOTmJ2Q096VmRqOC9LMXR0Zk9PVXNSU3c4Zi9uSWVjMDdhcy8rMGR2VmZidWNRV0hEUlBZdGREM0hxblRiNFptYU5qUjlteVNFUGVMaE9QR3E2UVE3NWtiZ091Vkx1Yk53SHlGV2lQLzN5NHlYUHNoN0wwbU9yOEFFd1hxMFF5TzlhYk5rTHpNVWFscEVDdFRibDVNVTVEWXhDbk5QUys5SmhrcUUvZkYxUnJ0ajc4ZFBWdzdyZUg1L0ovNTZYRXNJQ255WGtxRWJ1Nzl1eDVwTUZGeXlHK2hvcUdGcmFrQzZSUDdOZjZkSVh1QnZ2Mms1KzQ3VGVBZWdmL2Mva09UcU1tVHI4dldTeG9lcWJhVjkrZUpGOExPa3I5YUZiYitYVG4wRHFzVld3QmJRSisxWUZuWG5mak5HMm5KVGlmN3FJMFNHV1ZwelRDdjNMR2lrZXR0ZXV5WEN5WnkvdjdOM2JYOUlOVnlkaVB2cHBjdmpUU2FXZHkySEN0ZWZmWG9NNnFIUmpnUzR0enhub0VPYnBZUG0zYlhWdDBoTjhtbU9maVdoRG5lcGRUSktscXRNZ2hPVGNoTS9EckNqMXp4UGxkaUhNZzZFNXRncTJBTUlMbXg1c3ZST2pZRGtwUmg4UWs5bWdhRHRnSlZ5cmNmS2dSOWxRSEIwTHBtbjZVUUxkczlTMDJ5bUdqTUQvSm9mQW1pem5JbUltZHN4Wm94WTY1UndabXozY3A0azFzdG1CU2c1bktMMnZ2R24rRXdwMTJOOExuQ2V2elZLUDcvcW5tcmw1VjJxYlNYSkJUZkFQekhZbmwzRndpY2RXd1JZQXd4UjI5SjM2MnVzUldwYVUwanZGMDhkZ25UaW5GZmxCcnlZeFB2UFJNUHE0SkhrYTJ0NmtMcDBYanFhd1FVSUFqakFWKzJaRzluU2VlNXB3VmYzYmErZFZiZVM1OXZsL2FIVEpkOU16T2x2aG4xWVBVRHFjWklsNy9CdzVhcjZWSkxSeTNReG41cFR6ZE5pNVF1UnJXSDNkb3NWS0trMS9iQldZZ1BQU0JublVyMUlYVGhlb1dFa3BYYXRYQ014cmNHVHluTlphbE1pMnViMVdrNDdGUlBRMjRFWmtBd0lPeEJxdUFPa2RPZXNIbnMxTWVoTXVxSysrZ2NlSzdhdkxZdjJrVFE1cFhXMmNVcjkyd09mRVVMdHFHekJsQTkzWE00M01TR2pTcGg5NnMyMmUzblBIeWhsc2c0dyt0Z3BNd0k2MFFSMzFlem04bmxCelNrcHBFMmptM092ekwyVmR2K1dTSHZjWjJubDZYWXVTMHpDSGFZUnNhT1pwV2hQQWdXbTFnQXRPcHR6aG9hSmZHTnV0Q3BxYTlGUVBqd0ZYMXZiYWdUM2hPeWVHakgzQ2tLNzVPME5QVm9PTnFxNHplZENRME40VjVscmVKZFRjUEJ0VXhKN3lzSnJUZitmeURpangyQ3JZQWxaazNZSEJwS2d4UVlxV2xMTGxPVkFrdjdzREJaSzZXa0hLaEJQUmQ4RGcwaXZKSWF6RTZEckFzUXlkcG1qTkJpOFFIZ1oxYWpWRUlQek5qZDZsNjluT1l2RWJjR1Z0ciszWnc5YitaUzZnelZWcGxCaThXUnFVZTFnU0l6L28xK2hLUFRUb2NZZ0R6elIxVXBqb0NVbUFlK1RJSDdpUGVSMWJCVWRBVXcxaDVLVC9Eejc4eEFQZlhhUmxvWlFNQVUyN1pqQXFzVHJJbk1EOVdjMlFVenE2em5PNEhTRUFXaUU2SytNWEtHdncwc2tJWFgrNHpCTVBMRWZrY2Q1ZnFJT1VrMTB3MnBQQjFOMkFLMnQ3clcrM1hqV2hYWmYzSkw5dk5CTXA2U2NYY1Y1TVd3RWFPcGhjcm92QndNeFRxZXR2WjJneHg3YlRWRzhXTVR6UEVCZ2ZuYUhDVDZac2VITFRMNXdMVUEwTnRIL2JuSENIMXhnMnBTbWNkUlJKOGVkTng5K2VaYkZmY0QxTVBSL3RaZ2txR3cvdVFDOVYwd1BrZ0dQb0hoL0szTkNwdXdyOHVqZnJoODdmOXd5UDNjcGhNdUJhQWExRlNWazZkNndwNG9MMDI0WVlmSDF4WDFOWHFydjY0VVJEVzVlNWVPalE3dERRNHEveTV6YkYzcjZ5WHJ4ZG9lMGJ0R3lpbVRPSDU4T3l3NjhDVklmVWRZMmI1LzR5QWJBd0pHelFjNUVwUHY2cFBGSlRZeUtYVno4WFNkR1VkbWdsZmpCaEN6anVFNTFCd0pWVndqN3hVR0UwbGpDVVc5TkVaQlBDZTJwbzBGT3pDMDNpQzhFLzMwaWZnSmx2VG1kb3dBVzVlQStYZGExMmd3MXFhWlkrNnY5Z0RuOTllZzBzanMwd1FOcUtjNFN6VHNnN0gzM3laejdjaGJiK3hvMGJqeitjL1dXekpuVlM2QmZwRFM3ZG9DWEpzT3p3cXdDdnh4KysveE0zUHZRNFZLTmZCQ09lcUdYT0hKZ0EzVXJvdWNpc1hDcUNiZTJMM01EczMySXBmdDRWZjRYeEU1OUlMUGdEdlRiQ2hVT0YwZFJRK3Z1S2RacHRJMFBGRVRGcXhLTW8vQUVZRDRwQkZxUTNjNlpVQmx5ZGpCWEZudEhwUXVVV0hiWnZldlBaSEtmMjYxazZWbUowWUdjSm8vR1BNWmtLMGcvNHhqbU1wTE1CTi9Dd20reUpMa2kyZUNnWm1oMStGWnJrM2o3VFJMck9kUHBFcXRDVUNRQmJ1UTNHWEdTSk5kSkFCYjYyTG9nemI4VlMvS3hHNWZFVG5IaHMvRGt0Y0laTnBSYTBVdHZxWWZZZURjSTVLeDVqVnZDS0l2SUU5Z2dmcjdPa0xkMHNwcGdNdUtvWks0cTJyODJKa29PQkM1MG82ZXVGLy9LelJGZFhIWDh5b1NlRldMQnQxOGhoam53cmZ3SklSWHhkTnpvR0lRUi9ZeDkrQUtoZHVNSFZGK09KWWRyaFY2Rjd1TVkwQXRjUkVGOHdwL0FzVGZ3d0FRb0RZeTZ5S0NzUkRKSjNUUTVmdUZpS2o0c09LbUpHYjE0WksxQm5jaTR2anhFSkVORXI0cHhXMjNRdnk5Y1cveElJQnJnRTVzYjhmWVpzR0htNndicFo2L3RxaUpwbU11QUNuVjkzNWREbmhqZGFENzQ0RDZoTjNtdm02aE0xK0xpdTZ2S1o3UE95dndOSVJXWnR1MGx3Vk9pcHNYYVBjd3pmanBRS05URjBBTmU1dzlXZHlmVVhKY0NZaThoMTJpUjF3czRCUUQzbVNsRlVWa0R0b1Z1eFVRL0g5TFVFeXBsZUY0TXoxVk5hWUFIQXRtMU9LUDdMUEFaQ0F2Mms2ZlVBd1VqbmpQc2luQ1FkNVd0cEpnMFhlTFNqOHZOY1FsWGxxU1JDQUNZVmxvSHpWOTc3RTlES3RFeWFJWVRyOXBSaFQzWmlEYlZadGlWcXJsOFpQVzRXdy9QaDIrR3FzQ2c3TWFnSnExenJCYU0wMDNiSW9TYWR2RzZJNU5uN0luRE9CaWpOTFdOeXBVZ2krNjRyangwZjhYUmNYd09NNkpYYm5scnFLRE5wTEV5MXJFUTIvMS9uVWNiODNUenc0ZEF6UnpCNjk0WnlpelNUaGl1OXZkWllZNEw5dnJiam1RY00zOWRnTm1JdE8vZWsvK3ZOc3IwN0tYaDBCSXlFeFlxNE9Ud2ZxaDBwRmRpSmJxb2kxTU1XVjNYUnJSSThtdjlxQVh0NkxqSWxHNTBWR3lDVDBRcm5TN0ZJMVFPMHR5cGNNbkJjWHhOYjUySWR0bGdKS0ZxRE51MXJXMnBsOGtDaEQzTzQxV3pKUUdkVXdacHFIOU5NR2k3STF4NnA4SFdaSlBIN0dpaTE2eW93MURyS01vY2FZalZwY3Q0TG1zaGRwYTFycnByR013d1VSTEl4UElkZGJsbkpEZEtUQ3FaVVlDdndOTGVtS3ZjRm8rVk02YUVGZFBTUVNDNWh3WVRVQWlqRkxTUHlwVWdxKzY0YmFqdCttRTk3VUczbDJsQkF2c2FVRnFqVHZ0WlRVOUMrUWgrYTRWYTI2TGF1YXV5RWx4aGFlSmcwWEN1ZzhyWXBjazRNUS96enRhNm5UUnRxSFdXcU9yTkdWU2YxVkNmcHI1cEdPV0V3ZXAxSFFWMjdJeE9IYWtkS0JkVTR0QlhFUzNsdnNXb0JWVFg1VEpxaUNZRUpoREpMbXVlOTUwdnhzc0FpYmw0YjRPY1pkQ3dkam9VT2t5RnZHSE5LWlBqVHRxMlE3cVI2R24zbGRUWXRmNnFyR1I0OFE5c3ZaZ0RRZHE4NTVCcXVQWGRQY0VVMGlQWTZwT1IzSmtvc2VxaDFsT1hvekJxbjVDa3JQZFZKT2h0U1pjOTlTeUZpRE0rSDI2K2xWR2kwaEtKNnpzbVhvejM2MHlndFFKMGZTWkwyaHFCdTJOTnFFWnUrNVV0SjA5TVlYWG44NlVPSnJVTDFmbDl3VGl0NlNnczgwTURhdnFaSDBqQndsQTNjdkc3QzB2blExM0pYVlRTMC9XSnE3V0hTY0hXc1dTTnc5eTl6RVY1ZmN5ZEtqSFQ0dnJhaitpV213TTdyWEdWanFwTjBiNHM0MzYyaFlEd3dCZ3BEdGNOVm9hS0tYODg1NStUc3kyZURXa0NFMVMxRjE5Z1ZwRFpBUG40ZWx5L0Z6MmRzR1BrSmhoRUxCWGU0SDV4UlUvWTdqQ1BsYTlCR1grYXlqUG43ZVNJWG1qelpRRjB4UnBqUVlvdnpJQjRtRFZmVm1qV0MxUG82RjIyZkd4SFp1Uk1sRmozVU9zcHloTlo0VjJoRWIxczN4UU5BdWlhQ3F0YUpaK3VtMnhlUUpEbUcyNis1S2l6SWdnVTA1Wnh6S20vT3BYb3pHRTdKTmRlS1hMUUFJWnVXeFZrUHVWSXltRlpVMDU5Qk1JeG9jSTg4ZEJ3VjJyTGZZZkhXdVJFYXM2SzZQYU9ITzlCTm1DTU5IdW1vY1ZkRlE3MFRReXNQazRZTGVHU3Z3RmluWmQzcitHd0JMUzFxd1dLNHVNci9KQU5kZXhEdzc2VzdBS1F5MngrVEFjOGRhcUpjbFFKSmltQ1liVVpLaGNWM0NEMk1PZWZNUmFWYktxQUY2RVk1VVJNOEVMS2RZdkZFNUV2eE1OQ29IVitEUDUzMSt0cEx2NVVoNW5qUkhhdW5LcEtsUnhHVUVscW5YWXNEZkdXVFJ4Z3JBWDNWaEZtMC9BRUExaFdIYnZlSjVzN0RwT0FDc00xWkk4d2k1YngzUzlWSEl5dVlLRjB6SG5rUVpMUlNrU2NhVWMrWW5ldXBUbTcyQUpSc01lcEdHejFNT3pKVUFMV05PV2VlRVZvQURHQnVDc29wMllTd0Qxajg1dHNPdjZuQTQvS2xnTlRuUDE3N2xvODZlaGdIMTFYS01OOWZvNWxDdjJJc3VTczFzZ0txKzJZRXdMeHBVWUt2Q0tDZ2dxK0twSjRjVjFxazRnRjhVam9LeEZRVmw0ZEp3UVZna3cxVDJKNWNaekJldTlIcE80cDZTWll2ZlNOc3lMNEdzOFo3UXFmZjFicEJTSFhsVm16cUFjYnJsM2trU0pMMkR0ZU9EQlZBcTVVd05MVUFLSlBid3NTZE95SkFYNnIvREhuN3c0WjFJc1crNVV0Smt1OG5oMit2a3o5ck16bHZOckpFZWlRaTYxcTEyUWZ5MU5RTlRJQThxS0YwU2p2YjRyVHdLQkhqRVdyV0NuMDJxOHN2U2xzTWgrS2s0aGU2Um4xaUgrVFIwV0FHazRJTFdsSGJ4K3V5eGQveE5SeGJpbG9WNjNEcktETVYyaVhSZ0tzSkNvc0htK1ZVeHdMR2ZZREc2eWFQQTBtYUE5aGJMdWxKUFdlb0FOazFqUmxrVHU2d1I3VEtrL2MwUTErWUJVSmVtNlBHTkp4SzVRck1sNUo4Z2R4ZlM1WmRJY2FMeGxyZU1OOWZndzJ0bWxIVnRSSlpJZWhSNkJqdjRDSW5nQloyM1NLdHExRXhWUEExU0dvWCtScElsQk5zdHE1Skh6S1lGRndySUhUYnlIZEdsaUMwcjdMdk1KSzdpcm90OUliRVlkWlJwb3VlTmM3b3hnVlNBSUE3aHJLWlFSaDF0WGlpTVR3ZnJoMFpLb0JXVUdLWmloc0pJR0NkUDI3cGVYOTlWMURBTnk2cW40THdpaG9zaXdUbmxpOWxnUnp1QXNPc2JOa0VzL0VCRFVmYzBCNmZJZVE3SWpJVFUxcTFJNkpHWjBLRy9ySXdWSEFXZCt2V3M0VDh5SzFiV1puQVBwcDJqeDB4Si9FektiaWdGYlc2eVQzVnkxMndXbzdLU3l4WFBWR3F0NVFhUS9TMVg5K2x1ZXBaNHdVOUFvVDR3S2tPSGFiZHBuS1lwRlVXb0Q5RHRDTkxCZEFpY000Sk5yU28wdXhOQlI1SUZ0WExpejN5TFd3Nk0xVXdpTXlYMGhhZlpLdUx6U09SVGZySW4wZ1kzcTJxMjVlUVRLRkp1UWwwMVUxQlhIZDJIL1d1aVo2L2UzYktqS3hnYjBEN1drZVZoWTlKd2RVMmVlQzFwNXBxVktmVUhoVE5vc1BlV29IYUtIYjZGbzMzR1ZKMTlEY2YzVFhVb3NFZit2TnJUc3owRS8vQWlmRVFMVDd4eXhZUmZOeWN5b0VHWXBYSDcxbXRtNjQ1SmxkYUc2RGI1QlE3Q2lWNGR1MXdjd2VTRURzOGxnV3JBRm1ZTTBpdUpQeW1CVUI3STlxTExkVVJxdE9Rc0NQTForRnpSbzJJbGdKb2J6TU4raEp1cm8vOWRVV2w0eEFETU0xOEl5YTdBdzZXR3NFMTVIeGRDREhtSktweGNuYkszQkpRTDd5eGR3WGxlTkpoWXVJVlhBMlZEWXQvV1k5Q1lVREdrYVlKWWlvSVF5N2h6ZWVNRHNXdG8wRHNyQkdCTENlR0RwWFdXWmJxeDBNRURZWkZCTThYZ2I2cnhnRFZsbUtIQVBqZ212bk13bWx0Nkp1aXU1d090TkFjcmgxdTdteVFXbXhIMnJKd0ZaakQ2eG1rTk1ZakFHWmFMWjRNYWdxNjVtVVJnRmFYRDY3ZFAwbHh0YytWb3RhdkQ5aHNSOGltNzFWdXFQRHBCQURpMnpFNTc3RmlYbEFUanJZenRLNUoxNFU2S05HM3Z5T1hLb0d1N0hYWThjcHJRaHViaVVjcXVJaGUvb2FVYVpVcEszUmREUStBRHRLaGtnb2Y2MHZwbEVzVk94Y09sc2wrZzBmUVZ6Tmw3Ull4ZE4zS2FacjhSSzhKQm5xREtzUW1aRFdaNFpJMS92VlBkZExhMExPbm0wd3NYYWxtQWZiajJFRlZOSE1IR3IrS3RoMFpsbTNxZkdnb1E0V01PYWZIQm1qMk5waEltT2pMUnJFcUt5RE1KbDVuaWVkMDI4bTEzMlRSNmlkUGlvWmpoYTNpU1NiSTBKRWlVNFoxajF6d1orZlpRRGQxbEM5cEtvL2lLbGRsUWNNTDMzZUVGWDJMSmxVQ0I3cm1kTWpodnBlSlJTcTRhTVhRWGxQcHFNVndJRFBiamo2ZjFyWGx0ODdsbDFtWk5GMG9QTWNlQ0wzSWcrS1h4cXhhTVRBSzBBMERUL0VUcWJZSWlLQUtVVzFuRG1VOUUxOW1sWks5VXgwcTF0YUc5dEl0eGdNVFBIbjZEWjRkTzZpS1p1NUFRV1d0TWs3NWs3WWpIY1BZd2xUSW1IUFNmQjBCVUhJQUJWeGdqT2liZGNzRE90eG1pZWZOOFVTa2xBdHFFbUY4blFha0FrejdUUGlwL1RUZFVpalNCQmlBWklldVJiTExianpvREVsMElRMHR1V2VOTTFQWUFjUzdYQmlVeFBmd0VLMGdsMlZRM2hWY3RHSnN5TmpreCtGcFhUMDE1TUk0eEhSWmg3Wk1mbGZVeldmTXdZaFRSNU02aUZGbU1YRTBodGNNS1IybUcvYWlEUDJpdW8vSUxGZG9oYW1USEx6WjR6VytVdGZhVXNHcTE1VzUwRHNWYTJ0RGE4c3FJK2xZSEk0ZFZFVXpkeUdyeUk0TXk4SlV5TmhlcTRNbWpnQ3dpOGMwNzhsQ2E4cmhENHcvUkllL1E5NWtocktmU0NsOVdRRmhJY2Rva2FERlUwc3dXdll3UTVFTC9xRGFEdk8xOXFyVWNzcnM3aUd5S1F5azdWWkxFTmt2b3FXd2d5SFJLcWZjSW5lM0JZL3ZsVGNKRi95YmpSYitCK0RVc29ta3ZCMXlXWXFnbzdOVmFIUHZ3eWlPeXEzVWI2cWtWSDhBSzJsV0ZRWktHZ1A4eGdVOWlsV0FrT1FuVXJZRHhRem5hZHc4NEVPa1orU1VsQXNHWDFHMVRXZVYxb1pteFlaWUlNL2tjSHlOcW1qbW5xbWlXUkZaeCtTenpKamZNdDM4S3RCaU4yYVEwZ3FmRFh0ODZseXByZGY1K3ZleS9JUW4vWUtqSE9xYjlrVktxWEdRUUljRHEzK2ZkeXFxVkhKbzk4Z0ZmOUFMaXBLdSsrMUtGV0hWUndiWkhkS1p1N1NoeE5kNEN0VDBsa0dUeGs1dVVZTi9ya3BDaDRsRk03aWVmL3lUVlpCTnZ1MHArcFczajlkcFdMYUhsR3JQYUVvUHlIc2dwbmNObkk1NjJZdFc5WExxYU5JSE9XSUpoY3FCaThiYzVrSHhTNGVEYjFveEdVUkd0d3Z6dGFNVzdCd2VnZE5STDF0MC9wUU9YT2VPTFpJKzBieHRiWktFTHdGVmVsY3REc2NPcXFLWnU1QlZaRWVHWldFcVpHeXYrV3dRQStIL2RSZGNnUlhIcC9WWW95K0xybWUwbDE0a3NxWEFwT2lpUUhQTGFqek91d1VucUlaMmczcS9GcGNabE94YU1xOHJMUXo3OWswSjBGUGVoT2N2d0Y4ZXl2azdGS09aU2JvRUFKOU40Smx1a0c5WG9od21Gcy9nNmhIUFpUUy81cDh2enBBL2tpU2ZPZHFHMmNIOTdjcG5qWkVtemM1dUFtZ3JjbWozT0RCVTFZWnl6U0QzVlI2U3Z4NGlRTFZHUVpCWCsrNW1zbEIvSCsxelA1WDhXa05YTGtZQSthNUtTbjFQYXdNYTE4aS9TcGIvNXRITEZvZHJoNXM3T3lCUWJFZmFzbkFWTXJiWGZBS2cyWHRsTFhrZXRzREFtajlLajFPMWxORmQ2V0s4RG9uNE9DbEFMUVYyck1hcXFmbzdsZDlRQXpDVGVDTTJ3emE1V09sOWwrWnlsM2YrTXJtL24zeTE5ajAxVlU4aEYwM09la2FuVHNPUnJQdHJ5YTgzVEd3Y0ppYUF3Zld6SGxjVG01ZU15Qm9yZkpxQXozOEs0djhyL2M5U0tGcmpjdXRvOG1OSGY4TlpWUGp0dXkyRGdRYVhxdC9reENScG9wbnFlM1l1R21RTE5mcnZ1OXZBWFNNUGtydTdSaElFeit2YVlTYWt0WUVXaklBZzBqcXdPRnc3M054QmFGckZ0QjNwR0E4Z0dTclFCWFdqdVZObStHeUFzMVBpZjN5ZmcvRkluYnhEVWNOY2pyZFFZTkdtanZXcWtTbGxSYmY5RFVzbnFMZUd6UExCeFE5bFhMZnpaYmJkTVZJK09VdUZEcWV1RmdzaHBpY0FrcXdWT0JGWko2L0NHRkNpci8rZ2o5TjRTZ0RXSCt1RXZBZXFvN3hjSmhvZkJOZWlOYWo5TjI4NzRwdlBYNnE5MDltRmR1c296Y0h4TlJwVjdscXhDbmJoNDdVL3RVWUZ3YitKcDdiSG0zYTNiK1NYMXVhckQ1T0hmbytPcXBnMFR1cXh3ODdka0JnZERGT0JqaEU4YzA2YVcxcEE1YWNlSkgrUzZmOXJQMWU3K28rMVNyRE0zR0pQNlhZMlhBcTBRMUtpdlREakhvK1VWTEgzUFY5YlQrTmV5NVVFWXpkM1BKNUx6eE9mclZxdC9aN3MrQ1hyOGtkcVI0OXRnOERuUGRrQUFBM2dTVVJCVkV0SzlIZVUxMG1TZEFsODdtM2tuUjlWeVJEd01NSGF3RzJUSkNOY2s2dWFHZWt5MmxOSEsrNVFTOUpHMzNkV2cxbWd3ZlBUWm1wanY5YmtzU01pZDMvV01qWlFCYnI4YzBmeVdQZE1BUllWZjREcXlKdVExREdHQ0NsN2FrRUVaamNYZFM3Z3lOdjY2UmloWHBhdnllcnVsOTIweHYxK21zTFk4OFE3RElWeDgyWEJ1Nlc4VGdvTHdDN05SRDlBSFFKWHgrbG9aYWJ1M1ZOSHAwczBQYTVZL3R6YzhNZDdZaHVxZGppSm1kcll4MWs4ZGtUazd1VHBQQWFxUU9lNlJyMDJoR1FLTUdoa1VIVm5lMjRmRVNHbHI3b1BFTmVTb3VsaThJREtGbHp0NkIvK3l0ZHYzYnIxVnlENHluLzgrcTBYdnZMQm40TGc2enF6ZEFqVzJ1MERER21TZ0JoWWR2QlJyY2p0RTdyTGRjZWhDTUF1elJRSzEwNHFPeWQzOGVpcG93dHkyT3ZuaUlqZGFnVVQxOHlOVzVNclN4dG8vODAyMUdOSFJPNW1odWx3b0FwMHpybWU1b2FZTEFFK1lqVnRZR1UvYnpodmhKUXRoZWFPTlptNFlHSG15ejRzam80Rjl6a3BBSytxR2ppMlc4a3RlYkI5YVoyQnRSS0RINkMzOGRGdXlRRkJBbFBlVlVyeG1DWUx3QzdObEFUQ05lKzJpanBmSytTcG8zUGVMdHJpQ256bzdnWVMwaE5jR2JrNjJsUitRSWlFVG1UVmtPNnhJengzUTQ0dkdLZ0NyTjluRE53ZEFiNDhWSnlhTmhBNk1qbTRwaEtTQ0NsTjhxYmc2MWoxNENDajQ5V1poSVhteWQxOVFRblRKRDJFNnVUTGIyaDNDTXZIVDlVekY0MCt2eWFJR21vWkVzNUZ0Q0J5MWxqcURzQXV6UVFGZXRHdmdSMjduRFVtczhsU2EvNlFmUDZPUTFQNnNSYk1DU1dXa2F1alRWZXV0amJ0Y3ZQNFduanVCV29HcWtCWGEveVNIQUYrSWhFcnB3M1FkZXpDYUdoZEUwZElXVkdMQTNhTDFNMW9ESFFtWWFFVldRcHNLMFZYL2ZQYTdUeUNvTnZMWHpyeDhQaWlUQmVZa3djL29BTEljUTRFMTRCdjV5M05YSXlkaHduR29ydGFSRTZvYTY3U1pkTjU2bWp6WWpaNVZNcDBldUVzaXgvMjV6Snl0YlVCT2pIajZPbG1qQXBOMnhHUmU1WldJajVRQlZpTXpqRFlGcENmVzBjME92eHRxdHEycG82UU1pVlJtcmNtU0JVYk15MDZOclNsMzhxQ2diTmVRSmczSjRjcG9XMXI3cGhLRG82WVUxNUZOd0RJQm1PRW1yRXFKRUREVFVObU8xV01uWWNwR0s0ZGxiWFF3SCtEZGFxV2s1TDdkVWFITnZjeDl4T0pObWZtVk1mNVZpUU15bmw5QnQreWh2NXBPeUp5dDNWSlBkbUFaS29BMjJ2R3FNV1VZZ3N3VTlMaHFpaTNDOVJkbHN5bGpBZ3BpOUxGMmhaS3MwWWxUZWNjRWRQUS9kT0JlVjVwUm5keGFXbFFSS1k1YVlMUUdNTUhvUGNudkpGdXloZjI2SjloMGxOY2krWXlUREYySHFaZ3VBSUpZWjM2cG0xalpXQmpyNmZ2MkpKem5xQUNiM3FUSFcyZ0dlTTdFdWNjaHJRZEVibDdjMWFSb1NwQXVlc3FxTGdoNEFnd2s5SmgyZmFkbzhOQWN4Z1VKYVhCUno5TDVHamZ5R0xITFdzakxTcG90T045MDRPV2lKbWRJN0twZXg0bkpmYXhvOFpzMEpzSlhhb2EvQm5XSHB2dmtRUmdsMmFDSFRmSE5UTDFyTi9QVEpJSnQxNzRxeDM0enNtdmZPMldqSUg3WEViamJKQUVCczFPUEkvbDFsYytCNUE5OXFPbUZwTGUwYVlxNjNQYmJDTzlkb1RtTG5QS3ZBZXBVSG5oZzExb0IzN25hOXRwT1k2QU5JRVJBNDMvR251Y0pXOG1TYldsazJLa0pNL3cvcXhyT0FWSTZ1alJucFpiSXJTZzZqb2J4T2tXWmlsandrcnpvQXYrSG5CS1pBL3JnOUlKb01ubGpUUzB0UnRTMURUdDFhZHJ0K1Z6VUoxT00wWEF0VmM0c1lOeWxWZEw2M1ZnamMxMGZIUm9XUS9xODNqcE81L3lTcGVGbzAxZFFBcERTQWszKzJOSkthQ2xjZ3JNWGRGbkIwSlVnUGNVNWZWNlNwSWpJSlZ1UnNCNVl2NjRESTNKNzV2TlpZeVVwRkk5M0V6Z1BhdDNtYktYcWZzTzRwb3lUanRBNldtTFo4MXhtNU1UTFBnYmh4cWRSUHV4OGpQMnMvdTBTTjRRVVNDVWowdWI1cVliN2ZmYTVzNVZDSFlwcGdpNDV0UTJ1cXVxZklhRFhGZXV2L3VCNjFkcTVweE52U0FzeWNyZXo0V1Y3SEx0OFBxN0wxMjZkUDNCbXFla0hHMTY3SjBGZWRoZmFPYTFJekQzQU9OQ1ZIaVpYTDBPTmdDV3pydCtWTDRqSURmTE9WVm50c2ozNnFZNlVncDlDL1h3MFRyNTQxWmU1OFRVeG9vczg3QWpxenAvM2Y2YWtqRm5PS0dLRklHRzdMSGRoUFN6K3RmSGRCS1A2Y3JYYW1EdHAwV2p4R0YvbmdyL3IzSC80Y05kOFVCdklTV1FZb3FCcTE1cUpwb0hsNkY5UUxDN0drQlVRT0pxczNXWk1TeldNbmFOdGJoQjVNNmtsVmRCS09NSzBEcDZRcFczZlVyRVZuN3U2SjhiQkZGU2dPLzVSOGhESHpYNElkZ1BHMmpZVEw2bnZ2WXV1cjIyb1dpbXN1Y2ZNUXYraGk4cjBWYmdnc3h6UVRqZGkvYXkxQS9YSDlvMEdNS3djNWlpNERvd1J0Vkd4Z1hCL3FDR2tFdURLRmxYbTNPdmJGUDlPK1E3Qzh3WVNPNHNqOUlxU0ExZEFUSSs3bjU4S1JVMThvckxPVTNkYUtrNHVqaXhxWjV5QmhOOVlnNmVGSWMzME5HKzdFMkhvdzl5TDYzNkZ5Z0Y5T0s3ZmtvV1d3cTdLTGdXSXY3alNpbTZXTXBCRmJzUjJKTndHSEd4d1pRMmxmcXIrOGwwaDl4akxwY2piaEM1TS9IbFZSRGFwUVRrYUoyZE5BQXBVK0dWUFZzUG1sSXhWaHV0N2JYa3ZCNWNPaUpnYmNDY2ZEcXA5dU55c2FKYmNwbmxHZkxUU2ZLRGhQd2pXNFQxVkE2N09MamFHVnVybGlMT3c4SWZjeUpLUC83ci9kS3Npakd0elhQazhFRkMva1NScXlXRHlKMnBVVjRGWVVWYWdESXZJakFBS2QxU2N3cVBqa3RHdlRvZzVvSExsZGM5NUN3SzZDNW1wYm54RjRxWFMyZWt0RXFYWEsyUnd6eFhTOHBoRndmWHJMRlc1OXB6WnAvL0Q3eTg5bmRPVi9zUlVLRUVBUG9MOUNXWUxSYjkyVmoybFFyRGhROHVXNFQ2SVdyQnY1dXp3aUpGZG1RdnVmelhhMGQvYmxkR0QrNGVDMWNuZTZvNk9LVlEwdGxBWUV2V3ptT3JlLzZ5RnRHelBqMXpjRk9uV0NIWUJ3dGQ4SWMzV2ZTR25TWEVmSmd0WEJ3enFVdUVZK0dhSWJkTDVJSXM0NGpBdEZ5Nk83NXhGV01FWDdQZSsxNDJVcXg4d0NYWHJJaWNoMzdXTVhTTHB4MjJvMlR4UkR6RXc3VTFnUFdKQ0FXUmRIUVIyREgzZGdlbUpyd0xWYmlOQzVuQkRuMUFYOFcxTWsrQTVPaHBubDNKSVN1YkZBL1g4c2ZLNW9WOFk0YkFGL1pQd2lDNnZYYXpXSEEvNnkxYUQydG9GL2gvVDhRZ3FkREp3Q1dsNHgwUmlFYUFicS9kTHVTS1dmRC9Qdk85Z1VMSlNJQUlUQW9DZEh0dHY5RFlpQVYvR0cycTkxd0w1U0lCSWpBNUNOamJheGwyVityQkovd1g2dUJybVp0MEdmSXhHaEdZQUFUNkljZEJ3aGY4bWF2Wjd3Rk5BSWhvSWlJUWdFRFAybDdMWUFDaTNZd2tPL3BaMkVHQWE5T094U2RFQUJHZ1gxVW5ieFhoQUZPd29MMnd5cGVZcDVsbnZvcEVZem9pTUNrSUJHMnY5WU1XL0pjL1YrZXVKbDcrbkJRSTBVNUVJQWlCa08yMWtBWC96Lytudnk4Y0RXNTQvaUlJZXlTYUxBUkN0dGRlSnVSYmZ5RHJldW5mL284UFBmNXhQazJUM25adHNqQkVheEdCRUFRQ3R0ZGd3VC95YW9Ya2pEU0l3R1FoRUxDOUJnditrZGYyWkdHSTFpSUNJUWowaTdmWGVwR2VGdjc2ZG9pQ1NJTUlqQWtDNEVnRnkvbjB6RlhjbGZrWmhUSEJETTFBQk1vZ1VMeTl0aFhuYUVCOXVZd2l5SU1JakRjQ3hkdHI4Rjlwc2RmNmVHT0cxaUVDWlJBbzNsNkRiNlRHWHZ0bE5FRWVSR0M4RVlEdnF3YTh2VGJlR0tCMWlNQXdFSUN2NlFlOHZUWU1UVEFQUkdDOEVkaXhQZzQ1M3JhaWRZakFhU0lBaTR3RCt4RGVhZHFCZVNNQ280NUF0M0I3YmRRdFFQMFFnYk9CUUQzZzdiV3pZUWxxaVFpTU5BSjA4K3p5U0d1SXlpRUM0NEVBL1dQNG0rTmhDbHFCQ0l3MEFyaTlOdExGZzhxTkVRSzR2VFpHaFltbWpEUUN1TDAyMHNXRHlvMFJBcmk5TmthRmlhYU1OQUk5M0Y0YjZmSkI1Y1lIQVRqRGo5KzhHcC9pUkV0R0Z3RzY1SStmM2gvZDhrSE54Z2FCNVRiNDJxdjRJWjZ4S1ZBMFpCUVJtUDd5NDU5OFA0d2c0VHA2OUJOUC90MVIxQkYxUWdUR0FRRzZzV1plKytOZ0ZOcUFDSXdnQWxQazhNcjE2NWZndW43OXdScTVPNElxb2txSUFDS0FDQ0FDaU1EcEkvRHY4T09RcDE4SXFNRWtJTEJZZjNVU3pFUWJFWUVUUktBU0ludWhnWDlMSDRJVDBpQUMyUWpNa0kzc1JKNVMrWC8vSFhZUnNGOHJ3Z25URVlGY0JKckZCMHg2c0ZmWFExL0xoUkVURVlGQ0JMcmtUaEhOTDF6OUYydE45TFVpbURBZEVjaEhvRVpXOHdsNEt2cGFDRXBJZ3doa0l3RC9zZEhLVHRVcDZHc2FDd3doQW1VUWdQL1lXQXZoUTE4TFFRbHBFSUZzQk9iSllYYWlrWUsrWm9DQlFVU2dCQUxuQXo5RmpyNVdBbHhrUVFRTUJBNksvdWxYMEtLdkdhQmhFQkVvZ1VDZnZCWEVoYjRXQkJNU0lRS1pDUFFDUDBXT3ZwWUpJU1lnQW9VSXZDaGZLajBxSkUzUTE0b3hRZ3BFSUFzQitsVVNkcUd2WlVHRThZakFZQkM0ZGV0WlFuN2sxcTBBYWRpdkJZQ0VKSWhBTmdKNmUyMkdmeEJJZG5YOC91MktFMzFOUVlFQlJLQU1BbnA3emYwb0VITzJWNVJNOURVRkJRWVFnVElJSEtqaiswc1BYRTlmZjFISlJGOVRVR0FBRVNpRFFELzBVK1RvYTJYZ1JSNUVRQ0VRdXIyR2EvNEtNZ3dnQXFVUUNIeDdMVUZmS3dVdk1pRUNFb0hRdDlmUTF5UmllRWNFeWlFUSt2WWErbG81ZkpFTEVaQUl3Ri9ZeTJEQkhkZEdDZ0RDWkVRZ0Y0RUxSTytnNVJMaWZDMGZIa3hGQkFvUTJGSGJhd1dFNkd0RkFHRTZJcENMd0ZibzlocjZXaTZPbUlnSUZDRmdmQnh5NFpIMHNaSHJlRzZrQ0VGTVJ3VENFS2p6ajBNK0J0UjRIaklNTXFSQ0JFb2h3RDhPT2ZzTllQYWU4MytYa29ycmtBb0tEQ0FDOFFoTTg0OUQ3Z1I4Y2dSOUxSNWU1RUFFRkFLd2xVM0QzWFVWa3hsQVg4dUVCaE1RZ1dJRTV0aUhXQmNEUG9HUTdBWHZEaFJuaXhTSXdNUWhNTVArdS80ZzVOOTUyNEhmYkowNERORmdSQ0FFZ1drQ1hkcDA3WFlCYmVYV1YvNHp2S2I5U3o5NmE3dUFFcE1SQVVUQWowQUgvamlqWGZpSG9YdnFJeVNGcFA1c01CWVJtSGdFNXNuOWh3OTNpMkRZSTFldVhyOTAvY0VyT0djcmdnclRFWUVzQkg2NC90Qm1WdHJveC85L2hqVWxlWVJzemVjQUFBQUFTVVZPUks1Q1lJST0iCn0K"/>
    </extobj>
    <extobj name="334E55B0-647D-440b-865C-3EC943EB4CBC-36">
      <extobjdata type="334E55B0-647D-440b-865C-3EC943EB4CBC" data="ewoJIkltZ1NldHRpbmdKc29uIiA6ICJ7XCJkcGlcIjpcIjYwMFwiLFwiZm9ybWF0XCI6XCJQTkdcIixcInRyYW5zcGFyZW50XCI6dHJ1ZSxcImF1dG9cIjpmYWxzZX0iLAoJIkxhdGV4IiA6ICJYR0psWjJsdWUyRnNhV2R1S24xY1puSmhZM3RjY0dGeWRHbGhiQ0JNZlh0Y2NHRnlkR2xoYkNCM1gyaDlJQ0FtSUQwZ1hHWnlZV043TVgxN1ZIMWNjM1Z0WDN0MFBURjlYbFFnWEdaeVlXTjdYSEJoY25ScFlXd2diQ2g1WDNRc0lHOWZkQ2w5ZTF4d1lYSjBhV0ZzSUhkZmFIMGdJRnhjSmlBOUlGeG1jbUZqZXpGOWUxUjlYSE4xYlY5N2REMHhmVjVVSUZ4bWNtRmplMXh3WVhKMGFXRnNJR3dvZVY5MExDQnZYM1FwZlh0Y2NHRnlkR2xoYkNCdlgzUjlJRnhtY21GamUxeHdZWEowYVdGc0lHY29hRjkwTENCM1gyOHBmWHRjY0dGeWRHbGhiQ0JvWDNSOUlDQmNabkpoWTN0Y2NHRnlkR2xoYkNCb1gzUjllMXh3WVhKMGFXRnNJSGRmYUgwdVhHVnVaSHRoYkdsbmJpcDkiLAoJIkxhdGV4SW1nQmFzZTY0IiA6ICJpVkJPUncwS0dnb0FBQUFOU1VoRVVnQUFCWUVBQUFJTUJBTUFBQUJSYUg0T0FBQUFNRkJNVkVYLy8vOEFBQUFBQUFBQUFBQUFBQUFBQUFBQUFBQUFBQUFBQUFBQUFBQUFBQUFBQUFBQUFBQUFBQUFBQUFBQUFBQXYzYUI3QUFBQUQzUlNUbE1BSW5hcnplL2R1Mll5RUVTWmlWUjdIeVdiQUFBQUNYQklXWE1BQUE3RUFBQU94QUdWS3c0YkFBQWdBRWxFUVZSNEFlMjlEV3dzeVhVZTJ1VGVlMGtPZVM5cFE0cWNWUnhTa1pRZkkrdWhZVmsvZG9CaGpGMDlQRHZKWEVYYXF4L0RibHJTM3MyVEZjKzE1WlVsLzgzRWtTREV3TVBRa0RhT3JXZk1lTFYzYlRHUlNSaFoyMEdFREcxWkVoRExuZ3ZwR1k3d3RCbkNMNVlVUURHdnRaZmMvNjE4MWZYZjNUWGRNOVBkMHpPc0JzaXVyanBWOVozVHAwK2RPbFhkNDNsemRDeCtJWEw4OXpsaXo3RXk5eEtva3NoeE52ZE1Pd2JuU0FJTlF0NzZ2ai81NGoxOVFwNTg0b2tudnZJUUlVL05FWHVPbFhtWHdBb2hmeER3dUU3SVVaRDRHSGxoM3BsMi9NMlJCTmJJMnhrM0hVSU9XYXJ4OUJ6eDUxaVpkd2xjSkJ1TVJmakRuTmZxYy9QT3RPTnZqaVRRRXdhM0tkM2ZrNytlSS80Y0svTXVnZG9PNTVDUWIvSlU3L2E4TSszNG15TUprR1BHREdaMHozQzJUblo1d3AyY0JFb3ZnU3NpOXJ0SWlEQzk3UnVsaCswQU9nbHdDU3dKMTJHSkVLRzRneU1uSGllQldaSEF3Yk1jS2NMQld6elpiL0dFT3prSmxGNENKOXNjSXNMQmV6elpQQ3c5YkFmUVNZQkw0RDhLdFZYaFlPOVZUanBPQXJNbkFSVU9uajNzRHJHVGdPZXBjTENUaHBQQURFcEFDd2ZQSUhvSDJVbEFDd2M3WVRnSnpLQUV0SER3REtKM2tKMEV0SEN3RTRhVHdBeEtRQXNIenlCNkI5bEpRQXNITzJFNENjeWdCRnc0ZUFadm1vT3NTY0NGZ3pWaHVPVHNTY0NGZzJmdm5qbkV1Z1R5RGdkL05jL05RZ3R2MDFseDZYTXBnWnpEd1d1bkczbUt0WEVqejlaZDI3TWdnWXRxZDNBZWNHdmlCYVk4R3ZlOHgrNTA4Mm40M0xYNnJhL3hUeDk4eFN5eVBYWTRPQlhMUytKTEZEbUpac0YvVDA0dG43Tm1QMFNDNDEvTUlOdmpob05qV0g3NTE3L3ltZ2RNbTFzWGIvVG5KWm5PV1RldnBzOVR1LytXdlBsZmRSYys3Wk1mTTdpK1FFN3Z2Mzd2dmZlKzhmcjl2bndWemFBb3dVV1QzQmtIUlF6TEx3MmVZa09EN3lLM3htbDhoRHBYeU00STFJNDBYZ0tYeVE4R0JjcytPZElwTUVDclkxY3ZLVkhhSCt0YmFYRXNud1RNM3RaNUcrVC9KY0hCazNxSExqMldCUHBpcUh4VWZ2d21hR2Z4SzYrckIzZjF6dnYrMFJmM3htcDZwRW9QdjJrazhvQjRnWkJ4dmpRVngvTHlQWDhFYm5jMERLdEV2RTJxWldhY3ZDUmZVODI0NFhQVTNPVlRxWjExNHdaU0dUUnhVOTlRakRCV3lZdWpkN1NzUGhZeFFtVWJ5MjFpdUEwM1NXdUVSc2NqWFpDZmF4bXZ2cXZsZVQzMXNiR2JrU0c1VnRnM2VTdjljVFQ0THROcXByeWZOcGJoU0J4cVRkVEhjckcxQnRJa3ErTExMV21JSFUyTUJDcSt1bWxYekRzSTZnWVpSNjlpdWtuS3FyeDZySjRRRHI2VjFIU2szTXB5Vlg0Rms5WlpKdXJaanJTUldjYkZNUmpJclBPNWFPZ3lPZHVTakRUSVZabW1pUXFjaU50R1RrNFgzMGJkbFRHOENGak40NUVoV1ZrMkF4c0g1c1IyNUc3U1ZWaDJia1E2UVZtcER2VE5YVzBpWm5XTUhrWTU0aHBiV3hxNzRCdWZoNmtmUTRQMy8rWTNVT3NEdjd3L1lzOVdsb25oUmRWSWQ4U0d4eUp2Rk9HcmpJVnNSaXExaVJaUlBTQ21WN1lHRFJsOWxCNlY4ejU2K2VHWGpHcURLejZxOGFNN1VwYzJsckhQVFF0c3JKRG5SMnAxWE9LVE1VYVJjZnVheTNwTi9JNktaT3hTeUJIR3RURzNrWVNaSmo1Ny9aLzhHKy9DcUJxODRKOWVmemNXWEs0LzRKdVBYU0kyRzh2bVByZWxBbUpwRk9xbGtPZVdDTjhSbUJLb0U4MXpnTTNkMW9zUG9NSDZkWTdwa1RWNGZDdzJsckhQYlVlMTJpbkVEZmE4UmZrQmI5VzNTNDBnZ2I1KzIyQ0ZqS25jaWU1aWpORG9HS1FGYXJDTjVYWERaV3JLRHdxT3djMElWU3JrZEFScVJ4cVJ3S09hRTRFQWtobEJ3cjErSVZJam40d0NOZGpHY2tkM21TcWhLVUUrWE5OV2E4NFJua3k0TDllcUkvWmdCQ01heHR4R0k4dytXYUFHZXhhV3E3ckx0RmpZczl2VGZaZnNCWHUrV2x3bHhnUzhzSEF3cEZ5a0J1czNWV1BaQ0FkZk1rY2p2VXJHNmZYQ2Vzb1llQm1iZ3cxV2dRblB3OTB0ekQ1TVM0TTFsZzJYcVZNWTUwdUZXZnN5cWx6R21EQ1QwemNVWG9ZRzV4OE9aanhNUzRNVnkyWTR1RjhZNTh1RmVkd1phMHNabTRQSzZyRlZhRlVCNGVEcGFyQmlHYnFzN2FZc2puUHNFTjByb3pMTUpDYkVnL1hRemdFMHVDZytwbVdERmN0R09CZ09WRkdjWS92VVZtRjl6V2xIcTU5LzRQUzl4MkFPbXhWMURlNFZGdzR1ZWlZWHcvSzY3akpkMXRiYTg3N3J0ZEsrdzVVMzUxbTEveEhvYllPY0hRY0JBZDJMR0Joem02eTZpMituV0JzY3gzSkhkeHd1aEtaWHl3K2RmbDg4OE1UY1IxN3JYM3Q5ZHdoWnU1ajlmME1RekhqUmh3bjVzdWQ5c3ZhQzU4RU02VE81ZW5IaDRHSnRjQ3pMVmFKdFJsczM5M3F1MVBHTXl3WDNSZjlHK252K05jd3RmUExraHIxR3gyMnd0QXNuUmNuSHlHbUxraTNVanp5WUlUMmFSZ3JhSFV5N0w5SUd4N1BjMUdleFBWT3Jlczl2TEt0UStXQ0VyUXgvU1U1ZjRWV3F3MnFzbTh0SVZCcnVTQzhCTENUL0RLTys4S0xYTmxZMGlnd0hGNm5CRnBZTjNnZkd5TDVDRjM1VnlNQlh5cHdrNkplUlUxVDFGalFMSHFseXlUQWJrV0tYTVZ3Q05lbndWVTY5dnI3ZDNTc3lIRnlrQnNlempIQ3c5cEpJayt4cWNydEpTeHBpd29Yd2w3SDJyaEdHazNoWWZpREl1emxFNmU4eXBzL2hKdHoxY0FrZ2hMUWxLS3F0aHVINEZoa09MbENETFN5YjRXRHpHeSsxSThoSTd0dURXajRqWkpad0hnanppanJITmxvRTlHeEZMajlKQXBXNkVERW9EM1pNeDNjZGwwa05aRlplbUI5c1l4bUt2YXU0SWZydTRCVTZ4WVBsNVFzZWlEbmVWcFREVXRCTk1lZnp6WDJyZWkwOE8wUG1lVHFsUzBja0FMM1prWmxMTDBKbGQrV2wxeXN3SEZ5Y0RiYXhqT2YxU1BJT2RkMlNGOTRTd2pSMGt3alhXN3dnTGZSUzBjU21haXFxWExQUDViQTE0ekMydXN0TWxrQk5qeUF0M29FR2I2dEtnd0xEd2NWcHNJM2xqajdPUTExYlNoQWQrdG85N09sVmxyVnBxTGNpaTZSZ1hPVUwrMVc3c3dzUHZCV3A2ekpTU1FCenRXOHFRaHA3MEUxUDNmQ0tGVjB1cWFLOENDdkxWZjFoaHR1cW1jWCtEYkNzTEc5YlJTV0dpNktucWVhSnZSSU0vcTNoRGJsU213UTYwcTVRQ3RnQ1E4eTQ0cDZmclg2RytVVnBzSlZsSXh3TVBkOVR6QVdUc0o2MDBiV1UwNE1GWDdPNzZIZEx0V2ltakpIUExISlh3eVhRTUo1KzJBSk41SVh1RGk1dVJjUEtzaEVPaHN1d0lVVzNFc3huKzFKdmZXUGhVcEpGRW5nb1ZkUU5Hcndkb2VBWittVEVSdVB5NHlSQUE3NWRWVUExV1B0R0FpMHRiblFyeUFaYldUYkR3UWczS01GY0RvU0NsV0VtS29oSmM3MlUrQ0twbmo3Q3dZdTRFYUhnR1U2RGJaSkp5ajh3dDBGUVAvZzVWUWM2cFR1RHFpQ1hWRUVhYkdYWkRBY2JHcno2RStBWXd1R3kwY1BCbFdHeWFPaU9RMXVGZVNLVlZOR3c1bHhaVkFJRGZaanpQRVIxeEhTYjBxN2pzaHV0bEZOT1FScHNaZGtNQitNcXhEcDAraXBqWFFzSEwyb0J1SWhjb09tYUs0S09keGxKdEpJdm1vNjA0VEtHUzhEWG9qMmdwQ1Bza2FyUkM0ZURLeTFWbUhrcVFZUFpid1FBWU9yam1WaUl2bzFsUEs5SHFnYlFxSXNnaFhMdVVxbWdoTmNoejRiSXRFdDg4RWpicXRxVXJrSzBrdE5nVFd5akpLblhzS3RWd0czVDNZWkJPQnk4Rks4VVdnc1RKQk0wdUFkc294MzZKanVKeTg1eVI0WWFLSEZVZzA5a2RHSlRPUWQ5c2NnaE85QVNvS01ySWZ6d3BSOGNyZFFZMW94b3dKMmpFc0NFVzlpVm9CQm1SbjlEb3k0OVAxNjFjenZhUm1ZNUNSb01CUnIxNk1aZ3M3TmNOZnlHcUFiWHBFRnRTMTMyZlB2c3pQUFFvbnJrNlN6NWlBR0tWbkkyT09aV3BjbWkzL1hiMHdnN3BsdU1Vbk9NN0c5cnhGa25FelFZMkVZOXRtSWcybGsyd3NGZTFBOVdCclVtUFF5b1pWd252TitHOUp5UlFlY1lyYUFncHBKdkRJVzh1anNsUytBQVV0V3BCcnJJZzNEd3JsN3M2UzZHVVpERlJZSUdVeDhkUjZ4clFMdmYvNWFYZi8wZS9oMWlSaG83TzdLemJBUVM2UXVEWFlNcmFLQXdxQ29jakxtYWJnR01Dc0hYdzIvSUxHcjhONEtybUVwT2c2V2NSa3YwUWxNMUdJMWJxb1hRdkE1ZjVkZGRERVdYVVNwQmc3MDYwOHZXOE80KytiOGU0dnByN1BhVmxhd3NJeHlzVmgrQ1YxNjdzaEpOd0NoZlpSbGFPSGpveGw2NndybkZxdUEvcG4vOFM5Y3hsZVFrVDVLN1JDb0pWRTI3UTEyMXJxb0lsVEszdEY3UzVpV0tMS3RVa2diZkJCd2NjcWVNdGQvZi9oeWpGQnBqRUZwWjFqZmhvSWF4SmtkYldKZHVyR2FOTDlySEJPWTNITXJPTzNJWkpLYVNuT1JKY3BkSUpZRythWGRnZElQRkoxNFg5MHhYYU0vcmlHRTBWZU9qRWlWcE1IVWtjV2p4S1dzUGp6UVk3VjZVd3NxeXNyRkJKY2hDYVIvTjZjakhHY3A5bXplOGFkaHRuaWxPZUNZMEg2MHFINzVvSlh5ZWJsdlVjdWRSSkZDVFVnMXFZYURUTFJ6dW1ha3V6ZDFSR2grVk5rbUQ2UnRROURoSzBmREtud1drTVdwUk0zbFVMSytiV29UbjVkam9DQnJZWlJtWURON2dSVzFEWUFaOVlNWTErZFZscldnbERINjNRcFhkWlNvSjRIYmUxZ2picGlCeHozU1RqSm5kbGthY2VUSlJnMmtZQWNlTHFYcCtOU1Y5TmtwYXM3SGNZYUdDTC9JcWNHSmJSdTJhRERRZUtQZTJKbnhqZzVSZndJeXIzM2loVHZFZUs0aFdRcEM2RmRlQ3kwdVNRRi9PVGdMS2hyeEp3V1V6cEMyWGhCRkthbmE4OGtRTnBtNDZQVFpTdFQ4QVpZemZibVVaenlzYVhoQTZoNEg5bHRGUFE3cThKMHdYSDZkWTZLRVpXcU1HdkFnVk9VRnNnMTdFVjRMQlB6U3F1b3VVRXNCZDIxR2trS05oMzNCekRDTlcxYitGb3FwbGxVclVZUG9wQUhwb2tJZjBqWjhJTlI5SVJtdGx1UmxRTDhwUkoreXUrSEkvR2hxbWJhRWxkdGcwR0ZFejJacDN3SVFaWHdtNm51NnhITUx2K1N6cVNOK004by9KL3JZbUJ6cnU3V3JYWS8zc3NWWS9LWm1zd2JCajlJaXhySEZ0ci9waFY1WlNkV3dzczcyVCtHUUdQeHFoSjBWTmVodDhkL0QrL2lPRS9OcSs5Y2ZzTUdZb0RSNXcxeU8yRXVhR29sdDNIa2tDNjRaQjY1czJpMDZsajdUbWJobytzMWFRVVRKWmcrbFA1TklqNVlqN3FNRWRSMmxqR2VwR3c4SHJjdFJwaGx4Y09VREJ2eEM3ZzBPUjNVKy96MFRHSG9xZ1kxUVNIa1dvRWkxZXNub2lRV1gzenlvQlBQdFhaU0dtRTBhMERPRWxmVHErNEJzV1dsYkxMSkZDZ3p0VWZ3bDVSOG8rYXlaRFFTMGJ5NXo3a3gzUmR0VjBvVHlmOE4zQmVMS0ZuTXpJTG1adTV2RFFWNjl5Z0xsZDNySlpLY2k4cUJscjBiODdwNUVBREk4S256MW1LR3hrZC9ERHFXMWZtcDVqYUhDVHFSVWNkdEJoQVVkYWYveXl0SHVxVVJ2TG1BVGNCbFZ6UzVCMnBKNnluTHFZSk1EWm9wVDAySlRXbUY3MUFPMllKc1N4cVp5REFUbmQ0TmxtcFNEelFMUXRhcnB6V2drME5hdFJOMjVIY0VPME9jcW5ZdWRGYWZ0SlE0ZGdtUmlkcmVSTktBbU9MU3VCV1ZDTGlaNVlXSWJYRDcyc3FCbFYrR3Q4QTRHdXFUenB0cUhsTlNEYjBRSEFiejlrMTdEd1B5cEt6RXBCYmtjekpJTE1uVk5KNElDY2Rqa2huSVl0b3c1dWlKcUlMUHJoSWRLZ3plSUNIcXJxejlJZzdCODl4Q2h1b1pMWlM2R0lHQzJ3c0F4SEZScThxTXo3VXNpQWQ3anBoNjhnQldWR2RxbVhyb1kwZEZYeHhkTEhDYm5UcFozVHc2d1VaTFUxWnk3SWNQL1NTZ0FCbjIxR1cybUd4dkJIY0QrRVRWejRDQzVTNjAzYXprMjZsU2E2K0NVekwzSUZXMFlQK2RoRkNFSVpqYXVoREd4UHNyRGNwQnA4ay91NnFIWFpuTmZLN1paVjlML0hXNVVhR2x3M1VTSWt4Z2g2WEtiUStodThpZ2VIV3FWNVprM2NCVW5rRW1rbFVCVjI3M0Z5ZWlnclZmN3Z6N3dHdDRPYy9xTS9lZUtKSno3elJwb21jaW9peVRKTGZPb3JuL2xwUCtqandlLyt3bjhiMXV3Z29FcDl3emRqUE90NGxoRm1nMld2S2VYQ3c3S2hJK0V6MlUvZ1E5Z2k5QVdmZWtzamFRT2JPWXJBdVQ0R0FSN09INUYwb1VwQnZ1K1c1S1I4UmszQU9ueVExdms5UXI1WDFlV0JWNll0OHYrV0lzZzRkU0Q3UUVJTjVERzlZTHBIanhqRmpDR0dJZFU4ZVVFUXp6SituL3VPOXdrNTNRSXgwejVSeS9NZXBwOWgvM2IvUjYyN2crR0huWXFRR2EvMk9IbHl6L3YzVFYyeFkzWUh3d2Z2cW41Y2FqUUovQzRoNy8zT3YvZ2VRdjZaVm0vTkQvVEUvS2M4T1kweW0rVEI2YlYzMzh1TzYvY1AxV0JZc09Bd3pPTVFFUDVldERDV1pROHJmbWZrVFJwMWVHaXYxT2lQalh3VENJU3JFRjZJZU5YWmQ0aEZhZEhPZ05ZaDcreUs2MkMvajdwZ0tmcnd1R05zQ2Z4ZHBoSS9PM1lEeFZZOFlYQjNVL1phM1k0aGpHZTU4aXJ5L1RweEx6eTlXdmh6Lyt3RFhkaFFNWkc4RkIwdklxcjRqZnZJVzcrc054dFRhU24xbUtJMzVOSkNBci8rR3YvYXp4MktxN0tmWWZmb1lmcWJkdENyc1l5bFl2bWlXTUl3VzRldmNKWG5IRWhyTEVncVF3ZVFnQ3BhQ2VHUlowVUQ3anovRXNDZ1RJL2ozRG1OV3c5QnArdHEwOXFKdE1ZQ3pFcnlreFd0aEQxQ1I2SUJkNTUvQ1d3R0Ntd0dYblBoR2hIaXVIYmh4dXp4L09oM0g2NElGem11SnN1TFZzSjJEOUdpdlpvcm1Sc0p3QStsUjhUaHpKN0JtbTdvUHltVXJLbWNYLzdMTUI5UVhhK3BlTExLTkZQUlNndEZNR09DY0ZmVGxFQXQwT0NZMWJhc1FXMXFhOFJyWWxFTmtTOHhrVU84YlF0OVh0YTI4MXk4blFnaVdta3QzdUZPYk1rUnpLZ0UrTXB5c3JXYmxMODFwYXRZQ3VhK0trTGxOM2pEVUdacW1BKzBsZVRPVGxLbk1aVU9aSXRKbFYzNVhFZ0FPa0NQMDI3ZTNGU1V2NERGTlc2UU82cGorRE1VUXYrV0F0SnZxWFI4S3FiU3dMbkI4YkthMjl4cW9NRUZHQzZsV25TUmtwbGV1Y21TcmszUUw4Q3Nhc3QrRlQ5UjZER1ZRbHVJRXB0d0JMTXVBYjZ5bkR6dG41VFJTM0wvQmUzeW1EYUhIY3BIOUV3UHRwUzJxYmt6YTVwTHpHZ2kvNk9WTHJ0b2NFUktjNTVSOFprUnBrNW9yc2VxbkdKZEVtc29IYzFncnRCM2cxYjhsc0t3K1E2VnRxUmlLaEd0QlVzdGx6MWZFdWd4RGQ3Tm5hdSsrRkRjWGVSc2kvYTI0RXV6akN2cVpWVDFvYURlb2tURGoyaWxBZ0tEd3lHNTBxSWx3RmVXUS92QWNrQnhTYmdNVjdncVA2NjkwMEsvRHZqa1E5cWVWRzh0ZVUwNVdtazU5V3QvT1REb21weVNCT3JNQ0xmeTduNUJ4dFBxUDBQN3dxNzNRNzNQanpZZVBOYXUyOGxPQktoRGxRN0VtMGhhUXk0NTd4TFlaQnFzQldKejR2amtyTXRhZm95OHd2TituWkQvT3FTajFiR2lZazNkRFJuU3VpdWFKd253bFdVdGpwVVRkNHM4Q3V6aEMwRFhmSEk2VElHOUsvOTREQlJyd2xFWm82NnJNcnNTcURFamZKUTdCd1BoYkMvOFBmL3M1dzBYSXB1K2MvNlVWellnWFN1WlN3RFJMWHE4bUhuRDRRWXY1N3ovNG9vZTJ3aDM3cTduVndLRnJTeDcxYWR6bFdJbmVVTnhydjI3eHFjbEFiNnl2Sk43LzFmR21wNmxoVlV4WG5aT1c4dlJ6WUVFOEs0UFBaSlhjU2ZtOVc5dFROeUV2WUhLZDluTFhNbGNTMENzTE9jd3Q1cHJ1VG5tU2lPQlhtQ0QzWHBXYVc2SUF6S2lCUERkRW5xa1djY2RzV1ZIN2lSUWlBVDR5dkpXSVoyNVRwd0VNcGZBWm1DRDVjYUZ6TnQzRFo1TENWUSsvcDl0UjlaVGV2cmlENDc4VjViUDVZMDh0MHp6dHpDWmNwbi9NOS9BMG1mdGI1OWJZVHZHYzVCQXo5UmEvU3J6T1JkZldjNTN6U3dIR2JrbXl5eUJ1M3hkYVkzMGoyV05lOVRQV0diZHYydlBTV0JDQ2JUWkU3STdZVE91dXBQQWxDVEF2OVB0OXNaTVNmNnUyMGtsNEZhV0o1WGdUTlkzZk5NSkx5WVd3UEQrYnllMTMySDFVNzJkeHRwYUg5N2p0RXVUR0hibGtFQ1dOMmxpZ1E0SGs2akIvQWNTUjNoYjNXbnd4UGRzNmcwTVY1clJTaWRtWm5oM2lScnNOVmtEaDZtQk9BMU9MYXJTRWc1WG10RktKMlp5ZUhmSkdzd1hVSTVUQTNFYW5GcFVqckFJQ2JBZlNCUXZZeGJSbyt2RFNTQlRDUXlvRmQvSnRFblhtSk5BZ1JLZzM1UVVIeVVwc0Z2WGxaTkFSaEtnSzh2NnJ4aG0xS3hyeGttZ0tBazBpZnZzV0ZHeVBoLzlGTGMvT0pBbjNqVnllOVBPaDJZVnhHV1IrNE1wU3lmcTV3a0w0dEIxTTk4UzZNRXZ0UnlaN3crR0pQSHBIaGRLbTIrTktwcTdJdmNIZzdlWHVsQmEwWGZZOVplbEJDb045ZE5ZV2JicjJuSVNLRVlDaUFibi94SHNZbGh4dlp4TENkUmNLTzFjM3ZlNVlScWJLMTBvYlc3dTVubGt4SVhTenVOZG55T2VFVXJMSTBJM1J4SnlySlJiQWk2VVZ1Nzc0OUFsU01DRjBoSUVkQTZLRjE1NUg3bjJreHN6eWltKzR2NU1NZEJuVzA3RnlHZ3F2U3pYZy9YZnM5WlVlcCs0MDM1Um9iUVpsOVBFZ2k1dEF5dU4wOWZmN2IzOHMrUXMvWXVTZVREek8zOG4vdmo3d3pzckxKUldGamtORjhkNUxCM2NZWnI3WVRMVmo5NndWOTNpZGdNZEQ3MHJDS1VkRFNYSXFyQWtjc3FLbmZscFo0MjBHRE9WT3JreFJiYjRwNk5pVkhodkdLckNRbWxsa2RNd1laelBzc0hiQmQ4WHlBaWZEQkdWTWp1dlEzZmYrNTIvZlBmKy9pZXJTUDRzVXQveXEzOVJRN0k3ckE5c1JONGRWcDVaV1Zua2xCbEQ4OUxRS3RrUXJGVDhuSDk1VlhRVWU0WTM4QWU4b0FPMUZUUjlsUlJaeHJtb1hXbWxrWlBCdmJ2d3ZKdlBLU21jRU8xQ1pSZVRxaEg1aS9CdGJiLzY1ZUVEUTJHaHROTElxWmk3TVVPOURNZzdKZHBMNUZTbUMwK1FPMTNSSjF3SDlWUGYvdENYTDJDaWowVzFYTStsa1ZPdVhNNWc0eFVNMkZzQzl6SVJzenFSVTl6NWl2YWJoajRoejhxZWE4Titkd09odEdIRnNwR0pFNldSMDhTY3pGc0RVRnIxcVJ2Y3B0MXBNYmlrYkNuOTlvUENVVlhtT0lxdFYxUW9yVFJ5aXNyZ25PZlFIOWJlbGpKb1RNOFJYbGZieTZpMkhFbE03U0Z2WHhRV1N2TktJeWNwRjVkZ0VxQmZhMnBKWWZTbjk4YnZpZHJiUUNQRHh4SlQrN1pNUmhJSXBiMG5rcGxMUm1ua2xBdDNzOXpvR3RIbit0WHBUZVdhTjZRWUwwS0R1L0pxc0N1VGtRUkNhVElXR0NrME16NjFaVjZQZUZVYU9ZMkllLzdKc1JDbm5BZ1BZYXkwR3BHeGFDcmFONk0yalIvbzdDdlZEdmM1U2lodG9MRVpiaWZGZFZua2xBTHFlU05aT05RNFB0RmRDaTAvLytTeTlxT3llSTZlVnowMmI2bDBLRFZDS0UxL1FrS3RwTHNzaVp6U2dUMi9WRDE5Q2xXb0dKYTBvRmhORHdkNzlaWU5DR1o4V2kwYkZjdS9yRDBod3luVGxFNVBUbW5RbldjYTJPREpCdHV4aFhlZ1JSeDhQUnpzK2ZvZ1liUVBQVXFOZGpPMXJodGRXQzZtSnljTElKZk5KVkFsMDlxZTF0NlJONEdHZzYvS0swK2IxS2xNbWdKZCtwMUlEYlZFWXJZeTF0WDA1RFFXM0hOVWFhQXZKUlRLZDdNbHV6UER3UXZXaGU1UlFtbHIyVDZaMDVPVGxKSkx4RXFnYjFpL1dKS2NNdTlYN2RKd2NFdGVMbGkzUmRUVGg5SzhxaFpnbGsyUG41aWVuTWJIUE5jMVAvMSsvOXFmVWc1clU5UGdmU1ZnR2c3ZVVKZDNxNlNSZ3FLclJSQ2pKSG9Cc3g3TkhEMm5CSElhSGZRNXFMSGNKT1FhSVQ4T1Z1dkNpMWgrNlBRTkVkWi81UzE3a2J3Y01qWkpxbldWZ2I1d2x3Q2pxb2ZuRW1pdHhXV1RreFhvZVN0WTlza0xlMTdsbzNSM082emZEY3IvU3YzVVYxc1RCbXdndjFMUUJ5TGIydTVnKzgyQVdYM0JYbXFXakdLdXpacmFWZW5rcEdFNzE4bVZPbmxiSUlDWFBFKy9oTTdpVTczbk41YWwyY0lPeGhhbE9FaWxXVUZiRS8ycnBmcU9YeTk5S0cybElZYVdDWENWVDA0VE1ETlhWZHZrcVM1anFINHNvZ0FyZE41RENQY1oxdmtPNGhQb2R4R3MrMmxzL1NpaHRBR0FiMDJLdkh4eW1wU2pPYW1QQVJiZVEzQWNYTVgybGVCVzM2UmJjaHNpQU5YaHVrdzF1TXRJOC93ZkNnZGJ1bm9zL2E2MHJ3TDN4TURMSnllTFlNNWRkbE10ekM0K2ZRbTMraEFpcUIzaG55K1dGYXJjOUVKcGhGbk9VMHgwSU5oTzdDQjlLQzFRWUxYNU9MSGxlSUx5eVNrZTU3bkxmVlRUbHNvZCtBdlVUMWloRmd2dmF6ekx4TkhrUzE4TGZpRWFER3VuaFlNdGR3UkV6MW1Lek96S3E5R2NzYy9DTEU5NVZVSTVwVVErNzJSMWZXRzJDVCtCYm9CWm9wTjhmRUxuTnVOZTdoVHJURDRZcDVCbktCd2NYMk9RUXN0cHpkOXFRbjF4WEkxdkpuVnVDZVdVR3Z0Y0U4S1VjVU5MMmF6V1diU2hRM2Zad0NkbXR4MEJDdjZtR240M3N3QnBiS1lJQjZjTXBmM3R6d1hxaTM5SGt3RXZvNXdtNDJoZWFnK01TWG9QdDVwdTRRcjJsTU9qWU40b2dtbGN5eXQ4cFdIaEY3L3lVOWYzOHBKQk8wWFFEa2daT0R1SXlzZi9JUjVJY1V5SWRsQkNPZGxaUDBjbE1LLzZ2cGtPN3ZjellEL1lRM0FpbHJ6d0lzUXVsMG1UVFlnMlFaZmZuSzZXSEE2R1IzNzZxN2JqNC8vbDY3OTR6MmZ1b3hqbE1lSG00RkxLNlJ6cHFaMVZ4QjcwZGExTjNQR3JkQ0pIYTlTRXl3QmpmTVNiR0REcTMzd0FoRHdyKzVPZkhBNStEUDJQZEV5NE9iaVVjc3BlOGpQWTRrQTZDQUg0VFdqRmtlZGREbDd4a1dONVJ4aGp6MnR6aHhqTGMrbDM1bzRvbHpUaFlNMDlBT1FVaCtic2p3Z25JQitVVUU3ajhERjNkZWgzYUc1b1hQVndmWWdveEU4Z0Q1c2dlTGlxcWlJUVBhRUpCNGJ0MXBxWVBKa2lIRXpqYmFNZDJ4UGhLcVdjSnVKb1hpb2p0bUJFWHVINlNyY1lXZ0tIZ2g3TklNSVdKTnM4eStzSjlRNnlNLzFIMWJNMXZNWEJhT29MYWp5WEV4eWxsTk1FL014UDFYRGtGWm9oM3hGVzNxK1dPUkMyYkNCaXhka0xJd3dxMmdPR2h4RVArVnhHRzB1VEU0WlVDam1sQVQ3M05EM2p1d3pCN21DNTBBVjd2QmNJQUNzYnd2djFtaTB1a3pyWjRhbk1UNXZhUUJEZitNR0krbXRPVitQYkhKcGJTamtOUlh4ZUN2dWhld3ZORUc0Q1FoRThBb1VoVkhpL25ueDFRbTBIeWx4V2JUbUZ0RFdOSDBBYzhkRGVnN1kxT2l5L2xISWFCdmpjbERYTTkzVG83dUNXWUY0cTl3V2wxaXNpckFxN1BKbG5LWHFKT1VOZG5vN0pubVpXS2VVMFRZR1VwVzg2eGI2dGdZRzFsUTRqZkUyNnRvRmpYUzEvTFFvdkdaU3NNSWYvVUpjSlRXYldvTW9wcDZ5NW5NWDI2TTlmN1dqQTliaTlDa1gwbEdGZUVsN3lVbjdoWUtvdTBwWFJ3RTB4V1VvNVRWRWU1ZWthR3g3a2FodEZ0YWw1dk1yeUR0U0x3d2ZDWXEvbkZ3Nm1nWWJ0OHNpSUlpbWxuTW9sb2ltaG9XOWt0TFMrb2F0SDRySWpGK0theXJWbzMrREZIUldlRUJXeU9vZEJaZFh1Qk8yRUlaVkNUaFB3TXo5VjZkckJoc2FPcjExVzVVS2NyejZLM1R6bTFGVVZudERxWjVLRUsyT0F5cVRSeVJvcHBad21ZMmxPYXRNN283Rmk3TG10Q2NzTHYxU0VCaXFTdW9uZGFxdC81TC9sTzdUcUdTVVB0T2xrUmsxTzJrd3A1VFFwVTNOUkg2T2pqRDJBSVZpL3E1S3ZPdUZ2bG1FYXc0TVMzckw4L2hQY2pTdU5Pei90a3kxWklhdkVTV0k0T0t1ZVVyZFRTam1sUmovUGhKaWg2RHZNb0R2SGtsMWZ6TlV3c3hMQnJVc2lGSUhBOFhFZkd4YVhwSG1XOVNaTzlKWE5uN2l0akJvb3Bad3k0bTIybTRFaWFxL3dWalNIbDM0c2dtK3BoVzl4bTdQWkV5WWF0L1FsVDNhUks1M2w3QVRSVUU5TWRvMU8xbElwNVRRWlMvTlMyN0RCR0N1RmhvSy9oakN2c01GQ2c1c3R6dmhkNUxSK2k2YWJtYnNSSlF3SDB3ZFZHNnZLSVNkK0o4NzdxYS83d1QyeGxTZVFTbDNZWUN5L2NRMWVrVTR6OW1xeDFibStDcjlsSk1zU2hvUHgzbUQ1NUpTUnVHZTltVTB0Y0ZWcEdESGV2dGhuZVNDWE9TNkltQVJkK3RnSmVLOFpHK1N6RUFlZDk3ZXlhQ2pMTmtvb3B5elptK0cyOEE1bjRBeFFGckNCWjB0anBTZTJwZzFrTEtLOUs4cmJ3djgxZnNsTGxDQmVwa1VBQUNBQVNVUkJWRTUwcGx0eDl5WnFJWWZLSlpSVERsek9ZcE53T3Q4aGNHdGZWYUpaQ0sxdDBQTUs2Zk9veElyU3JKcHdrbjMxQkZEaURJNFRhSEEzZzNZeWJhS0Vjc3FVdnhsdXJDM1gyMzR6TkhnakRIeEVHYnY1d2lWeTJxV3BsMG9ud3ZPeG9FRVAzTmxXa01qczM3ZENnVWtPNnlRVEFpeWRuQ2JrWjM2cUl5eDJGSEN6NnBNZk10a2FCRk81aGZvTzNoMitnYUlyL2kxQmdKeXRJSTFJMjU3SW5Qajg3Kzc1ek9zZW9ncE15SVBmL1lVbldoTTNtR0VEWlpKVGhtek5RMU1EOGhUVndkVW1DZUs3R2t1NGFSLzBLdTA3WGU5aGN1ZlFXMm1xVHk1QWNUY0NTa1RWdEJvVEpodE1lOFYvc1l3eVlhc1pWUytSbkRMaWFGNmFXVzJRc3ovOHExZjY1TTV4bUtXWFljM1pweWE2MGlma09ybWpyTzJhVU55TDBna0pWeDdqdWtudXYzYjkzZmZlZSs4YnIxKy9Yd1E3eG1nbmx5b2xrbE11L00xd280dk05RDExR09YaGtkZjZaMSttMlpWdlBIRDZYbzNna2xEY0hEZFpSdUZNTjhmSmFicnlIOUw3eXBmdU8zM3dqNGNRUklzT3hHcEhYeXgyUkduS2sxT3Bhdy9mK0xEbVhrN2ppMmIyYXA2UVp4aG92Mnh2VThUSjhuZU5PSGNjUlY1NXN5V252S1JReG5hRjZVWEU3WGlhK0xwcE92K2FDSnlrSWM2V3BpeHl5cGFyZVdoTi9FUU05cmlBbmRkTWk2V3FlSFBhRHVBM2Z2K3ppRzFzMlFseUxTbUpuSExsY1NZYnh6ckdWZ0I4bmM3b0ZzUTNKSXJtQlhzZXV3bDkwazBXN3hKb0UyaXpMeTZKbkxKbmJPWmJ4UFl4RmxrN0ljL2h4d3JZSjRXTDU0cU5BRVA3dmV2K2QvMERLUHJXVUtMY0Nrc2lwOXo0bTkyRzVlZE9hblJEOFVYNVNhcUNPYnFvYjgrMzl6MDlEUzZKbk95aU9iY2xGNFRxTk9oNlJ4dC9VemsyUlV4dmVPL1QwK0NTeUdtNGVNNWw2YnBRblRyRzU4clVYbzF2aTVqZThKc3dQUTB1aVp5R2krZGNsdmFFNmd5d00rMkMyaTVSc0RBQ0h5YTV6K2xwY0Vua2xDeWljMGN4RUN0eG0rUm9vYkU5TGY1VExxZE1UNE5MSXFkcDNaOFM5OXNYSzNGWHlGUDE1SmhzVHB4Z2kyY3JUZFBUMCtCeXlDbU5qTTRiemFOdjduS1cvMFBqWFN5dU5nVVJ5QzJlQ1gxUFQ0UExJYWNFOGJqaXFVa2c3ZDdrNldudzFFVGpPaTY5QlBCR0NUOTJFN0U2RFU0VWtTTW9YQUo0ZjhScGNPRlNkeDFtS0lISy9uNlZQTE8vMzAxdTA5bmdaQms1aW1sSVFJV0RYeTBNc25ZK1BSYVluQVlMU2JoenVTU2d3c0doVjBTWkh0OFFhSjBHQzBtNGM2a2tJTi80OTd3UFhZOGVEeDRLdEU2RGhTVGN1VlFTU1AycENxZkJwYnB2RG95UVFOcHdNRDZiTmEzOXdRS3FPenNKeEVnZzVlNWcrdUUzcDhFeDhuTlowNVpBeXQzQlRvT25mYU5jL3hZSnBOd2Q3RFRZSWorWFBXMEppRGZaRTNFNEx5SlJSSTVnR2hJUWI3SW45dTAwT0ZGRWptQUtFcEJ2c2lmMjdUUTRVVVNPWUFvU2tHK3lKL2J0TkRoUlJJNWdDaExRUHhieHRlaVMzSFczSmplRm0rSzZIRUVDbDlnYi8wc3QxSEg3SWtZUW5DTXRpUVQ0bSt5RFc4QVR1emV0SllBNkwwSkl3cDNMSklGTzhNWi9tbzlWT0EwdTAzMXpXSVFFMnNFYi8ybSsyZVkwV01qTW5jc2tnWDd3RzlDOTNXUk0rTWp4VmpLVm8zQVNLRllDVmZxenVBdEU3Z0syOTQ1MzZyYnRwYTdFU1dBNkV1alEzMlI4V1AxR293WEYvbTk4ZkVESWsvL3o3bjBMZ2N0MkVwaU9CQzVqSnJlWTZCN0FneERIMW5Sd3VsNmRCQ3dTcUpIWCthRmZJWTFTcnBMVCs2Ky8rNDNYNy9jVGxUMWEyZVU0Q2VRcGdaWFhudjFDbnUyN3RwMEVuQVNjQkp3RW5BU2NCSndFbkFTY0JKd0VuQVNjQkp3RW5BU2NCSndFbkFTY0JKd0VuQVNjQkp3RW5BU2NCSndFbkFTY0JKd0VuQVNjQkp3RW5BU2NCSndFbkFTY0JKd0VuQVNjQkp3RW5BU2NCSndFbkFTY0JKd0VuQVNjQkp3RW5BU2NCSndFbkFTY0JKd0VuQVNjQkp3RW5BU2NCSndFbkFTY0JKd0VuQVNjQkp3RW5BU2NCSndFbkFTY0JKd0VuQVNjQkp3RW5BU2NCSndFbkFTY0JKd0VuQVNjQkp3RW5BU2NCSndFbkFTY0JKd0VuQVNjQkp3RW5BU2NCSndFbkFTY0JKd0VuQVNjQkp3RW5BU2NCSndFbkFTY0JKd0VuQVNjQkp3RW5BUktMb0hGTDBTTy8xNXl5QTZlazRBbWdhcjRCWEIxUHRPS1hkSkpvT1FTYUJEeTF2Zjl5UmZ2NlJQeTVCTlBQUEdWaHdoNXF1U1FIVHduQVNXQkZVTCtJTGhhSitRb1NIeU12S0NLWGNwSm9PUVNXQ052WndnN2hCeXlWT1Bwa21OMjhKd0VsQVF1a2cxMkFYK1k1MWFmVThVdTVTUlFjZ24waE1GdFN2ZjM1SzlManRuQmN4SlFFcWp0OERRaDMrU3AzbTFWN0ZKT0FpV1hBRGxtQURHamU0WkRQZG5sQ1hkeUVpaTlCSzZJMk84aUljTDB0bStVSHJZRDZDVEFKYkFrWEljbFFvVGlEbzZjZUp3RVprVUNCODl5cEFnSGIvRmt2OFVUN3VRa1VIb0puR3h6aUFnSDcvRms4N0Qwc0IxQUp3RXVnZjhvMUZhRmc3MVhPZWs0Q2N5ZUJGUTRlUGF3TzhST0FwNm53c0ZPR2s0Q015Z0JMUnc4ZytnZFpDY0JMUnpzaE9Fa01JTVMwTUxCTTRqZVFYWVMwTUxCVGhoT0FqTW9BUzBjUElQb0hXUW5BUzBjN0lUaEpEQ0RFbkRoNEJtOGFRNnlKZ0VYRHRhRTRaS3pKd0VYRHA2OWUrWVE2eExJT3h6ODFUdzNDeTI4VFdjbGszU3VlQ01JYzJBZzBzZThaK1FjRGw0NzNjaFRnbzBiR2JlZU05NEkyc3daaVBRdzl4a1gxZTdnUEhpdGlSZVk4bWpjOHg2NzA4MjI0Wnp4UnNCbXprQ2toN25QR0RzYy9LMnY4VThmZkVXQ2ZKYkVseWdTNk1ZdFh2RGZrMVExRlU3UlNONTRSVC95bklJQlJydnd5dnZJdFovTWRVQ1RvR1lyTVc0NCtFTWtPUDZGeHUzTHYvNlYxenhnMnR5NmVLTmZJOHMwMlRuckRtOHZCdWVRQ2hyZXlzZC84VXMvNVI4TkljNmtLSkVCMXN0eVBSRDNXVXZydENDRVdvK2xURGJKblhGdy9Wdnk1bi9WWGZpMFQzNU0xbjVwSUdORGcrOGl0MlJ4UG9rclpHZG93ekU0aDlEcmVHc0JPOXREcURNcFNtS0FkYkxTT0gzOTNkN0xQMHZPRGxXdkJTRlVIWll6NVkvMXJiVEw1QWNEZHBaOWNpVDRPZ2x1K1cxeFNjK0QvTDhrT0hoUzd6Q2Nqc01acHRHdWRieCt3RTVMSzgwbk9ad0IzdWZnRHRQY0Q1UG5GWXFpRUtvZTgwNDkvS2JSZTFnZ1pKd3ZUZldGZC9Dby9ONlB0M3pQSCtHbTcyZ1lWb2w0bTFUTHpEaDVTYjZtR3Rkd0hNNDRPcFpuNFAyZEo3NEg3R3pZcVRNcUdjNEE2MlNOdEZpaVVwZnZsWHRlVVFnellqUzVtVlh5WWpKUm1HSlpmU3dpWERUayt2THBuaWl0NnpyYkpvYmJjRk1JWGhEbmNGNlFuMnVKYWR5R000YVVab1h4K3VUVVFwbGg5bEFHZUQrRHQ0c09MNWhPWHlFSVJkOTVueXY5Y1RUNEx0TnFwZ1RaVTk5WHU2bDdJWEFrMkdqSDJxbVA1V0tueENESXF1TExMU0pETzl0d2FpUjZNb3pYSjBOZEZMM3FCT2xoRExCbVY5VlFVUEVORzFFTXdnbVlHNkZxNWRWa0hBMUdPUGpXQ0wwdzBvcXY5UFNLcnJSVitSVk1TcmhNbEtLUDNFZnFDaGZ0REZoeHhqY2V4bHNoUkRoTDhSV3l5UjNDQU8vZ3B1Ym9uZWhlWDBFSXMrRXpvWlZ2YThKcEc4T0xnTlU4VG1nNldueVpuRzNKM0FhNUt0Tm1ZT05BemZJa1JmYUpaYnNiWWNVWmp5S01GdytuRVZtSnJ6Vng3aEFHZU5zRDhrN1p5eVhkc3lrSW9ldzh0OFEzUHQrQS9vNnV3ZnQvOHh1bzlZRmYzaDhSMllHK242MnRHU3FpdXhSZWpYUkhiSGdzOG9iVlY3SGlqTzhuakhkdHJEbENmTnZEY3UwTXNGcXd0R3E2aW9sTFN6WldGRUxaWVY2SlBsajg0WmVNcXNFVkg5WDQwUjBKV3B0bzg0a0RJaDFSN0hQVHhyc1ZQZkl6VXZ1akVaOVlSeEVienZqMkkzZ3ZxUS9LeGRmSUtOZk9BT3NBU3F1bXkxRG5YZGx2VVFobGgza2xQbnY5bi93Yjc4S29HcnpnbjE1Lzk3MzMzbnY5QVYvcVlEcUVUZngwaktTRUZJVlhiTzV6V3lvZ2xrWlJYTkxjR0lrcVNOaHdtbFRpS29MM1FETjlnaWlQczUwQjFoczJYNUZ0MlhGRHN4SkZJWlNkNTVvWVdZUEhSMVBYcHpnWXlZUjRJZW9kMVdxbkVEZlk4eGJsQjd4VjN5eGx3eG1tWTljUnZDZnFnM0x4TlRMS3RUUEFPc0NkMVR5SHZtWTlpa0tZRWFNSnpSU293WDFkVTJGNHhWUnUzUWhzTk9VSEJST1FUMWhjMGVjMlJsczJuQWFSdklqZ1JYVlptR2ZDemdEckZUWkNjL1dyR3J0RkljeVRlOVYyZ1JyOHFHWUdFRE9UUWJPT2NpZzhyNkw4WXdVeWwxVE41Z2piY01haWlPSnRxUFhHMkJxWlpWb1pZRDFnSVU2TWNzaG9hd3VGaFNITWpOVmhEUldvd2Q3TE5TQ0k2SWlvYVZVM1dvdEdYRUtya0hteXAvc3VSdXNXbkFhTnVJamd4WnhKZkNSYzBPUjB0alBBT2x3NDFEbytVUzVGY1FpMS92TkxGcW5CT2hlclJNWWNqSER3SldtYWRlbzgwdXVwZXRKd3hvS0k0QzB1MkpxT0FZNjZSK1Q4b2ppRXNSTExPbk5hR2d3eGlzQ0VFUTd1V0MxajFwd3ZwYkwyR3M1WUFCRzh4UVZiMHpIQVVjTUdDNStpT0lTeEVzczZjMW9hakprYzMwTnBob1A3OXRYZWpGbGZUdVZ4SzV6eDNVZndJa3k0RTArYWRXNDZCbml2Y05WdThHUnhDTFBtT0xhOWFXbndaU0lVQ0RxaTdhYlVaM1d4Z0RQTHhBN1J2ZVRHRk01NDJnamVBeU95RWw4cG05eDBEUEMrQm1wSm96aUUyZkNaME1xME5CaERHZCtEYUlTRDRYWW1BTTZ1dUtFV1hlMk5LcHl4TkZHOGNEajFHVlJzcll3eVV6SEErK3FyNkdXQkNETmlkR2d6Qld2dzZ1Y2ZPSDN2TVJCaGZ5Ylg0SFhkYUYzV1k1aERnVTllV0pQamFyU3RHSnhSSXVSRThjTFl4Vkxta0RtTUFkN2RwOS92WC90VG1xNHBEUzRRWVE1TVI1b3NWb00vQXIxdGtMTmpqNjVtODBYcGptNjBMb1NtVjhzUG5YNWZCSE82akVkZTYxOTdmWGNJYlZ2K3BHT0VLQTVuUUxUdy8vcHYzZExJdzNnOXJ4NDhnOTk0LyttN1docGRZaEtNdmlGQzlDdHZHZXJuREdHQU5iWGNKT1FhSVQrT3E3cnlJc1pFR0VGWGtveENOZmpEaEh6Wjh6NVplOEh6WUhuNVRLNUt0TTFvNitaZXo1VTZGSDViaUdyUnZ5R1N5ZWV2NFJIQlR1NE5PMlhIdWdzeUZpZHRhTFZKVHYzVFk4LzdUN3paRUY2NklvTm5jT0hQNklONnVzV0pVcHpBcUMvRFhkNkFoV2tRQnhtNlZkck9BT3NScnlPK3NPZFZQa29ueDBUTzVNWkVtSUtKNlpBVXFjRWZJNmN0eXVWQy9jaUQ1ZVhSdEtZd3hyU29aMnBWNy9tTlpSazM5Z1lqckJYOEpUbDloVmVwRHF1eEx0ZFVhTS9hRVk4VEJBdDEyTFBLNEdudnBjSUJDZUdGanRPTmR1MVRQS2gvS1JqVVdyWW1EVVl4dDIxUnlnTXBvL2g2VmdZWStVcWR2QzFJdmVSNUR3RWZZUW5HUkJnUG9RUzVCV293RnBKL2huRjg0VVc2eXNuZm41VUpXall3UnZZVnV2Q3JRZ2ErcU1KYUdmYi9aWVJhU205QnMrQVI4a3NXRmJQZ1JQMTI0T01BbFM4ZU5CTXZTQkM3dVAySjRFR0Ywc0QycFR0TVJ0ZjU3cllUcU4ydytqWUdlSjAyZWFyTGt2Vmp1dFh5aUYyTWg1RFZMZVAvQWpXNEpuM2N5cW5YRjR1dnVOSGFTeUpOYlJzcjNxR2tKUTFoN3hBOUVndlJTWkxFRGZ1QmdPYm1FS1cvUzh3bFE2M0Y0d1FSb2lhSGxMYjNJMFJvc0lrWFpaRG5UcDA5cVBYaFBnQnRTUndtb3hpZjltZ0oxZUN1SUlrNTJ4aGdwSmdyaXlmbzRDcENLaUx5TWg3Q21PNUxrbFdjQnVQK2J3bW1xNjJHMk5adWhvTjlvYTRCWmUwSUp6bUpobG8rSXhwSU9BK0VlVVdkWXhzdDdtcGNrUVVuU0p2OFdRT0ZHQ3BNdktBNUlPVHozRDFxRDNsNlFoMEhqUHBpdDE2VkEzc00vUVNxSEtJV2x4WUdlSEZUZVZDTFQyTVZRd1Q1eGtNbytpemZ1VEFOeGxZcHNZeU0rN3dqbFFEcXNLdkVJc2M2bXJWQ0xSQXM3N09zSEVibE5rc2wvY2V0dmNGcHBGcEU2K0RaMllqbTJuQUdKcmdWME1PVEZPdHVCbDVhMkNQRTN3Nm9rRXo3Q2tEQUtHWlluRkd4VVdUQkg2N0I4UXl3enIxSHBlT0w2ZVdkZFVEbUJXTWg1SFhMZUNwTWc5SFJqaFRBMG91UTZHNXdDZGtleVh5bzY1YTg4SllRczZCVEk2NjNlRUZhNktXaWlVM1ZWRlM1cGl4Um1CUlQvY053SG5NRFpLNkdrNXBnOFMyaGhoaWdUYnkwMmtCR0NlbGtWVFkwUEJGaVZNNE0wRUozU00xNEJuZ0ZGalBqRjgwVEJXc3NoRU5RVEx1b01BMnU2WGRqOFE0UkpnSjM2VmdLQWVyYWtoZGVoOGFTWUUrdnNxeE5RNzBWV1NRRjJ5U2pVUHJPN2hBaFBQQldLQXVYTnB4NHFVTzIyaGU2YitLbGpkVVZWVS9uT05xUmxtTXlxbVlHbUhScFZKRmtQQU9NREFNV3QrajB1Z3BZWWdRY0MyR2s3L0prRktYQnVCbmF0bGs2RG5Oclc5WHZNOXhXelN6MnFjbFZscmM5ZkV4Vk1vWHF0TVRWaWIwU0RPZ3RRU2JQVnB6VXBHNXhzcjdRTEJNdkxaVjhCWnZLdTd4Q3dpbGdkRjA4MDNoVXVQSWx2SVlSeXdEdmFxRFFJZ2NTa2VJZkMyRUNBOU1zTGtxRE85S1VVbTVoUFlSbUdlRmc2TStla2taZ25IdlNSdGVFM2lpSzJOU0Nyd1VaT3NhZE5PbUZ5dWk1b0wrcXJqV2NpSW5JSVYyTzBDWmUxTU9qS1ozZmdRWkROUm1YQ2hqRnMzWWNGR296ZzZid1crSnEwY2RsTzc2QUNsai85Qlc0RXJQZzhSQmF1aWxEZGxFYWpQdXZHVHhZRHlGaDZmUlJhY0JsMkpCU1dRbUcwTDdVVzEvNm9aSWtOZ0dXbnBZRnVIZTJ1d3dGMkpGMEltSEZDY3NveG1GVXBCNDZEZ012ellCS1AwZlA5TkM4Y1paaCs4OFlyUWxHMTlYTVlNRDdzZFNNWTRDUkl2YWdWOTJFdksreWtyRVFXdm92UlhaQkdneTVTUXNHdnFrR3N3VU5HSXNYbFNEZ3ZYWGwxZVdBd2hlS2d6cWFIeUtwb29tZXZGc29PeGt5L1l0UkFDdE82czBJM1lRWjQwa0RMMFVDY2U3UU16MGFBam03dFA5bmpNb25wQ09NTVJ3UlRUWXg5YlhPUXFVRDZZa0VCWnRFUGhWaklReTFYcXJMZ2pUNFFHNkRDTGluZmpCVEF1WDAwUUpESTFaL0FqbEtXL1J3Y0NWb3hmSVBablJMRnJWRnpBTXhKWm5KRTZwSWxsaHhlbFZGRFRXL3pXb1llR25XdWhwcXdxK2pkVm1WbVA4Qm93Z3M4TWNDUFFuYTNyTXg1Q3BMUVZKNVFRcDlHM0diSHE0UEdjMVlDRVBObCtxeUlBMGU2Q083NStGMjhWRk5jL29nRjF4MVRmRkFSL2p3aHhUWEc0UUZqa3dxL1FxYXJya2k2SGlYbFVZcithSnBWZDJLMC9PbEZkTU1iUVJ2VDJvS2ZSdGJYNENwc2pGSGRSVktLVWExbVVHYjh4NmlGWmN4RExBaU9wUzBCQlhPSjlKcG81TTZyc3VqSXRUYUsxTXlRWVBaYndSQUhxa1AvYTRwUm4wVlpLS1pWTUpIUVNsTUFrc0VWMEFUbk5VL1pUSlVVTUxya0NHMkNTNmduRXpSSUs0WTFxT1ZZaFRBaXBNK2MrTE9LMHdSdkFQRmdQYkVnUjE0UzEzRlZVeEtDVUk0V0NBYWJNZFFxcXdZQmxnaFpLVTl4VUdVV2p4QTR5TlUvWllxbGFEQlBZaGl0RU5PZDNRMnFkZXdxMldnVjY0UEhlWDBvVHlpRWRSNjdMR0ttOG81NkV0cnJMVXBrcURUSmpHK0hFNmpsUnFSWnV3NG9ZL3k0ZW9KOEZHOE1rcWhod0VwTXN6NUJNRDRzMlFVR0tUMzIyekZFL1BjS0FPOEFBaTFwemlJVW5NWGhlOWZEdWcwbTREclJJUzg3YktkRWpRWWNoMzE2TWF3Q09ub29RanFMdkpnVDlXd1RWRU5yc2xiMFphNmpCSDlSa3duUEFzdHFuR0FUaG1QV0VHMFV0U0UyWEVDc1l4c0RhUTJSdkJxVDAvSEdNZ3ZxdXJ4MENXakdKL2tDR01ZMG1pOUtBT2NwcS9ob0ZtUXdsVmVwSldNaUpBM1VMWlRnZ2FEeVZHUHJSZ1dNYklMVXhxVWRxUmIzSlFhU2dzaWZxVUtYQ0U0SmF3WTFISXJhQ2IyWDBQZExlWnd0d0t5bUVxK01TNVFLanZPbmtSTUxacjRuRk1ZcjVwM0JpUDNSdEJ6OEc4ektaQWlOUXQzUkdqYmltRklWV01pRldXQWwwQUc2aWxtNGZjV0s1b0FvZWkxWk9jRURhWU9LNDVZMTRCeXN2OHRMLy82UGZ3N3hJeFVpbDluOUFCbCt2VkEzaVhONlFNQnh1cXVUa2VuZk9KV3FIQXc1a2g3QnBWK1lVN0RxVkZsZWhSVEthb0FkcHhBTElCb1QxVVlMOFIxVzREeGpXZXpyYW9MQXVPc0dGMVhFZXhGNGJ3YXBPb2l5Z0Fyb3pLUU9KQUZXR0o5WTN5RXF0dHlwUkkwbUs3ejA2TTFIUFVuLzlkRGpBNy9wUk9uVmVrUmFiYUMzSVp3S2pEQlVhc1BNUm9NSTNlVnRhT0ZnNGZ1aTBXTG1vV0dxOGZ0WlV3bE9jbVRTSzA0Nlg1bW9ST2FHUXRyTUtTNXd4c0REajE4WFJOOHlMN01CRnJpakFKRGk1Y3RDZWZWcEpWWHFqZVpGU1NBVU9LZ0dSaGF4TlJnZklSbUYrVzVTdExnbXhBR0RybFR4b3I4dHovSEtJWEdHSVJWMDlSUzc3UWJFQ0FjckRjTms3bGhWRndud28xVlJncUxDOVl4Z2ZrTmg3S05qdFNqbUVweWtpZkpyVGk5cHRJSm1ESGhxSWJ4QXU0dDNoaUtkTTU4KzlKZ1VBRTF0MW5OZ1pMQndXMkpMRFlSWllDUlFhcENiRUhHcGtJOFBzSllCQ1hJVE5KZ0drWENrZUNRQll3ODBtQzBlMUcyK3FhcGhRN3c4VkhaMktBU0NnNk4yaDBacW9CR2lQdTVhZGh0ZzU1K0YxaDNXS3BTajZLVk1OWnVoeXBiY2RKZEViYzRzV2JHd25oN0NqK3MvNDVxSGM5c1MxM0ZwQlNqVFRuaWUrMGJNWlFxSzRZQlZnaFpHZDBObEVLUGoxRDFXNjVVa2diVDRaTWVSeWxnci94WlFCcFdDOVNzU1VVS21zSGQ1ZlpwM2RRaVBDL0hSa2RWWWF6cFNDanVaMXZVTmtqNUJlNmU5cmpWWmExb0pXaVZVRXJSa0JXbjV5dGt3Q3pxaGZFTzFOUFQwNTBadW5pd0lUcUpQU3RHNVRJNmd0bkhzYlFpTTRZQlZnU1h4T2dPNEVYdjR5TVV2WmJ0bktqQjBCeDZ4SG0zVVY1ZVRVbkZFS3NWMTVRQnBibHRxUU1kWml5K3lHbmhQTFo0a3AxcTBpQWRLSTBZNmxQQ0xJcElBWnVFNzRtV3Job3RCd3ZXclZDV0ZTZlZZTjZRdnFvVnhxdWlGUFRKNzZMMS81LytvdzYrbUVvRmw5Ri9rbEVZVmpFenFHaXozOHEvdnUvMG53b0V2RHJjM1ZhMEplUlFEZFlLOFBnSU4xaUxvNHlLVUd1d1ZNbEVEYVkrS3owMlVzRWVnRkpLUzlYQTdkVDFCOTlTNEdYVm9PRUZvWE80ZmJkVUxhVFU3cGdUcGtLUFV5ejAwQXl0VVFOZWhQS1NjU3ZwUlh3bEdOQkRvNnBIYjJvOFR1cEZiSERpZ1J3WDZOY2hETHdhOHp4MDB0andWbjJLbHg2N29lNjB5N3FJRjBNdFJkQmpXVEd5MGlSdmVUOTVhaytyRWJqOGgwYUd1TUE0SkFSTXMyQ0Vyb3FpOFJHS0ZzcDJUdFJnYWpEcHNaTUtPWDRpMUJBZXIxUTE2a04xaEVsdkJ0UXFhaFIyVjN3NW9VZkR0REcweEE2YkJzUGdxQmpVQVJzUjRpdEIxemRDVElGd1IyVnBPTDJtc21vTnpjaWJlS0Y5Z2pFa3FTbGRnU1pSejV3ZHU2cnRjTW9YRHo0NkZUUEFTODhKcWtxTnZNSHpYaWF0TTh1UFlVQVdDSnRBTTA2VUJ6UUJRdFowK2Y0bmF6QWRrbkRFV05ZNGJxakJPWTRVZEtRN1NvdHVLdWVYT1gzNGZnUS9Hcm9HSVU4TnFlTFQrZnY3anhEeWEvdldIN1BEbUtFMGVNQmRqOWhLc0ZTaVczRzI0dlRRRWllQzU2QmtZZUtGQnlOY0tFaU5KdGNvbHNyK2ZwVThzNy9mNVMzRW5XVE1CRS9nYlU3UWs1YnpoUHdRelJ1WW9vMWhnTlVFUkxtQWlPNDF6M29DaEJ4VTZVN0pHa3dIVUhvY3BzUCtxR0hHZUoxMUk3TXZ6VFRValZxcWRYSGZZZXJrWFF1cVNxT0c4VnFFVjBNKzVhZmZaeUxUN2hjcWlZRTRWSWsydmhUMVJHdzRnL2QwQWtEQnVxRzBqU0c4RU9ZdXAwSkxONUM4eUQyQ21zSFg2dWUvajVQSlV5TVFCQzVoZzIvejNHYUxKeGJKblM1TmhqNFlIOE1BcjZEUEJlaUdCeW5VdEFoNU83TndBa3ZTQUZyd2RnSUZKdSt3RkllemE5S1BVeVc2RU9tV1grSHA4ZVRKamlDdFNpUEdjbnpDdFFVanBxaGtSblpoVlpSSnBKWDZ5djVvOTh1c0ZEUitVVFBXckRmalp1czRnNDIvRzR5b3JRd3RkV3JrdzRkU3FPMFJiMm1URFVXOVhYYnRHNEc3UWNoOUJrMWRQS0RnaDJzdzlVRFlNZURDWDFhczBZSVlCbmdGWlNPUTBWT1QwTlFJZVR1emNNSk5wbFp3MkFIbG9ZYzJMZzJqeGhLbXNIdUtETFpXT0hlZTl4aTd1YlNVRzV6bWxpRHRTRDFsT1hYeGZNSHpFS1pwVTl6c2dLUUhhTWVpT2oxdnl2RWVvKzRwVnp2a0NoTXVhUTlFMnpMSHMrRU1GbWFQQXpwQWxvYlc4MHk4d01LSXBNMnV0NEpLYUhjclNBVC84TnhHdXU2THgrbEFQaUFYeEkyUm9UZzBJL2loRGNVd3dEdUJEQ1JocGFGMWxoSWhiMlltVHBpblJtNXRHSGdURXNleEZjNjNYTmRJTjFMUzFBeWxORGRCdEF0NldWSGlEbi9NYmlEUU5aVW5iVzR4cUFIWmp0NGZQTkJEZGcxTitWRlJZbFlLY2p2YVV5WElMRGdwUm01RlQ5RGZrU0NIVFJOcVJyTUdSTEorRXJnb1Y3Z1poUTd1eVRwQnNFdWZhZEdTbm5CcDBBWWZiTnE3dkVwSENBSFRnaGJQbzZjNEJsZ3hGb3B1Q1VMWXFDMlJUb3RRMHM5QUFnTWZuV3dNUFdELzZDRkc4YUcwS0Z4UzBwT2tCK1MweXk4ZzNTMlJENzI0amNtNk11OUxJUVBlNGFZZlk2dXNaZnFVRFpRbys0NkdLNzVZK2pqaDdpUHR6YXdVOU45VzdtRndUZjlaY0tLa3pmeUZaVkpUaHBieXFnODRkYUdHVkNNcFV5S2FZSHJoc0JxYWphVGRCaEd2RFhwZUlYMytzSzlJcFc5SW9PSXhvcFFVMGxXV2lQeUhYS1hUMTVUNkQ3S1VDQ01ObGpkanBRbGgvbElDUGpycTRaQTZtRUR1TmFLQ2hSSGFadFVxVGQxc05ha0czK1MrTGdndXkwa2VvNGE2ZDJtcWl2NzNXQllXRjI3d0ZEMDFVV0tPSWozZUFiUmVFWnFWZ3ZvMUFVbHJ6WWFUcmhKUWxhelVYaHdvUXh2R3ExbUQ5Y0F3OUxkWjIrYnVZRENsbmtmZU9XUjhSSk0zWDdqRUJmMVNZZDJCYVlzVzRkQTVvazhsYjU0VjZ2L2I4c242VGNOdXAwU29OMVhpOUtlKzhwbWY5cWt3eVlQZi9ZWC9OZ3pvSUtDeXl5dFVkMVBJWHN1dkNsUC9PRGs5VlBtQkgxbFRpb1lidWFGSzhWS3pIL1Q2Q1h4UVdrU3pUSjh5Q0ZlYm93ZzgxV08wZ1lmelIyUlRvVXBCdm04TXlaelVnaE9sZmZKQmI2Vi90cUdac1dCZFQrRkZFT3RGMGVObHF2Q1h6N3JzZXRONHlLQ1N1aWZDU0FZQnlVSjlCMUNwUEs3NHQxZ0JmVXU2eTVJbzJ1R1o5QlRMQUN2SDNPVW9TSzM2TEJESHN0TWlaTlNsLzMvQTlKTDlWd041REc2NFV2U0lVY3dZWW5yam90a3dpQitrdWI5SHlQZHFwWWdUZVorUTB5MFVNTzFURkEvVHo3Qi91LytqUG5jblBMckZZRStWWXh3bnAvcElqcUxIeVpONzNyOXZpbWVHRW9jcTBTemN6UzQ5bTRjRko0aXUrUGlpLzFrTENQVUhSc2VMVHA2VnJUWEl4a3I5UGZ3eTVJVTMxZWNCSlQxMDdvTmVwWTJ3MmNQa3ppR2VQem13d0JuaVZIZzJxWEx6STU0QlhqaGdDM2lyVGZKa1YxUUl4SkFPb2FwUzV0VEI2YlYzMzh1TzYvY1AxV0E4KzhHeGtaSWRYMWN4WHVkM0NYbnZkLzdGOXhEeXo0eEcydVNNdkVuTENZK01sUnI5b1A4M2dVRGMwWEFjLzFWbjN5SHVzR2dITVFqWTdIZDJ4WFhzUzJEMDRZazVMRGhCZWVXMTVGM0hOTVltRFMweWRid28ycFl0UGdyR3BQS0UzdEZickwvellFZFM4c1RMOENqNjFITFNkYzNyNUk2VVlWT3lqc2NMNWVLd01NQ0tWeHZrN0EvLzZwVSt1WE1zNkhGT2pWQ3JNeC9KRTZiQnV5bTVxYW9icVdyOFhkYkd6Nm9jbXFxOGlueS9udE1MejA0Vy90dy8rMEFYNXUwWlRuWkpXbU5aTDZLSzM3aVB2UFhMc2hpSm1FcExsakVsSHFkc0RGcWt6Qmlkc1YyVlJkNnJmMWlsdmEvNWI1WktLTC9pTGN2WGQyUlNKUERUTldjQjZNbzM4SU5QaHlJYlJsL01WREhlYk1sc2pEN0RCc1ZGUE1NNG5sTHQwSm9qSUZRZHpVTUtkbzhlK3ZBNWpLMVZVMnljOU5kZjQxLzd1ZGdTcmEyTFJFM3J0R3pjdTZ2ODhrQ2FKRkZlR1RxQUJGVFJTZ2c3NkpvbzJzSjVPRTU0cTVXZ0hBQUFHdmRKUkVGVVZMc2FzUVd2Um9Fa1FnTmJabzUzY0NPVVliM0U4SE9iRjY0YnN3UXJBNHg2NVV2M25UNzR4OVptellJWWhDYkJ6Rit4QnpxWUllWExTOXg2Q0hyRXZidkZPejZSMWxnZ1dVbCtzcUtWRU40NEVnMk1jZ1lTdlo0RnI5a2kvTmM5TThmcjZJMkV5c3hMalB3N1BLZG5PRDVqTW1DMnpxOWlFTWJTelc3bVptQ0Q1WENXSHlNd0JuR05ueWdkQ1BtVW9MNGlYT1M0bWl3dldnbmJQY0phWmErdWxmVDB1VnRnWHJWQ1N6THN1b1BzWk10Q0c4bUdBM1hFTS92RzhETW1BNUVPYUVZTXdsaTYyYzJFR09rUmNUaXo1NmltRy9wUENpVnJLdWVYKzVRZlVGMnZ4VG9lcWh5cGFLV0ZNWmtaaEVJWUJsNmpUM1hCdmZDbGxzcnFINnIwOEJUTTR5MUdnYWY3cXFJZGx3SFZncGFLUWFpVnprV3lSaFZZeWpKSGxqYmxtRWt0QTRKTDlFRGc2SmtnZ1gvTXA3ejhncmpHRHBmYkttMUpSU3V0eFR2Y2x2b3Eyd2dISTF2SHE2ak0xRHF6blFPdWliVFFOeW1HWElIM0ZpdkdKUEpZRVk3TGdHcEJTOFVnMUVybklzbFhscE90M2FUY3JpbGRSYWlLRDZEWTYzQ0RONHdidW9ma2daaWZJOTNaNFdYV1UweWxBOW1pdFZaY2dSYldZOFU2M3JnS05DOVl0OUczZjNnckk0eG1jaHE0cmdZaU5Eb21BL0VZb3dqajZXWTRGenBBajlOdTNqeFUxRzNDK01rTmNrZDFESCtHUXVocjlxemZTZ0lWVTJrd2lodTgybnduN3dJT294bkMwUEJhVWJTRGFNS2FObXlzUFcwbGpoUTBoUjljTTZJZ0l6RVFhVFNVRVVVWUlwaUR5MnFnd2VNWnJwSFlWM2NHbHBmM0p6ZFpVcytDN3ZkYTFaYjlLc2tqY2t3bHVYRWdEVGd3djhYb05pT2VsTUpyYmFrZitLKzlYVVZ3ODdaS0o2VjZYSEVYMVdPTUtwV1JHRWpxSTRvd3FjYnNsZk9WNWVScC82U3NYWklMVzdUTFk5cWNYT1VQMG5RQTN0VGNHZDIyVWVxWWd5MWY2WlV1aDB4cFRDV1ZSUWVnSFhZWmRvUHBZc20yb294UFZXbnRCYkhwazlMb1EwaDhIWlc3eEQzMnR0b3Jpc0tSR0ZDTldWSlJoQmJDR2M2dStMaU5PUGJ5NW1HVjM3Qmd4eUdMOUhZMGU3TkNkekN1K0MwRlkvTWRLbTFKeFZRUzB5TkxEU01iVHhEWFlLUTBCendnVW5pTk92cEZoMXJSaHpYSFllRzBxNWNQVDFjYUFmV2FjcThvL2VZb0RBenZBS1VSaElrMVpwQ2dSL1dYOEJFdFQveDk4WGJOWGVSc2kzYTB3RGFvOFQ3cHFGM1Zod0wrSGdRdmpqOUZLNDB3bGNMNnJmQWlFSmMrRFBjZzhZWUw1UFZsekU0WGhSOUNjK1hyRjVKa1dPSlJ1c2x1MFQ5dDZVVDFVUmpRSzhhbUl3aGpxV1k4azY4c2gvYUI1Y0RVSlRGekVXODRQRTYwT1JBMjZqNzVrTDVCY3kxNVRabnU3alVyTGFzZDRDazRnRVBPL0c3TUNOOGVvWmQ0SXlVeW8wWmU1LytRdklJVGNVTzdTRTRPeUZ0ZlMwNjNkTUxSR05CcnhxZkRDT09wWmp5M0h0amdUQWV2V0lrc3lIZ2ErNUY0N0hvMzdONUhHdzhlYXhYYnlVNEVxRU9WRHFLbVZHc3luSVRpL2d6TnEyQmhwUnN1aElQN1RDUXZsTEh5MnJOZjBMS1dBN2RBeTBoSVZqN1NPUHY1UFlOb05BYU1xckVYSVlTeE5ET2Z1Y2swT093SFpzL1hpZGdZL2hoNUJUYmFFUEpmaC9TeE9wWm4zdFRka0NHdDg2TDY2Zi9YOWJ6ZmJwTFQ0eGhpaVRlbUxEYXJsNmp5c2RYMHpCRVowS3VlM3pRc0VUMjBPRlpPc2xnVUUzL3NsTDNtazlOaEN1eGQrY2Rqb0ZnVGprckt1bGdOSTljYVdGVS9qcXNnOGNZVnh1WDlqNDI0M0ZIeVJtVmdsTGJubUxaR0ZaaU1lUFBIa2NkQU9Oc0xmODgvKzNuRGhSaW51V2lkYWhyZldhOTI1Yy9mNko4KytLZGRQVStsSlY2VmxYTnFaQVp5eGpNanpWOWlHdnhpN25Bdmk3MHNPZlYwSlRtRU8xTFBlZU9OZ01tYWdVZ0hjNXBSMk1xeVY5VmlwemtJczhQQ3pObTFuRFBlQ05ETUdZajBNS2NaVldhRWQzSm43OHBZMDdPMHNDcGtLeTFwU3JwODhVWkFaTTlBcElzNXphQ1JmUng2ZERZblR2L1d4SE9kSWNBcTN6V2tjTHlpWFBGR0lPWEFRS1NQK2N5bytJRUdqeFJMblU5Sk9LNW1WQUk5cHNHcDFoQm1sRVVIZTY0bFFPT2lPRWFOUmMyMVRCeHpNeVVCdnJLOE5WT2dIVmduQVNtQnpjQUdKMjhFa0JWY3dra2dXUUtWai85bjI1SDFsSjYrK0lNai81WGxaSzRkeGZ4SWdMK0Z5WlRML0QvYUJwWVVJdW16OXJkVGtEb1NKNEdVRXVpWldxdGZaVDduNGl2TCthNlpwZVRia2MyTEJPN3lkYVUxMGorV05ZK2pmc1l5Ni81ZGUwNENFMHFnelo2UTNRbWJjZFdkQktZa0Fmb0tQSTZzOThaTWlSdlg3Zm1UZ0Z0WlBuLzN2R3djTXlOcSszODdDVzZIMVJ4aFpYbmQxbGM1OGlYREpjZHBsWlprQU4rVXkrNVFyWll1Tlp6SlJBMm1IMC9BTWNMTDNpWFhESG1EU282VHlUM212MlRBYVRDVlRxSUdlMDBteEVNbHVJUlV5VFZEb2k4NVRpYjJtUCtTQWFmQlZEckpHc3dYVUk2VjRCSlNKZGNNaWI3a09HTjBsMlZKQnM2TEJpdUd4MHZocy9nNHhNdVk0N1hoYWprSlRGRUNBNnJCTzFNRTRMcDJFcGhJQXZTYmt1S2pKQk0xNUNvN0NVeEZBblJsK1UxVDZkbDE2aVNRaVFTYU1WOXd6S1JoMThnNWxVQngrNE1EQWVOZEk3YzM3WnlxV2o1c0Y3ay9tSEp3RXZrU2Z6NTh1VmJQaXdSNjhFc3RSK2I3Z3lGVGZMckhoZExPaTI0VncyZVIrNFBCMFV0ZEtLMlkrK3A2eVVjQ2xZYnhtenI1ZE9KYWRSTElUUUtJQnVmL0VlemMwTHVHblFScUxwUjJ2cFRnLy9tNXZibGlHSnNyWFNodHJ1NW9Bak80NFFWODZqRUJSSmJGTHBTV3BUUm5vSzBld2x6cGQ5S1dueUdFMHZLSTBKV2Y4WE9MRUY1akFiOUZYSng0WFNpdE9GbVhvNmNHTkhpM0hGQ3lRT0ZDYVZsSWNhYmFhTTZYRGNaWDNDZi9MYlNSYnVEQ0srOGoxMzV5WTZRNlV5WXVCZVRNUUxTaHdhMHBTelREN3Z0RmUvWExkUWdRMjVGblNJWnhrRC81Ky9lODdyNGl2N0VSQjJJOFBjQUhRc280OC9tZHZ4Ti8vUDNoWEJZZVNsdHBuTDcrYnUvbG55Vm5Nek1kam9QTVBoTlQ0RzZTT0JERGI2Mjk5RU4zdHV5RjB5cGhyN29GMWkzMDczZ29wSk1pZmc5UlJ6QzR3elQzdzdQemthQTR5QmNES1JjWVI0OERvY3QxNXRQODAxRWg3YVdYZThONEt6eVV0aVk4c0VwOVZpSTZzWkJYNy9tU1grUmlmQ3lJWVhkMjVzcldvYXZ2L2M1ZnZudC8vNU5WSkg4V3FXLzUxYitvSWRrZHhnczJJdThPSzgrOGJQQjIwZVNGVVQ2eElpcE40MnlEREROOHRUQThOaENGQWNpOUkzZ0RmOEE3NlVCdFJYOTlsUlJaeHJub1hXbXJaRVAwWC9Gei9xVmEwZEdFWnl0a2FQRDJoRzJucm00RmticUYwaFBXaVB4RitMYTJYLzN5Y0VOWGVDanQ1bk5La2lkRXUxRFpaVXRaSVI4VUdKT3lnaWlidE1iSFErNTBSV1c0RHVxbnZ2MmgwMldZNkdOUnJaRHpnTHhUOW5PSm5NcDBpUk5XeUNjSmM0d3NlYktDeUxLVHFiWjFoYWd2VC9xRVBDdkIxSWI5N2daQ2FjT0taU09aSlNwd2NMWkVhOHNGMmpEUjUraG5PMlE4L3FNM04xNE5PNGp4Mml0aHJTVmxTK20zSDNZbHhLb3l4ekpQSm5wRmg5S2d0T3JUUUxndENxZkVWTGFFSFhLanVIVUJPNGl5aVd0c1BPdHFrWVZ5ZXlRYmFnOTUrNkx3VUpwSGY0aGN6WDRhcytBSVd5SGpBU3hzQUxPQ2tQZDU1aE1uYW04RGpRd2ZTNGJhdDJVeWtrQW83VDJSekZ3ejZOZXRXcktIL2l5OElXMkZqQi9pVTBLWFBPV1RzSUxJcDd0cHROcThJWHRGa0VlTEFROTJaVUVrZ1ZEYVJpUXpQdU5UVy9INUkrYXVHZC9acnM3Q1ZNNEtHUVZEck1PSWdra2d0NEpJcURjN3hSVnR6LzJtOFFPZGZhWGFZWFpHQ2FVTnRzTzF4N3JHUXB6V1VKdW82UEJZelJWUnlRb1p2OE5ubDIzR3lLd2dNdTVuZXMwdGF6OHFDNzE0WGlGcDNsTHBVQXB6NmVOUWx1MVNmMEpzTktueUZ3NDFzaFBkcGREeXk1VzBRVDdRd2lxNUk3YUJ5TDNqb2pwWTB1WVVOVDBjN05WYk5neVk4V20xYkZRcy83TDJoQXluSEtXMHAwODVSNms0UFZvTk1wNi92ZWtBMFVCTUIwQU92UjVvRVFkZkR3ZDd2bTcwako0aGgyMGpZOGpGWm1wZEg5SklwQWc2a0JwQnBQSjBNalRJL2VMQ3dTRmVOUkNoa3RtOWJPOUk3RFFjZkZWZWVkcWtUbVhTRk9qUy8zaFJReTJSbUsxTWRGVXQwSk9jQ0tpcXJFRnVqQ0EvMVVBV0tRMUVGczJWb28xbVM4SXd3OEVMMW9YYlVVSnBhL25NV1FZenNhUWhKVXNUQ2pMQ3dkUDY2SUlDWVdDYjZZdjdGWG9hRG03Snl3WHJ0b2g2K2xDYVYwMDk1Wk1kcDBuMGpkRWlUWTJwMHlqSWVLVmdXaHVURklpcHl5TXpBUHVxSlJvTzNsQ1hkNnVra1lLaXA0N0h3NndiZFNlOCtQVDcvV3QvU3R1b3pZd0d4MERHUjhOdlR5aUlFYXZIZ0JpeGhka2czeVNwMWdrRzZVTnBNTUZhZUc1U0tTdzNDYmxHeUkram5icmhSVlJlK2NEcHUzNXAwdWJ6cUI4TEdjdGtPNTUzNWZPTmE2L1BvODlJbTNFZ1B1Sy9lUzlNdVBMUS94bk9tckhydHJZNzJBNGRaalcxRnplS3ViYjN5RXVXZmZMQ25sZjVLTjNkVHZTWjNCVm85Z09FZkZkaUM0VVR4RU0rb0orOS8zYWZQbzMvdkFCSWNTQStSdTVYdHVVeWordWNHRU53QWNneTc2S1c2anQrdmZTQnJKV0dZU29uQTd4U0oyOExXbmpKOC9UTDhTcWFkc1VuLzN6RGU2VElWWUtVbkZnZ1E0S0h5K1NIOXp3ZzMwN1oxUGhrY1NCVzhWWk9XMjdpcXBLbmFmT1lZQllBWjN4R1V0VDAwN3gvT0Vvb2JRQ1piS1hvT0JWSm16elZaWVQxWXoxcXN0QWtQMEx6LzBiNU52dFlJRU1zbFZyd05IYlNEMmVNOVRIK3g0SG9ZT1BzdXB6TjhQVXA3RGNxMmo4Zmc1MWhWVUxoWUF2cFkrbDNwWDBWSXJFR2xTM05XN1Boa01CN0NJNkRxOWl1SWgrTk5uL0hwT0pMbzJKdHBOZ0NHK1E2dVhPQlBZM3dpRGR5eGhRSG91SWZlOTRsc1VjWkExb3dNNmNhbkV2d1BtY09WZlBVc0NVUGF1bERhWUVDcTgzSHFxT3hVazIxa0wzNDlDVkFQV1ROWUdMUFFiY0pMRXVaRGd0a2pOYlBOeGxtaVB3b1o4UnhJTzZpMCt1TFl0cU8xMjF1VXhENERKNDB5em1EeXFsNVBLMWFPTmpTQ1lqU3hUSXJyMFp6eGo0TFM0dnBzaCtWaWdwUjMxbEh5N3hlWDVnU2RVdlN0Wmc3bFEweXdzR25QTmFPNUc2K09HSkJkS2lwUFJEakl6WWE3Z1FnOENuU3dCam5peWpIMWtQaDRQaWVCaW0wbk5iOHJTYVVETWZWK0daR3pzWElxK28wVCtRMlVEeFJPN3dBeVMxRk0vMlVEVEpHRGFHM0dNQUQ4NWNmMkZnUXpWdm9zQ2VNQU16QlVRQUFhR2JiaTloTUVRNU9HVXI3MjUvRFhRb09KcHRBUUpQOGczWnF3cTNXWmR5dnFqeEpqSVpaUFMrVFFCVjFyWkRoL0FydkZ6WllZMHZVelBBY0MySWw2TDR2dklpT2pPOFA4bjZlTXVRc3JxbTJWSXU0VXBiWDB3WnpDMVhsNC84UUNpYU9QUXZWaU5rRHc3NzIwRHJiOGdZVkNDSkJ0TGtpMzkxSkFkOEdHVUVBNmRMRElPU3J3YkVnMW9MSmliemJNQUpkeHM4Qk53SGZkcy9uMy9oL3BXQ3hiQ1ExVFJzczJCWjhjdnFydHVQai8rWHJ2M2pQWis2RGRxa2pvODNCR04vMGZVWWRkTUE4TnJodTB1NkNpS20xQlh5eDJWYklkUGplNVZqZ1VFajRlY0NMQjdGT1o3eDQzdm5FdDBuRVhWcGkyN0JvVUdvbVBXSS9PUno4R09WdGxDTWpsVUxzUVY4SDNBUUVkdWRoN1Z2aTF1TjJXVGNqQ1pyaXpsYklkSlBhSWNlQlFYNG5UMGp4SURxMzBTZTZwaWNjNnNXY3l5eGdXWG0vTHdzWnlXejhUeE1PMXR3REtGR0tJNk14Y21DT3Rwdm8rWWhLbFU3cnBYUmhWVEtMM2NsR3gwN1lJTk05SFhKU0NnM2JIcnVIRkJYalFReU9VQlcrRE9zYUQ3NklRaTZUWTlZb0FuNDdMRFZMLzFPRWcvSGNqbmhrYzMvb2V1Y05UWlk5WEIvU2EyaUFzdkpnUUF5SFhsZWpua3JTQ3BuYVBEbWVIQmp1dlZmSkdLb0Z4Tzl0b0o4VE1SSmdBaXpzektwd2lGSHhWc1pZQ21pT3FtZHJlRDhEa0l4MkJIbzJ2TkVVcFRUK3BFT0Q5Sm5wYmV1T0Q2aUVCbGRweUg2cWh4VXlIVGRrUkIzNDl4VE1SUjdWVWprVHB1d2c2UDVVUG5vaEhMekwrMWtXQXhvd1puUG5KbVJndE9ySjRXQzY3RGphSVNReUdwSUlkUmphUUxodURTVjlqMzdWaHcvUEdCaTdrVWFLemJCQzlxQld0d1dXbW9qSkJoa2RhUXhGK1lSbk93ak4rMTBYNFdEUHV5em1FY0E0WWRmVHFMNHBESnUxODRQUjFCZlVjcmkwdHBtcW9LZXNhMEJmNTJhTXV1NjNaQXU0WDl3UHhyWUptVHVsaEEyeTV5RWN2Q05BK1FKeGtORlhxaTBJSmp2YlFXaWhSeEFkODI2V1JHUnlaajR4YnNpbm5UaVZSK2hxeEVON0Q5cm9hOFNMZnVoWkFJcXJ0QW00Y05vb3ZDa3NNOWFYcHo2bHMwRU9wbERpcWNOWUlYU0dzdU1iemo3Tm1mQ3dnNkNoaUYzVytrQU5XT3ZpZnExblpYc21aR0MwNm1CWEYrZG9sZk9sYnBqaFNkeDQ1aFpqSXFmNUtTZVNnVTF0ZnBjdk1tdnJOc2pCYXU0aHI0YkJXdWdNY2pDaWJGbmJHNnZBRG9LR0l2aHpoSzFhb3ZIT0xrLzFsS3N1eW1iZ0RIWTFjWllKTUoxUzM5WUE0Y1l6b1I5SXY0R1c5aVVEN2FuSDQ2MlFnM2VXQlMvd2UzWkYydk1RUzlsVFZ4bWtob0Nnb1FqZW1UYjBWbzk0cndORDNobEFLYUlKeXU3Vklqb2F2US9NakpYcmlPb3d2Y3pCN3VqQk5BekNncW8yZFU2c2tJMXdNUEJ2S1hIY3BZeWh5cHdrTlFTRUNrV0FTQTY5elVQZVhWTkljcEx1aTY1TEF3M2JSWGVhcmovcTdoNXBwSnNpZ2dsRElnTlR3WnRIVzR6S256b25Wc2hHT0JpanhvYmk2MkxXUzRwRFFDQW96ZU1PbWlkVGtmTmY2V0lvZE9WUDBkY2VXdVdFR1lZMkVBcGQxYjBMZXIrWVBzQ2huRFluVnNoR09OZ1g0YjlBN3B2S0dHWnpIK3dnNk9QT0YrSVFnN3pLdTFzVzgxK1VIbWNEb2NoV01EVHJCcUhJcnBQNm9tc3RtcTJpN2dLN2hBM2JsWlVScGVKM0FBNmxUaTRwQ2t4WUlldmhZQXpnYWtYUnc2dVhHYzlEN0NCb0ZJY3Z4TUVYMythQ1dSS3J5eWp0Rmlpc2pMbzZFTk9qak5yTHNCbDZKN1Rtb0tETURmWUcwdk5GY1VjR0xESjNLTFhPVXlhdGtQVndNR3drVmFNcjM4c2F6ZHg3dDRPZ3diU3JyRmZjOXhaTGVRZTNlV0tKTG01KytyN1Q3Ky95akprNG5ValBxSFJ3Y2FkbHdBZmdNRnB3NlZlVi9hRExwTlNZclBxRUg3dlQ1TU1LV1F0aklXd2RCSUF2d2ZRK0xsQ0xkZkVzd050QjBPZm9CdXVpSjRNU1hodnlDNDUxOHJ6M1ZmSi9QR1FNRWJ5c3ZLZStOaWN0R1VvTWFuSTNGNkRoV1R0bUNOdkNJY1lsamFWMDJTSUgwNFpkUmpPZC8xYklIalRtbUdOQ3NvVmtCODhqbmtWMlpLbkJkaEQwNGJuRlVFQ2FHeHhQNDVBbk91VEZOUm9sYVVyenpBdEtmV3JJYUdycFlHSmlJZVlZd0ZieHhUVGEyOVEwR0hQcXdLbXM3TzlYeVRQNys5MnBzbUdGVEQwZkFhM0drdjBqUU4zZmY0U1FYOXZYdm1JM09YNDdDRG9TYkxFTzJ0SkRXNVVEWFpYOGRaMjZOdXVCbHpNNWtFSmFLSEU0bUFhZ05CdU1zUkZHS3ppMFdRaDk5WGFiWjJmdVVQSjJSem5aSUdOM3NEU3ovTUgwOTRLR2MvRGVyU0NvSjlaaTdKeElEWmE3SXVDUXZTV1lhU3pOa2h0UjRuQXdYVzJUNWlGWWxXVzMzUE9nekRlRVdtbWE0VXRkRm9YRm4yMlF0VGNpRVBTamsvOVZydEdaaDRQdGNndTJGMjB4b1dCTTROS2gzZ3c3ZkQ2MnJjRWZucG1Eemx0YlpVVzdxWHcxK2wwT0VmU2hPd2x1Yzh4d0l0N0VrOGpkbWpvbk5zaUlvQW40U0ZMMEYvaVNXQTZiT1d3Z2dtZi9LSkFSbno3UXRQemRGQWlRalhsMzZkNWJRRjdpZnhpUXhVSjUrVkFpNm41TG9NSXNla3VrTWR3OXg5TTljcmJCazVudkw1RGRqWkN3UWNhVDlpeHZCc1BlTHBJblY5bDFEcHM1YkNDQzE3Tm8zOWdTTE8rNytsRXJDSkJodkNCbkhBRnR1Zi9CSFpJempOSWhoYUY0aHdEVjFIMnptOEpJUUJ0K1FGRGs0RkNLcHRPZmJaRHhBTzd5Vm1DRGJ5QXBJZ0E1ZU84MkVMUlh2bnpTZVY1WWg4NHpIQmNORnJlQzlFVVJlQmNsSlQ1L0t4U1lmRWRwQWJhbE1maE5JZDBBSzVTZ0ZTUUdRcFZ4VllMZHdVQmhnYnl1aFUrQzVKcDRMOEpYUG4zQVVoYi9MQ0RRZEkrNXVCWC9Wb05aaHdXL0pYcThLQ2FiQjFtdmM0c2VzajMvdTNzKzg3cUhxQUlUOHVCM2YrRUp5VWUydlV6V0dpS2JSMEVMV0xENEliMnBFK1pWL2dvNVBaYlpPVGlVc3UzMENRdmtqZ29IZXdPcXM0UDNzRFp6OGQ0dElOQWp2SWN0bkY1eXg5dGtELzlmOG5WT1pFb0I1dURZb1BuTWowYWd2UEpmeG12ekdjR0ZqZDFEVTZ0TjhtUlhieElhL1FhdjhudEN3WU9pa3NnOUhuSmJjOVl1WVNULzJCbm5KeC92UFI0RUZWT1ZTdlMzNEh1dCtPUUhQZTlYdE5tRjNLQ1JnMk1UM0tHTS96WEovZGV1di92ZWUrOTk0L1hyOStzYkRUTHVaNkxtVmh2azdBLy82cFUrdVhOc3RnTmJnby81bitrT1VPYXZtNWs5cHIyS2g5eVQvaERXWnVxa1FiNlh0NGZJWU5xV1I2Q0xCMEViV0dnUy9rc0Uvd0h5YXhEdEp6VDZJdUJlaHJEa0NNeVdtM1NSRFJWUEhZWmhYdmtqLy9UbnFYMldSeU1IaDFJMlBrSWlGdkxpL2JkVUUxY2VPbjJEdUpJZnBCWVoyWnhqUVFSTjQrZHp5TDhNQlBmYm4vT3YvYkhXWFlQSDAyZHprNlhHU0xtU0sxKzY3L1JCWGM0MmVKaUFiOW5LaXMxUERabkNPdEJqTEJuaUhBbEUwSzhVWUQ3RFFvYTg1ZHhVcFI2eGx6bjN5SnBIWU0wd3lZVjBPbmtuSjBSR3N5WnZiS0lXcEFCeldDV2NDRmpSbFg5M1NxWndSaTFIU2J4M2FJa1VZSThGZW9wV25BTDY2NmJwNDJ2VEdzeTVRN25VU29PeVBEVGNlLy9BOUJGSmp6eDRxTzdhbVQ2aXJCR2srQ2paYi96K1p4R2UyOHE2NTFUdHJUT0hjcURObUZMVm16SVJFOWRsRlpXZEdoN3BrUWU3L1RaM3B3WWtyNDR4USswbXRFMjNDYjFyV2hyY0NSektpdHkzbllDMUpNV1FLdlhlRDBvUWpoY2VPZnhoekdUNk0yWUpVdHhQNlNiWmFlKzYvMTMvQUxka3kwNlJZMGs3MlBHMVZnSmpOZ3FUV05DZzVHWFFGL0c1RTdhL3hPK093c1pNMEtiY2RqQTFEV2J4K043dVRBaFRnbHdMdGtDTHZjSXlleHFKT28rblg2SmJKNWJ4TjIrSFhEVWZ6dGpVTkxoS2R1ZzN5REFBenRLeEdHekozWHl1QkpqRjRIbUJUaWpLNE5aa0xaT1UydzZtcHNFZHN1dDVEL050NDFrem4xdDdLM1EvMklyYUg1WmJSNGtOWTc4ZjljanA1aDhJc2I0VnBPZnFYOHJ0SGxQVDRNdVl5UzFPeVFlZjRFWVBvRGRWL1FNb0U3UTFVVlhzTkdIMUYrQkYvQTJ4OTNPaUprdFdPZVYyajZscE1GN2NlSjF2Yk1Fc21RRGo0ZHhGbm56b3RBeXV6NXJjZTNSQ2ZvcHZhbzJIUEtPNTJNZmFTZ045ZWhxODh0cXpYMGlEc0dRMEgyMDhlRndHU0pYN3hIYTV5dWZPNU1hak1pRExDQVBDUGh0cG1wcWVCcWRCNTJqT3J3VFN2b1htTlBqODZraDVPY2NiRWZ6WVRRVHBORGhSUkk2Z2NBbmd0U3Vud1lWTDNYV1lvUVJHK0NpWnM4RVp5dDAxbGFFRVZEajQxY0lnYTJmMXlyRFQ0QXlGN3ByS1VBSXFIQng2eVpucDhRM1JsZE5nSVFsM0xwVUV0TThhZk9oNjlIaFF4dVNkQnBmcXZqa3dRZ0twUDJ2Z05GaUl6SjFMSllHMDRXRDZhemxicFVMdXdEZ0pVQW1rM0IyTWZWWk9nNTNHbEZFQ0tYY0hPdzB1NDgxem1DQ0JsTHVEblFZN2JTbXBCRkovMXNCNUVTVzlnK2NkVnVxUGtqa05QdStxVWs3KzVUZTFFdUU1RFU0VWtTT1lnZ1RrTjdVUyszWWFuQ2dpUnpBRkNlZ2ZpL2hhZEVudXVsdVRtOEpOY1YyT0lBSDlvMlJ1WDhRSWduT2tKWkdBL2xHeTJMMXBMUUhVZVJGQ0V1NWNKZ21rL3lpWjArQXkzVGVIUlVnZy9VZkpuQVlMbWJsem1TU1EvcU5rK1BUTFZwbVFPeXhPQWxRQzZUOUtobmZxdHAzTW5BVEtKb0dVSHlYYi80MlBEd2g1OG4vZXZWODJCaHllY3k2QmRCOGxnd2NoanExekxqREhmdGtra09xalpLdms5UDdyNzM3ajlmdDk1d3VYN1FhZWV6d3orbEd5YzMvZnNoVEEvd1lNdzMrU0FDZGFmUUFBQUFCSlJVNUVya0pnZ2c9PSIKfQo="/>
    </extobj>
    <extobj name="334E55B0-647D-440b-865C-3EC943EB4CBC-37">
      <extobjdata type="334E55B0-647D-440b-865C-3EC943EB4CBC" data="ewoJIkltZ1NldHRpbmdKc29uIiA6ICJ7XCJkcGlcIjpcIjYwMFwiLFwiZm9ybWF0XCI6XCJQTkdcIixcInRyYW5zcGFyZW50XCI6dHJ1ZSxcImF1dG9cIjpmYWxzZX0iLAoJIkxhdGV4IiA6ICJYRnNnWEdaeVlXTjdYSEJoY25ScFlXd2dhRjkwZlh0Y2NHRnlkR2xoYkNCM1gyaDlQU0JjWm5KaFkzdGNjR0Z5ZEdsaGJDQm1LSGhmZTNSOUxHaGZlM1F0TVgwc2QxOW9LWDE3WEhCaGNuUnBZV3dnZDE5b2ZTQXJYR1p5WVdON1hIQmhjblJwWVd3Z1ppaDRYM3QwZlN4b1gzdDBMVEY5TEhkZmFDbDllMXh3WVhKMGFXRnNJR2hmZTNRdE1YMTlJRnhtY21GamUxeHdZWEowYVdGc0lHaGZlM1F0TVgxOWUxeHdZWEowYVdGc0lIZGZhSDBnWEYwPSIsCgkiTGF0ZXhJbWdCYXNlNjQiIDogImlWQk9SdzBLR2dvQUFBQU5TVWhFVWdBQUJ2NEFBQUM5QkFNQUFBQ0p3UmZqQUFBQU1GQk1WRVgvLy84QUFBQUFBQUFBQUFBQUFBQUFBQUFBQUFBQUFBQUFBQUFBQUFBQUFBQUFBQUFBQUFBQUFBQUFBQUFBQUFBdjNhQjdBQUFBRDNSU1RsTUFJbmFyemUvZHUyWXlFRVNaaVZSN0h5V2JBQUFBQ1hCSVdYTUFBQTdFQUFBT3hBR1ZLdzRiQUFBZ0FFbEVRVlI0QWUxOURZd2t5VlZtOXZ4MWQvV3ZPTnY4K0ZBMzhvR0VKVk45YVAxN0V0V0hXQkJZb29aYjc1eHR4R1hqdlIxanMxQUQ1MTB3V0ZSaHNDeWRrS29STml0aG9Tck16dHFlczl3dEpEQVNDOVZHMktzVFBxb2xpenRaQWxVZnhyWk9zdWd4TzkyNzYvMkoreUl5WGtSa1prUmxWbFZtVldWMXBUU2RrZkh6NHIwdjNvdDRMeUt6eHZObTVsci8rWmtSUlF1eThIYWRubWpxYTRjVDdUNmZ6cWNHM1h6RUd5L1Y3aytOdDcveDlGYTdOWjUrRW5wWlBkdE1xRkhJNGlsQnQ1RFlSWmkrelBZak9UUHgrT1M5OWpUSVVYbCtHcmpJbkljcFFUY2sxN2ZkNTUrOSszdENXUk40V0hqTi9lekdMdzh3NmRaZm1BQ1grWGU1NEw4M2gwNEdIZU5GZHBnREY1TW5tUUxkUWFFYVZhamZadUw2T1lOTzZXTWYvTkw3L0NNakovZmtVbFZ3Y2Q2dzkvVEp4ODUvdVIwcXVzSWNWVU8xRWg0KzllZXZlK1A5THlaVUduTng2N3lkZVkrV01UYjdpS05iZmM0c0h5NDlBUzFLWmpRUlhSdFVlYXJKNzdNSGZyTzk4SlRQak4yTWlyQ0ZuV1JwTXF1eFhEdDcwM2Q1ci80OE83Zk91NWNZZTVpOUZPcXRFbjRNbGFWOXVDemtmQ1p0OWZIVVcyZTdXWGRrRzJPamp6aTZsOW14VVQ1a2N2eGFsSUxSSkhSdFVPV3BKbXZzcllMckpaOGRLZlo5b1pjTjlaeC9vbmN2c0xzUE1ldHFWTWRpOTBuZm5CRFcySzNSdWJvcTVNeGdxaCtkRllOQ0wrc0p3VHJHUm9keGRIdlBHc1hESnNldlJXazQ3WSt1RmFvODFhUkwydmNFMDVqL3lUKytIcHE1bVVhY2JPcXNrak5acXRyc2FwRmhOK0NmbVJud2RWaDc5SzVYWHZjbEtNazNSeWVVS1lWcmJEdFRlcDUxakhVWGNYUlgyTGQwOGRDcHNXdFJLazc3bzJ1RktrYzFXVHZiSjY2ckliL0haMmRVTUlaNzd4M1V5UlYyajVMNjNtVTczaHBqeHJwUThtbmUwTFdHU21GdXV6NVV3L3dhTGZEWkpzUExPY2F5anppNnQyazZISldMOFdwUkttNzdvdXVFS2k4MTZlakovM1lvd1BKTmJVOGwyQWlWVnZSYVcvTGpvY2N5WXlkZWh4a0x0SGNsTkZtTTBEV0EzUm1oZVM1TnkrZVprbldPY2RDTEJkMnFaUTRjaXFXeGFsRktEdnVoNjRRcUp6VXArWWVLNjNWbTdEbVhHTXRvZ1ZIMCt5UnVHNTdsYWNqTkZJMnVNRGliZFdiT0QwMXRzWDNvcGlnNllGbk45U2s2UzFubGFud0tTdG5TVnMwNXhySnlITjJsckZ6eThXcVJUWGhMWGg5MDNWRGxwQ1pyN0h4YnNWZ3pQREVZWTdaT2tPckZsdWl4ZDZuc2EzSEh0OFd3SU5TWVlaZ2wremFOSXBJK2NjcW03eGgvS1ZQc25XTXNRWXFqZThDTzBnUFlyK1o0dGFnZkowWlpIM1RkVU9Xa0pqRHJmMVdzTlkwbGI1V3h1Nm9nN3dTbVNiM2xzQlJma0NyYzJpcW1vM2c1a3cwQ0xsZVhzYnpGRzV4K0xTdi9qM2Z0SEdQSlZ4emRTaFo3VzV6NldMVklpcE44YzZQcmhpb25OV2t5WTd2amdDOHo4cnJHYlB1UVZKcnhIU2Fud3prWTQxNkVQbU12ZTk2VDVwTFh5bXFHeHJLcXQzMGozVTd1OFJUeGJtYVhjNHhsRHpGMGwwMmtSMkpqckZxVW1sTTN1bTZvY2xJVEJGVjZVeEZvcVdqd3dGaVJVZ3MyYk1WRjJKL2VCS2taZnFhZ3VCSWNFZnhWVzlPdlp6VkR3OXExQTZEcFR6aDF6WWdFUm1iRk9jWUI1VGk2aTVrNUYyUFZvdFJBdWRGMVFwV1htbFROYlJaNEM4b0tUc2NaRm1FSHdOZ0U2UnBUZ3NBVUp3OFJYemk3R1hvcUl4VHZVcGFUZ25PTUE0V05vNXVkY3pGV0xVcHRmMjUwblZEbHBTWmR3L0hEcU90cEZ3V3A1Um01SWd6ZkNIakswUTBZbU9ldGNCL2l4RGljTmVUVGRFWW9wU2dFUTBvbm1qbkhPQ0FhUjdlZTJZN1VXTFVvTlVadWRKMVE1YVVtVDVockRjSXdkUnFZazc5cnh3Z3Z2YWlGMS9PYTBUZHZObGgwUC80Z0ZpTGFDU2ZuVG1lRTRsVXlEQUNkWXh5Z0UwTzNaR3dESkFQWXQ4Wll0YWd2SjZGQ0o3cE9xSEpUazFjYmpHR1JwVE8vdlB4ZG96Y3p1WEJvUEoyYXppalAzMkpSYlN4SERkSm9QbGp5WUp4eGJucldPbm8vS24walYwM0hHTXZxTVhRdm1lZXNMcHFwOHNlc1JhbDQ0cFhjNkxxZ0dvdWFJQktubDUvejhuZlRRTlJoa2MzTlpuUkJ4S2JsWmhwS0tlckEyUGRUVkJ0M2xRM3RpV1RidFRIR2tuQU0zV3VaOVQxSkxlb0hXenAwVGFqR29pYUFpelpEOC9KMys2RkNaWkRWOEVhUjI0M0dvc3RtdUVqTmhydkhhQTlISnV0V2k1bXRRUkhPakRHV0pURUVXcG10dlpQVW9vamNvY2QwNkpwUXhVQUswY3ZvQWZzdmRCWUdmM2MzSTZvRGt5bEh0MXVxVVhOYnpVNDdhMUhhQTdPYlM0T2w3R0t3TUgvR0dNdUNHTHJkekp6N1NXcFJXT3p3VXpwMFRhakdvaWJZaWFZRCtJUFlsa2RZZ2p5ZmV0RURlTzBXeTI0M29pZUVRN09EQ09XbG9Sdm4ySEFoTDdmWUdHUEpmZ3hkNHhSNFJBa25xVVg5V0UrSHJnSFZlTlFFN2dKOWM0UVl6TndTNlNkTTVtVlk2NitiUlBGK1BtMEx5ZXhPOUR6UXJENVFHajcrQ3dNMUdGZmxtbjRoTDlNdWpURU82TWJRQlNSWjlUaEpMZW9yUXlwMERhaHlWWk9WcHg4K2UrUUUvT0l6ZTdJL3JFRjlCY2loOEtuSC9CdC94K2xXSXZhSFk1SElxK0M5ekp6aitPRnpEcElOUTdJU1BmSWNob2h1WXh2am9EU0c3bHAySHZrRXRFaUwzQy9WRDEwYlZIbXF5WWRoZFRWMmZ1TGhtenJsZndaQndUY2VPM3VvMFUrTzdNcVc2b3pkWU93WFFiRWE4VDh4RDkwTmQxU05SU2pmL2RqNXI0bzYzMTA3LzZGdzViNVBFSG5YODlhZnJ0MTRVOTk2d3hjdVBYcjI1bGpyeDkrMkg4c0xaelNqTW9lTEIzeXlqbkZBSTRidWxaaEh2dkIvYXU5dThOb0wvNXM5ZE1JVEthLzh0ZWpEL2dNeEpKY2YvZkVrL3ZxZ2E0VXFSelg1RUdOZjlyeFBWUkFHYmFqOUYrSHZMdnc5Tjh5ejdTUmhzaWhmOHRsTCsxN3A5N2hoTVdQL1pjM0hVM0FaYjhqRXpnTWZaOHdYcjJ5dHNiTWdrWklwRWFGOHQ4OU4veitsYkRKWXRlVXFHRHFpTnIxZ2Z4azdhK3BGQnlxSzNGdlJOVDlTUHRDamRZeEJ3WXJ1Qm4vWjNieVc2K3dzT0NYdHNRY0hPUzdOWDRzK0FvYm95QXcva0xBajJENk5IVmVaMG9pMEcxMDdWUG1weVVmWVdZT3p0RkE5OGxycS9FSDR1ODB6R09aWDFaR0VZRHluUDh0VjluWkIraFV2ZWdoSTlQa0RkdERVcGZvR2QrRkpiNG45M0dhcHl6MjIrdHZiM21lMXZxc21ya1FIY2U0Uys1bDliOTNYbmJvcUQ1UGZlWEZ6U2FrSWR0UWFuQWlHa3c1NlhEUTNvakd2cTJLS2ZQc1lvNkVWM1U3VThwdm52K2w5bXUrTUw1NzlkMitscnZROXNlZmN0V2lGZlE1dlN4MUpSc29CWkxENnhLRjBvdXVBS2pjMWdmZi9hd0g3VjE3bUwzNUpjTG0vKzhmQ01HRU5XSkx5dnByczJYYlFSL1VFTENsSXZaVi8rT0lYSzR4OTRJdGYvT0wzS3liQW5VcUxoUGpSbkV2UTZjdDhrZnp0cUFLRks0ZWVlb3lWS3NMMFd6RzNLMVJ4eUlkbGRzSVhkRGxkYk1qVjR4UWlKaEM4bG1paENRUjBzV09NVWNHS2JpL2krUVkvalZXR1RsZDJQUTgvMHhxZSszUS9zVlR1V3RUQ1NyMmhSbHQreVFMbklpSkJqREZNUFBiNXp3VlZibXBTVVZwWE91UG4zUEpiSE83dlZnUERyQ2E2U25IeEJzM0J4ZzhaK2NGMUJDVGh2YitPMGw5SmQxR0ZxVUhHV3ZCZkZmanNwTGNydnZtRUw1M3lRb1J5SlRCOWlMeVpzdEVBMVc1elg2NUdleWt0S1FtM3YzWi9LcGZWVmxqL2VpbEtIV01zVzhiUXJiTzlFTkhlVC9ISHEremxOVDY1UVVkb3FFSzFiQTk1YTFISlArRnJ1RHl6eGtyeFBPZUMyOSszYk93WWVTNTBYVkRscFNhTGhxcVhHelcxR1gvQTJOTnlobWpTbW1pd24zV3lUbmJ2ZVplZTQwN1JvZGxET2JwWVhDWElaYTJtMEJDb3hudTRDWjBtTzNlS09ueVZGK3M3NGhGVDM1SEt6eXhSNFRSOU9rOGhTWjZFaVB2OSs4QXMxTDlDNmxMWEdFc0N4Sk9pNTlOc0VlUXNCWlBiS2p0dmZUTlE3Z0F2VmQrZE9NaFppeTV6YiswcVRWUnc3dTl5WGtvMWFZaHV4dmgzK2JaU0YxUjVxUW0rTzlEcjhNRXV0RUpJd0Y5UVpiNkV1Uk5aYkd4OGo1ajNoT0d3bCs1dGdJMFF3VXFVZzQzd2xMQWd6UlhmTGZFQnFUTzFwb2ZJMkI0UW9aeEpCSkRjczFVWktXK1pMM01ZUFRrZjErWFcvb0tmYUgvUXBzMlJ1cWJHempHV0ZXTG9SdWFocmVCOEZQejRSd2dCTVRqSFJEcnAzc2xaaTFvY1ZoaDVXekFDMW5aRjRwWEo5bWRIMXdsVlhtckNIUVRCTXYreitES3czUXNlZS9va29oV3hocUJDcG4rRGJXcEpzbjZxK3c2eWFzWWtJWEsyOUhMSm42OUlkN01aN0NyNmFoVVBtdmY3aXdpRlJJYjdJaWVmZmcwR0xGdmtyR0gwSkdVVlh3UFVkbjlTOEtJTys5ZElXZW9jWTlrK2lpN2VEZGsyU1ZjRGMrTlIrU1pmYlFiZ3E2ZEhFZ0tiUkxOSjF6bHJIYUtNZWZ0STBNVkl5dm5PMlkwZFhTZFVlYWxKeFZTRFMvZVlXb2VxZW9NYzhyV2RjbVJTZ09qUHdLdU12dldpakE2d2ZNaW9sSHJyaFBjR205ZURnbkp3YmxGWFVsQjk5eDJJMHpJREt6RzRjRGNacUlTN2JOelpDVGlFWXZCd0VCZnRJQzE4OEIvZWQzTS95QXYvUmQxR09HZklwNG81ZnVZWUIvUmk2QUlIcytNbCtVWUdWZ3dlWjJHUkNRMU9YNlp5MXFKbE1YUmQ4ajliak85MThhc241N3Z2ZU4zVFAvcWVJQ3Z5MTQ2dUU2cWMxQVJhWUdnMmdGZFRuMDd4VGRGMmhQdU1IM3VxVzA2NGc3NE5yc1R5RWJoQXF0c21DMlg0amFDa0cwek5yd3A3cDZxVkxiR2grOElFbjczOWRXK2hWM1N5SXpxSERzc3U2QXZzTFFocmp3U3hEQjNiT0I0MHp6M0dBU1dNZWdoTUR6Z2NHcDFjZlM1NHdDVEM2eTNVQm9pU0lkdTJKSldIRnEyS2pSYzFJWlNWb2g0RTh4MGdkSG1pVm5UZFVPV2tKaTJhbUFWSW1CTklGekFvOUNJMkpoTjZKMDFDbWZVTi9abzlnS2xnSDR2NjBWcExPYjFRaFhWcVhaZWV5Rjl0VXNYRWUwZTVuM3hKdXA1WVAxYWhWRFdWTlZZc1p1UlRtcGl4ZU96Skt2VmcwKzRURDBQYVdDdVJRVVpyTDAyZDJ3cUpaWXl4cEJCREZ6anNHOVJQSlNqZy9TN1BYdm0vUm1ILzVPaGE5RVI0YW9oMHQ4R2RDWGlTMHFlb0s1MWRESGFRU28vNXl2T1BOTVdSMEU0MGl4OS9TMkY1a1FsVlJ3OWNsbXBTQzgyeGZMcVFxb3hPbE9TVjdGNEhqRWtzTXJEZktRTTQ4YmdGTmd3WXhGdXBvV2UrQjg3ZE9ycEVqTVVmUWo4aVE2WDk3ejA5MmNNTDN1MWYyVmI2WjJxR3Q1VXVDOXVxa0lsaEdqMlMxWG9rOG9FTDNxSFlpVFBoSEdOWkZXS0gwY1ZDdDJtUUVURVduc0g3cnBHZEpqbXlGcTNVUW81UXRNL1dYZVNBZjM3RHBZSnJUS1hIUVJhYzY5MGdGZjFySzNCRGxZK2FBQi9UdGVUMjkyTEFweG1JUnVMemRsU1NrWjhobk9uNGJZR05JNU1vN1BPVytjeGYwRFliYkVoakJQL3g0V3FIVzBhZmpKMGZkTE5qRkplTXREdjVkZTFoMlNxdENUeVZoOVNpaFJDL2NTTW5iV3pma1NWR0NOZzBKRklseGFON2pHWGpHTHBRNkxaQm1Jd1J3N0p0Wkl0a0FrYWphdEY2M1RLZ0JnKzlJenhnWGdpR0Rlc1ZZYnBFZ1NEc1QxcWkwVXdrTGVqMmdTb2ZOVGxRcjNzS2xuajhKMWM5Q0VWOFIrTHpzclRRcUR6RFA2T0RrSDExOEh4b2tqT1lrZGxoKzF1VnJNSVRVWXMydFU5aTExaDZnY1kyTmNNeFpIZ08wQVZHNm8vKy9QUGcxV2hrbEFYSmxWL0NYZk5WMXFyZG9SbWtFMmM2YUt0ZG5oalpBVElnbFR5ZUZvMk1NWlpFWXVoRzdPOS95WHFua1ZGQmRoSkdCdW5CdGFqMDZ0L3hiUk9xWklmZlBydUpQNG92dzVGZW9Sa0U0b1pVU1RlMm9IdmdoaW9mTmVtRnY2dURucEFyMHRGOEl4eC9Yck9OU2FhdG56Sko4V21uWVZBQ29CVFFCYmt0dldySWFuVkcybXUwcy8zV2VSSzdHQjlsc3MxUTNOT3lkbUYyeHowZjlsQi8reFAxVWU5NjBGQkhLQjd0MlNLOHZodWlxaDU4YXFWeWhrbjBuR01zcWNYUVJhRFh0dlRVSlNkYWx5VmgxQmxGaXlyWWdxajBYLzhFSnhYU0ZpTzRwajFidGMyc2VhYVVCVjAzVkRtcGlhOFBHVGhiM0JDT0F2N0FTcEF3L1d1ZTQzaHZnQ29QYytjblNud2lvd3Q5aDlkWUdJWlpqbnBWcTg3Q2s5b2xJdktleEM1RVZ0cGYwVEtqZFZjWFJHaXF4OHNQUHZUOU1QQnRsZUZJYkNoWURjbDZPN0oyK0Q5ZE5FaFlOTVFvVFp2MG5XTXNLY1RRaGRkb0kxNkx4NmxKR0dFa2lSTG1JQVYwT2kxNi9ZMGYzRytsc0QrRnFZYlpXNk1qRXV2L0pTbDRzcURyaGlvZk5lRyt5QjRCaERzLzVEZ01uZzEvRitaeFMxZUt2dm1sUzRaT2RZeTlWazZrYXF4SmdtaFhENlBzeEc1L0I5cHBsdlZ3V213Nlg1U3I3MmFFNG9mcStxYlV1a0UwbGNiK1RtbGhCZUFVb1hqMWhpUVZaMW9XMUV5TmpmYWI5cm5QR0VzU01YVHQ5Z2NITWhhbkptRTBzaGFsc0Q4NGJkSTlneDZkU0prVzVaa0pnc01ZMDdKS0hOMCtVT1dqSmxnY1ZKVEh1ZHJRanA4QmRpdmtIVzZsbUpHa2hHbHZVSUFRU09EcWVxaXRNWXd5MzI1LzBITTVmYWptU2V4QzVHTlpHWlpFbzRZYzdPVnNLeXA5RW1uc3IwTDc0cGhHbGQ5TVN6cEdQY3EwN000eVEvZGh4RkhVWjR4bGl4aTZkdnZUUWF6cUtSRWpZMkNIMDZJVTlvZUZkUy9ncUtmOVp0cVI4NXpCdFJkSHR3OVUrYWdKL0xYUVNROHdraG9JcFZCaEVjVGFWSkRqTU40SUJuWDJLS21hbXNFRUZXaDBLQncwOTVXcEczdjgxNDJ0azRuc2RyVDJ3emlNUXcxRXZmdlVXNzk3R3Z0VGFnak52aTZKTGRQeEtycDEwUGRKc1J6bHFiTGRZMHpObGY5R0dmYjREOXA1bDJySWV4SkdvMnRSQ3Z2VHBsR2xRTkR6V251U1JXZHdEZnVqT3JLcStCYlNISE50RGpCak5VbG1xQ1lIMEhUcW5OOTdTajNRaVFMYnA5bGJWSzBvRFRKYmpwTG0yNStxTXhCQzMrSHRGMHl6eHNJa3VWRHJpTkYxTFI2aEpMRUxrWWtBL093OVN2T29OOHlFTGdtblV0aWY5cENnS3p1eSthVVhaV0l4enJRc2lXdEl1T3RVVCs0eGxzM2o2R0pGYWNkcFc0THJKSXhHMTZJVTluZXFKa3AxeXVONTVTTXBRRDIySTBDU3hkSHRBMVUrYXRLSm5GZlhsRE5tK0x0UU1QTlF6VmNhUklLTWV1ZHU5NjVCQkFNZGNrZjU5bjEwemExb1AwNjN0RWNvcFBDNm5wa3luSzlXeU9POG12SXR4eFQycDdjL0FYaEQ5cjVJL29VN1FnbkRZbkk5UU5vOXhwSklIRjI3L1VFN2p5UDlKbUUwdWhhbHNEKzEvUWs5VXROMC9WQ3lHbWVhWklpajJ3ZXFmTlNrSEhZOU1CUFN4TGVoK1liZlliaGxxTk1nQ1RLNjQ5aUdkbDBGeFMwalNCSVo1alFxK3d5Ly95SXo3UkZLUTViYWI0YXRkME4rOXBZZVRIdExtWnZDL2dDbW5BUjZ1b3VEdTVKQVMyL0pSRG9LN1h0RnlsSS91c2RZa29paml4SGZqTk0vMVM0WUZTWmhCTUdQWmQwaHRTaUYvYWxWRDRLUW9wYklxY0hvbkJDM2tYc2MzVDVRNWFNbVhXUEdBSGNRZ0p5aWpnWWJidG11WmgwdXYyVnNkUGtRS1F4TnlLYWhwRWNoTXNhNUR1WDNHQzBmbElNN0NFVzkwaVIyelFqRkR6bUNUVFdZUmcrV1pBcjdheWtscUd1bnRubExFaXZIbUpZRldNNTNMQjBPbU9VZVkwa29qaTcwNEREZUN3aTFJN2xKR0kydVJjbjJCL3psbGpJRXVTNFpYS0pOYjh6dFVhWmxGUXU2YnFoeVVwT0tuakU0VjdBMG1rQmdBNUpQSG5wdVV6cDlXS1JiSktiZzdvUnMyZzgvQ3I2aWluaEtvSnZVNGJqdW1jOUlEeENoQUdQVHowNEtIS21qRlBaWFZrcmdhNmUyZmlJcDFNSDB5dC80YjNzdFVhUTdYSTFqU2c5L3IraEI1VVNNTVpZMGtSTkJGMzdFaVN3MGJ2aUJTdU5KSkpNdzZvMnNSY24yQnd1VGs2NGh5Q0tkOG9qZktYbnEvck1mYmtkNXQ2RHJoc3J3RWJKVUUzUjQxK0NycVFmYzhIZmx2UGVWdHJmaU0zbnRHYTFHVG5MN000aGd5UXFIZi96NzVtMmpBaysyYk40aDZoMEY5WmE0UnFWaDE0aFE1T3E1L2hiUCsxT1NNNlp4QVhuemJ3cjdVeEVLNWx5S1VKU0hoSmVHajlacjkzN0ZqOG1Ja1c2WVBRMlhyampIV05LTG93dVI0aDJEZDNLT2ZvdTNUSVBSNkZxVWJIL1FudXVCSkJDRTJGYk9QZitkaEsreEgzczBOTFdLNmhaMDNWRGxwQ1pkeGJ0Z0NiLzBHVWpDZC95VkRjaFQ2ZG9tM3ZhamE0L3FaWEdINHF0K1FRK3JtQVNVaUhmaS9wRDFuZVZUTlc4TC9OT3d1NkduSEV5ZnQzajNjQUhLSkdjMjlsZWxjMzJNT1cwa0xkRUxHbEQya3k0VzNrVmxtaVEybHFGRFNnOS9kNCt4cEJsSEY2WjJIT3NRM01oRkpaZzYwbUEwdWhZbDJ4OU1ndzhiTGdpeUg2Uzg1bzVNSUxoZTVSTmJYWm1tTE9DYmVvZVVsbmMzVkJzYWtTelZCQmp1YWg0MHd2ejNFaVRZUE1ubjdHVnVJcVU3ZDhycytUdDMycnBSQmluWWlmSER1dngxMnBNd1ZiRFpEdWZnVFFHYWpJMkNycXBYM3VYWktkakZtSjN3cXJpUWJPRFd1bzQvZCs1OG5MRS91SE1IeWFRcnhmcm4wMlFHaE1uQnYvYUNKQXpwWC9GTUd3K0tlZW9SSlp1VUh2N3VIR01pYVVGWCtSRlVCM2NkWEY4S1Jpc1pvd3kwS05uK1lBL0hBWnVuR3E4YW1WYVpmYk1LaHdiNklwMVVKWkVGWFRkVU9hbEpTODBkbkszYk9oQ0F2MHY4WW4zbnlWV3A3MGt1djVJdmZRSWFUT0V5R3BXTUdFblNVUDZicG5rdFpMS2x2eEFsT2tLcGJhdW0zSnpjVjA5cmZTVklkbzlFN2FUQVVaRk1ZWCtNdkIrNDFuZGx3dzd4aFk2QzMxZXBSeDFRYUx6cVpmaUVjNHlKcEFYZG1qa3RlLzlES0xNT3JxOVJtSnlFVVFaYWxHeC9HNHh3YXlxOFZwUS9WV0Z2RTQ3Y0lnMEJTVzE3ajlrTlZVNXFBdDUzRlVONDRWaXhqVVY5VHhhZ3ppMGtyMHJIeVk4RzY3cjkwS25RK2dldEk5VWtncGIvUW54Ujg0cGFQZllPL05WMnZITFdsbTBqN0Q3MTM0UXV5VUxjcW5wVFFjNEMvcjRvVFRyYVVpU2k5cmZ5OUg5UVpUSlJJOWNTNjk5ZG1WZHZ5QVRtNzJCcTYxTHdLZ3Zna2Fad2Y2bXk4KzRjWTJwaFFiZHVEZ0YrejU5RG9wV3o4MDdaTklKUlRQSU10Q2hxZjdFQjVPRktJK0RuVk5tZmV2dlQ4K1ZTdmhyemx5em91cUhLWGswRXl5RmRONElUL2lMb1VTQ1V0eFY0YUowOThZeGRvMjFaa04zTk1QeVFGMDg5R0dFRVpjRjdhRk9hbjV0d2x3alN5RVg2Q3MzUUVYWlJVY3lHcXFYeHhUU3FjcGQ3UmVyOFZtekMxSTFDcWFqOVlhbzhEbFhnUmk3NVFmL1Mvb1E3TDZvQjMxMlJxRkFjUTYydmtqaVVNZFRkT2NaRUxZWUpqMy9KKzBFbENMU0xXMWVwUkhVYmoveUtZQlNUUEFNdGl0aGZmQUQ1TndQYmdodk9hSkFJWWdpZXhxQUd6dkpsMDhVU3RTem91cUZTbXNVcFpxSW1nZ2NRbzNqRTg1N1VvWkRYMFdra2VkMXFRN1NBQjhVbncyeXZMZTI0ODU5TzVmS1pGelQ4QmZPWnA1R24rVUI3emlOV0Vxbm56VDFlQjFlRVhjaWl3ajFSSG81UXVHMWM0Y0V1cnRTdnVVYnNEeFJqQW5USmtBNlVXMC9kOEk3a1RGS05laFlITVVJQmE0UDlkWTZ4SkdORHQ4V2t0NE02YUM4bURaOUpQVjlTcTNJWW83amtIWTAya3J5L2diVW9ZbjhnRXg1QU1lc2VjZEw4Ui9Kb1RwYmRpUEVQWnBJcit1QkhWT1kvR2hyVk15NnEzUnl5VnhQSlJOMVlEOVFzamJLZUVnWGJJUnh2K29XakpKZGYwaDNzaG9QVFkycWhwelBLNFVaa1RNY3lXM2tkZUlZS2N4N0x2dFJ6K2pYZTJQRmZCVU8wS3dtSUcrWlRJZzNmY0E5NTlHTkRxZVBjaVAwaFhBNkZwcnliRGptU2dGVXF0cG9odkFxVEZ1OXJFSGdqN3ZGcGJRaHlodnJyR21OSnpJYXUrWCtUb0p3RGMrbU0xcjh0TlJtR01ZcExEbkhic3BkaHRTaGlmeFV3c3l0SnlodHNZMDhrTVpaeVR0WXpCSGhxaU1LcmhxS0xEQ3U2THFpeVY1T0FCMHdDWjIyWmhCRnN5MlFvTE9xSWxadTI2NUkrcDFNVUJrbGc1bm9uMWEvVEdrWVpZb2JiMDA4eVZUZFdpNjVZK0JiWWIwa240OG1YcUhxRTNScUdLS1RUUm9TQ2NieUZaclJ6NWtlOVFTSVp2VWZzRCtHSXNab0hsWkczeVZQTHJDdlZZRm12M3I1VUg0RFFDS3JUMzZZWmhWSG00SGZYR0V0S2NMcjJva1FYamRVQzVWd3h0cDZUL25HcHB1YktNRVp4eVkyb2FWZ3RpdGhmYkFEQmVVME9hZXRGbXNaYmF2VytTalBmQWMxeVNsUWJ1aTZvc2xjVHlRWW10NTBnV2FxYkhHcC9WKzcwZDJXMXJiaDVLSW1HVHpUVmVIOGlwb1hpUUZEMmJ2VFFNNVN6TEV4bjhSbjREMjFVS2RWVTlRaTdkZWdTaFlhQzFnWk42bmdTeVZWNUxBZFMyNklHL3F6elVROWY1NXRVeUQxaFZST1ptTWJDR2NpRGFSL2g1dDErNlpxYzcxNHAxenpqTTBNTXhUNnZwSzhLalkzT0dpYmxHbU5KQzJhajRDTHkySEtocElkSW0rOU8xM2UyQWxmaFNUcTQ1TzdhdHFwbWt6eVZGbjB0akN4LytsbE5OV0ovZFpTR0JoQTFPK3hGWHIva0g5ZUNhWHpCYi9BTWZxbnhEN3ZLdk1pR3JndXE3TldFYzhDdmNzQThmNTNoN0RESXdsL28xTXYwc01iaFh6dHZCODl4T2FqZUtIZU04WkZvditLem40NFJndlNOV0diSFdNaTIyTHRRWHRtRE5GeVYvbFNmWmtUWWJXTDR4R0FSdVpZUlR2VDRpdGQ3YjFCa1dnTjNyS0xYTmxHSTJoOGFrakNxQ3R4NXJqUUwxVjJvTERyeDF2MWpLa1Q5VFpHT2UvYStSV3hxTnNqZFBzWkV3WVl1Sm95QUtWUmFZT2ZiY09UUFlZamM4bFo4TG9DNFRJeVFFWk04blJaVm90Q0dMS3dWTnJmWUFLSmZPSWZidUwzaUhxeE5qUHhYbGZ1RHlFUzZPMkZYR2RXeE05cmd0L0RsZ0txVnVacFF0MkQrL1R6OVdjYmVRbmxHMk1xemFteHp1U3JWTXMyUG9tZ3k2Vk05OXV3K2FxL1UyVFB0V0N0SXp3dkQxNGFlSWFBWlArbDVYOE1Vc1libXBhOGJjVlNYOWh1RHhsaWM2UDlhQ1RJd25tMmlldzFqOVJHYVorQjFVYjYzL05qTjZQV1FhaFcxUDYrdS84Y1JSUUh6eS91OVV2TmUyL3NvdTNmb0xkZjFITDVLUzAxa00xOU1ncm9YUldxSWhIMk1pWkFWWFVQZnZQSzlFN2dBVUlBZVZPUXpkYTNjSmthY1dsUnlHT1MzcUJlM0ZqMGV4ZmJtVFVNVEkvWVhHMEJPdjh5VjU1UHNKN3hsbjczVjh4NDNWdVV1ZVVsK2RKSEg1TkJXekttRUE2b2MxSVM2L0RQR0h2bUJmM285NHlxc0xzeC9PK3JoQ1hhdXJVTDlQM2FxT0pQRVNvMmQvL1cvdk1abkdPdllCZWxqZWQ1bDViS2k3S3Y4ZjhubW8vWWhkaTdHZ09wSDJmMTM1NjgxWDdXQjcvSU1WZlh3WDk4RVJIaU8raS9sVkxFckVmRS92VXZWZHgzc1JpdC9Pd3pmNTJzOC9vdGVkcFBkMC9PSittOGdXOGFFSXBwZml1M2pSS21tZmJhT01UVzJvbXM2Wit2OHYrYm0wK0tTeng3bTB3ZGRVWXlpa21laFJSSDc4NklEeUhsWmdPRUgvd2YxcDdFUlYyTS9UZ3p5dFNQUVl3elNpYzdsS1FlNmRxaHlVQlBGemZjeGNmMjZ5dUNKNy8wWjQvSHIrais0eHliQnRsR1NYZkpTVFhEeHJCNWRUYnRyR0luS1hhRjFRK1I4NWY3ei95a1NIL2IvYzVBUVR6WjJRL1ozNmNGalJkRmJmL1RzemZSMEVQWjdLTnR5ajlvZnFtenN4dXA5L0EzKytaZDVidWtiRDU4OVlraXBPb29zMWJZWFFtTlUwMlpZeDFnMnRxTGJvWFdEVjFxL3ozOWtueWVXSGozN2dFandCNzZEcjVmeElDY2llUVphRkxVLzlCTWFRTkZ2NlRVUHMxOFFqSDNtQy82TnY1Vzg0S2JHUDdwVXU5RzFRcFdQbWtnKy8vQSsvOFlIREkzUTdNZFQyS1EzQmlCZVBuek84cGZ1UDN1M0FaMUJxY3JVYm9XUjY4ZGVuelVLWmRMQ2Jra0hoL0g2T3VlVVBhOGYrcVlzOW5kd3EyK0xVS0hxS09ZaEhSamVXNmpKRUE5OXh0aUs3bFgyUW5JdmluVmROWjNrbG1IUkpNS3B1UDJsSEVCQlJuVVVjKzR4ZVdqZk9OUmxINmhDOWNTREJZSjRKWkZqVVJOSHpYN1o4WG1rWCsyTXlzd3dRcFBzR1M2eXpnMm5MT3d1aC9aZnd0V05wOWhxWkVUZHVaa0FBQnR0U1VSQlZKU0ZreFpnVzBmaEt2MmVxQ000YXlmaGVtVjJGTTdJNThtS0xnTHA1TjZJZGFObU9za3R3MkxRQ0NYajlwZHlBQVVWMVZFbjZ0d2phRHdLZFRUY2d3VUNCeUdMbWpocTlzdVdMdjlpbzErbGpNdXdaN2hySVhrUTNscXgxRkJSbk1udWVzeG5zcmFVZ2VPdldndERtUlpnVDdkRE5mbytVSVFhcU1wOVJ0MWFYcTZHMFljNC85Z05aWWdIT0c3eHpHaU9CYU4wa2crZ1JYSDdTem1BZ2xrVm9Rbzd1YnhyU0pBTnVoWUlqRDdNcEVWTnpPS1U2WTNBNWU4ZHA2eWZSVFU0RWRzV09wZGpVMXE4a29YZDFSU09GUWdGZmE3cHpiNDRjWmxqQWJhYjBwc0hCUldoYlBBVlo0Ry94aU92aGN5Mlg0aWk5ZTVBdHhKZGpTMk5MUmlsazl3eUxCYnlJaXR1ZnlrSFVMUldFYXJZVDl6YTA3MWtoSzRGQXQxSEtHVlJrMUI1dW9mZ3hjQ1NQaDFLMTJ5a1dsZ1oyaFlDYVJDMHNIdjFyb1ZXTEF0bzdTUHpJUFN5VEt5V3lMQUE2OXRyMm5KVmhITEtJNjVWdzk1WDA0UmdOcEtENVRuUTNiTDZIQ0hTTm96U1NXNFpsaEJsNHlGdWYra0dNQ0JCNFJsUXhwVFlQZGFFczBIWEJvSHVJNVN5cUVtb1BOMURVemg5cHBxa2F6ZGtyWC96NEJGM0l1MnhTRGZaUDdPdzI5cE53d3VPcm5nMWM4UmN6ZUxBTHNkMzZGeU4rZUZ4VUNZT2lLOGFld0lIYVYrQWM5Sk9LdWlIN21yeS9wTUZvNVNTVzRiRnhXdmMvdElOWUVDdkoyT1U0TjBHdjYxN3lRWmRDd1M2aTNBcXJpYmg4blJQd1hsbVp5OWQ3VkZyWVU4Q3V5VmJqb1VnQllRV2RydU5ORndGcCtMMExWTGZGbUJ5TzF4aDFiWmRHNjZpbnE0RXIyendrNm9qdkVpT2YzVDFrcWNYWG5YcGM5UmcwSHRmZEV2RWw1dXFCYU9Va2x1R3hkVk5KM2JHa1c0QUEzcFZPWWRkNDNxMGhIL3FTb211cW05UFdDQ3dWeFR2SUc2N3l0TG5sN2xib2o4dlNOOXdxSnI0b0FqdklUYlpuclgxV3ZJVUhXZTNsTTVEQ2s1bnQ5TEVpbmkzWlNmTTMrMjc0ZWQrVHpJVTRtKzhieU1ZM0ZSMVM0NVZYMVdRaVZhNjg1Um9NenozUnpkWlFTMFlwWlE4UGl3VzlvS3NjaFNHbEFNWXRLYXA4UXEzWWpPWVNJdXVrNitnd0FLQnEwVmNUVncxKytXM3VDMThkSUQ1dlIreHhMSlRZWDkxMTFaQXplNlhHbVRqN0taMG5aY1pka0tXL1laQnk1cTg4MGNmNnpIMnpQLzdMdk9YWXRKNHJVU3RRNU5JanpVODlka3dTdGRjNTFQVVV0NVBqUzJiU0ZIQ1kzOTByMFZubFJnMUMwWXBKWThQUzR3NHp5amQrYzYveEZzWlAvUzc1dThOcFJ4QVFSQXIvTDVJclBFVDVPcTJTTXNNdzlQWDJZT21MQkJZU1ZqVnhGb3pJWk92T1plaS9sWkNtK0dMdVdwaks5SVZUblVTVCtEajdHNjlNeDA3ZlBvdkp4NVZZSURwMmxaMEY4N2FLcDJZb0FnRlh2YlJndjV1ZzN2ZGpjVEd2RUpUZjZtUXFyNnUxQi9kRllmWHI5dmpmZEFJUm1rbGp3K0xRVlVuTzRTdDZZT21IVUJPUmdYWEMvQS9YMlhPMW1uUjFjellVekVJck5Xc2FtS3RtWmhaWVcvMGZ6cXhWa1lWb0NIZmhMay83eUMzYXI0a1phOFRZN2Zhc0ZlTTV1TDEwa2VORDBLaXhmSVpMOEU5ZVBPLy91ak5CMzFqVHRLZnRqdGFtZGxkV21iVzJiTlZNMENwdW1ZZHN6WFNJOWxmUDNTN2lZWWR3eWkxNUxGaGlRZ1ZQSGJZZ3pkdS9zak5oeDgwN1MvdEFISVNxOHA1UFdYdkM1MjNwMFhYeXBlUkdZUEFLTk5KcTVybzRrRlN5Mjg0LzQxQjZvOVV0OG53bmQxVjkwSlFNeFhXMmxPVTNkWFUwZEx2MWQ1OVlpV1ptTm05bFZoRlYzamlnYlo4K0hUdG9jQlpFczlMK290a1hkbVdHdDcrRXRDOUZsSllXOWRlRktQVWtrZUh4VXJkbXBsK0FORzhkUDliSkpIU0Y4N2ZiTkJMamE3UnhwNk1RbUN2VmREY2czTm9aTmYwRzhLQ2JLWGJJalFhTlZPNm4wYVRRWk5MZzdpZlR1SUhpYjYxYkRxOC9TV2d1K0QwTzF4TVp5TzVpM3FRbjgwQXBrYTNQek96WHJxT3IrWSszZWNZYkozUlo0a3BrVmdaMkdCVEVqYXFkVnp1c2xFbk9WbFBqRDBsamVIdEx3bmQwL04yTXA5bWpXd2tOeW5HMGhrTllHcDBZd3hjckl5djR0UERsL3FJWEU0WkpCR0o5ZjlJcWZ6dS83eVpBZTNWWk9kUDlqSzgvZUdyeWI3b1h1Sm5UWU5jbVVqZXY4TnNCakE5dXYyNW1mM1NEOWNlNmFmT2E3UjdNV3RJbEZQSHFTUFluNWVBYnMvdCtSY2I3L1RvRmx2Ty9MbnY5VnNkOCs4K3J4N1cwODhybzloZkF2dHJ4Zzk1SkZRdFZQRUE2QlpLcmdrd2U4bTlPVG9CYmpMcnNwVzRzYXU2eXRIK3ZQSzRYclJRMG93bE1RQzZZK0dueUoyY1pyTGJNV1VJbEl6VHhDVFc4clMvOVRGc1Z5WEpsMzM1SU9obTMvdU1VVndZK3ZYaktRYWk5Ty9UTTVlbi9Ybi90bC93blo3SDZhbzVDTHJUeGZtY20rbERJRmY3bXo1eDV4ek5FWmdxQk9iMk4xWERNV2ZtZ2lFd3Q3OExOdUJ6Y2FjS2dibjlUZFZ3VEFNenBZLzloZXVheFhoK3NwRFA3Vyt5K0U5aDc3ZlZkMXV4Uk5xM0dxZFFxaWxsYVc1L1V6b3drMk9yRXpNN2xaSDZ0YXJKY1Yrd251ZjJWN0FCeTUvZHk3Nnl0MmppNS9Qdi9ZTDFNTGUvQ3piZ2MzR25Db0c1L1UzVmNNeVp1V0FJek8zdmdnMzRYTnlwUW1CdWYxTTFISE5tTGhnQ2Mvc3I0SUJIdDBWR2VSNVovRkU2dnhCdG93aUh6bGU3WitaWmEreDhkZU5DSURTQ2tIY1Z1dU9EQ3YrN1QzYVg0bi9ZUkhhc3pDaWxLTENEbksrT1Q2a0tDdjdjL2dvNmNPTmpPMnAvSFhmWHNmUFZ1ZjI1d1JJbGMvdExBR2hlSExXL1FjNVg1L2FYb0Q4VHNiL29pTTZmQzR2QWZQK2xzRU0zWjN3R0VKamIzd3dNNGx5RXdpSXd0Ny9DRHQyYzhSbEFZRzUvTXpDSUdZc3cvLzR2WTBEN2tKdmJYeDl3TG1iUklPZFRGeE9oREtXZTIxK0dZTTRHcVk1N3l6ZDJQalViRWs5UWlybjlUUkQ4NmV4NmtQT3A2WlNnUUZ6TjdhOUFnelZuZGVZUW1OdmZ6QTNwWEtBQ0lUQzN2d0lOMXB6Vm1VTmdibjh6TjZSemdRcUV3TnorQ2pSWWMxWm5Eb0c1L2MzY2tNNEZLaEFDYy9zcjBHRE5XWjA1Qk9iMk4zTkRPaGVvUUFqTTdhOUFnelZuZGVZUW1OdGZzWWQwNFRYM3N4dS92RmxzSVliZy90dnU4OC9lL1QxRE5KeXlKbE5pZjdNQ3AzMTA4NU51cVNwZTFqeHYyRHVlMmR6ZkR0NVIvYm5DQ3pnZDltZUJzL1N4RDM3cGZmNVI0UUdHQUJicE1oSnJ1WGIycHUveVh2MTVkbjZZRWNWaWtQbDk5c0J2dGhlZThsbmgvME9LcWJBL0c1d1ZNY1B0RkVNZituSnBrNjV2Zy9TRnZYdUIzWDJJdlppK1VmRnJyckczQ2lHV2ZIWlVjR21td2Y2c2NQckMvaG9GaHhmc1c2WExScXhWSnZFcFZkbXRiRWdXZ2tyM09jbm1FNnpvWDBSTmcvMVo0ZnlUZjN3OUxIQ3pFUHJRbDBtcmRIMWJwQzdzdllPcVhtSDNLRG43OTdXemZSS3l5bllwV2N6N0ZOaWZFMDZmblJVVFZKTnJwM1JtcGVIU0szcDZLdm5zZURnaUJXelYrYVppK2paN1NhVUxtV2llVDV4dEo1dytlMmJpekkzTWdGTzZrU2w3dDEvUU5FNlo4YUN6WnpGVjhnK1ZXT3VNNlFlVlc2QkVaK0oraXhQT0VtUGs1eGNJMEFpclR1a2k5WVo1N0xGM3FXYlhac0ZYVU5MMFRheXg4MjFWb2NhdXEzUVJFMWYreTZTNWRzS0p1ZTM1U1RNM2N2OU82VWFtN0dGK1l0dEVab25SWGd6bHpPejlnTEYvVmNJMVoyQ09Wc0pNSk9HRWM1V3h1eFBoS010T25kS04zZ2xNVHU4K3dCajNSaWRaQ0FwTlptdzJIYkRKQjFDRlFNM0pwQlBPYTJ3R050V2Qwam54U0Yyd0NQdmJVYlZyRnlZQXJETmpYd0JLVXV3QVVBM2dwQkpPT0xGMGJFK0txY3o2ZFVvM2VnOVhZSDhOUmFacktLWEtuTWxFMWR3WGdKT2s1NkNaRkRkdm9aeHduaksybjNmbnVkTjNTamQ2ejFBOVkvT3NmR0UyWUxxRzIrMWRZZ1hmZ0JsZEQwYWs0SVFUQlNPU25vTG1UdWxHNXcwdnZSaFRmM01tWGxaSWc4b1Q1a3FQSUZpZkJxWnBQYThUUWNBSlo2M3dMeGRCVXFkMEVSU0dlVnd3STU5VDB4a2RobHB4MnJ6YVlCV2I1TVUvcERMa21VRFNBU2QyOVBRMjh3VFl5cWhMaDNRWlVkZGtPcXp3N3lKcllkS25WdGpGZXZVOFBUSkQxVFRnbkluanZ6QUloblRoZ2d5ZXNQNFozbWdHQkl0QkFsb3lBeTlKVFEzV0Jwd3pjZndYQnRhUUxseVF3Vk41Rms1ckJzY0IreTlGL3dSaWNLSHphMkhBaVpPZDNmdzZtZ2hsUTdyTSsrOWRuQU40RTdzMU5qK0FOL0VZTVczQWVjQm03cFYrUTdvUmNZbzM3MTdNalhoNFNUUHdrVXg4T0NlVVk4Q0pEUVZ6ZjI5Q0RHWGFyU0ZkVm5TZmVzeS84WGVjV09WQzJkL0swdytmUFhJQ3NTL1A3WStQL29pWERVNDRWQ05TblpibU51bXk0VzJwenRnTnhuNFIxS3JrZnk0OWV2Ym1HUFhIMzdZZnl5dHd4b2RoZFRWMmZ1SjVlQWxJdmdENllmK0JtSXpMai81NGdhVWNHK3MyT0tGUS9PMk9iengyOWxCamJJemswcEZOdW15VUJiOS84dEsrVi9vOTdxZ3p1Zit5WEQwemZoV2xGMndPWXVObmxrNnBQOFRZbHozdlV4VjhlN3RCK3k4ZllRL3FrNGcxdVJkOGVtRmVTaGhGYzIxdzhxOXJYdklXL3A3UGMyZmJvMUNmZEZ1YmROa295M0tWdlYxSTk0b1h2V1hZM3c1LzZMeTR1YVFVRVJzK0RaNTVNRk83OUI5aFowS3FoZXFSMTVLU3JiRFBlVTExQWxvT0R1WDVGMW9DRkk3Qi9ISWdZSVBUODNCVzlvTFhQTU04OTlWQ24vRFlwTXRJV1pyczJYYUFhZldFZjR4MGhJZGxkc0xYUXVtSllYWFlScWFIZFdCV25IblBnNmkveG9XQzgva3liQzZZYkZvdjg3WHcrU0FmQUloWE43RHN6OEFuYkZLbXZHNVdPUG5QaHJHN2Z5em1PVXp0OEs4S2VsbWx5MFpac1BWQXVCeGN4OWFPTUxYYjBFT3ZSaDl1dGFRbGN2dHJGeFRCR05zVk9FYkJWVHJ6dW9HcGxmd1R6N3RHUjRIUUdHR0ozUDYrRldzL3p3Z2hZSU1URlJCWTcxYURlYTVhNE9ERkpsMUd5bExYNytkZGVnNm5wV0s3dUhJRTdIejZKcUFzbDcwblVTcVh4QkQyUlh6QVo0L2J4SGU1VWVOdUVyWkIrZStmWHFXakNMamRkM21WRWtwcFNlVFA4eXVPZ0JWT1ZEdGc3R241WmxGVHhUUHg1bE9lWTVVdUcyVjV3b2h0U3ZjMllHSEFZcGt2Y3doNzVLeGZsMThvTGZnelkzLzQ2a08vY0hhd0M3RzVxYlc0d0ZBWlNJOExxTytLeEN2bjlpZHdjUCt4dzRuNkhjYjhuYUJkaDdhWTNXU210TVF1WFRiS0V1d1BTOEhycDhFKy9DSjN6UkE2aSttZkI0THlkN0ZicEpwVENsUjZ0cmhmcEdvdnZnejcyOE5qL1JoL29ESkJDU2FqSTVHQ0l5cG5vcUJnL2plS2dCMU8xT3FwZ3gyK3h4VnRWcEJudTNTWktBdWlQME8xeXRWZ0g3REZqeGtRQzE0WEFFSDllRGlJQzlGMGtDajgzNG81azF5Nng0UVhzQ3grQ2JWTC9pY1U1aVFRdEVjelVlSGx6a2tBSzV5OEx5Z1VIVmwxVE1oejRpTWZzbGJwc2xHV25oRUdpYWxmUklQZFd4QUUwLytPa0FkeGtMVFJrbFROaFEvK3cvdHU3dWNqN0Zpb1lpSXh2a3JEU2k5Z1dCWHZZS3REbHJKU21BTTVFMzNINjU3KzBmZU1oY0ZpZFdLSGs4c1FBQ3VrYVNvNGl5VWNYM1h5VWhZc2JlWjdqeTNBeFhjYXhMeC9TdE0vNHFBOUNWazkrRXBnQy9VS3ZSUFRvclZkeUFVVWhEZ2JmSm5IYnFkYzdlc3FZRmtNZG9JWGVMMzVUb3pVQmVQV3NzS0pDcGpaMUEvTDlVS3FaclNlOXFSZHVreVVCZnVkdEF2UFVkaUNmc0huWEJaZVpvV2NUU3lFUnhLalhsRDdFdytqb3N3cTVLMm1EMTNBUDdjclBnMjE3dUlQUEhKK3c2WENYc3lBeHp5ajlKaXZDdm56L0pJSTJPRkVJWllPdnE4c3JvcjVPME9VbVhoL1FyVlBySnBYQmJ0MG1TaExUN21XZ3ZrdEtPSVJVQlBiTGNvUGE5RkM2SGxOdVRSZ2s5RDQwYWE4Qk0rTkx0UkM3bkdLTHJqOWNaRjdSL2lEMldaSDVPcXdGMmYxSnlLTDd3bnZCcW41WDQyQUEwNVVNSGN1YXNhT3MyNmJrRnFwR2E1ZlF0MmNpaDNTWmFFcy9NMnFXd2JiSFR3ZndtdjRKZVRCRDVOVFQxa3JhNGMyYXc1QzY2WkJvaERKQTNyZE0rQ1d4MzljMXM5dTRzOHBmVENqdzE2NFVlMmdKZ0E3RGxMenZ4b0JCNXlvc0tIeEFuUWhVMnJyOXU3VXVuRTY3YTZWYjRsRHVpeVVoWnQydytBZXVxZkNRZmhoMTRNaUhRZDVUWm1GVGZySit3VUc0d01tZStHZlcrSXZ1SkJnK0FKTFFtQ0V2VXVFQ2l6MWNNQytMa0IxTjV3ZGpSZGU0WHJld0tJc2ZDd2pJNTRzdmZwMy9JalJ4aXZsbitPV2puK3VONUt5WEdYaE4vdlJsWUlGVTlkUklKeVIyZHVSOGhaN1J4N0RTcnZpWEI0K0RSMUp3WFRVcHdIdzF1aXNIaldwM3Z5dUVIRERDWVdpV2pxdTVqbHc3dHRVNHJwWHNIbFRDUythcnFwNTVydWxNN1lJaGxPV2pyRTl4VVdvS3A5VCtHSDdRaXpNK1JUMWVmV0d5T0kxZDJXcWdEZnViKzRaZkNOS1Vjc2Exa0k1VFFPY0UxbHA4VG1adUZEL1FhbUJVTjlrSHppTnR6c3cxOS9TWkhDNHJCOGNxZGZmK01IOTFzVHRyNDkwUEVZYlNWbTY0ZTFQZmxwem5jQ28wTTR4NW55SytqejFYM1ZxdjU3cUYrak8zekkvTnZqRjVFVU9KdC8rM0F1S2VucUszcURWY3FQUVlhOGhjcGJKUG5BYSt0VUtoVHBYNlNYM0JFWW1iMzk5cEJ0WldXcktmZ1VNL0J5c1FZQW82TEE2a0ZFdTAyRU9Kb1ZEcWxpOE8wNWRRcWVYVUExYTRJd2RnNm8yeXRhZUZMTFlZVzlPSStXR0UycWl0Z2w2b1ZCbksrVzZObm43YzB0bmJpOE5wU3g4Ky9PdU1TaFk2ZFE2b0pkV3JBNDdzdElsaWc2TEhRY2RRRzVEYlA2U0lzMHdmUHR6UHloVDV5K2VWejZTMVlzZDlwb3laNWgyd3drMVVmcmxrejhsZW02UzQ1YkF4K1R0enkyZEVhUEJjNlF0Z2dHVWhidTJ1d1lBTVBYZ2ZCMTVldnV6b3hmRlJack5GZ3Q5L0FlSlFxZVhOY01kVlR0YUFFY3RpdlZEaVZJOWhKY0IzVVZPdXVFMGp2L2dXNW5IRHhVOTQvV0ZidkwyNTViTzJQNGNUbGx3d3FYMy9RRERsaEhwYmFoVnI2Y2Rod09hellvZEI1V05IVjJJelkvZjI2UUZhaUxEM0UxUlgwbXRsb2FoVW9QNTNRMG5sT2hZNG9Nd2l1RGtPYjd5cWZyak4zbjdjMHZIdHovbHFqZWNzdkRRc21ISUQwczdvc2VXMnYycmE2ZTBlVXNXdC9TV0tEVW8wTDFyTEcxZ0crQ1JYODMzeGVWbUw0Ny9ya3VabHVpM3NWRjZVaUE1eDhTcUc4Nk8zaWJBOXVldTVnZFRYa00vOVVsTjN2N2MwbzJzTFBBeDFZWW14OEEzSG1IMjdRQVhuNHdjMzhlZEJGbGVXVytKeXB3aTNTcmh1Umlxb2FabS9kSUxjbmVrVUl0MC9vTFNkcEVFSFErdmJqaDdPczd1TUxhdDJjRmgvS1orNnBPYXZQMjVwZk5HVlJadWY0YnNBRVdGZjU2S2c3QkpRM0dROXNQcTJLUmYrUnYvYmE4MW1oY25DVWp2R3R3MnRaZGtoTDBIZW9wV2J2Y2kzME40NnY2ekgyNGJ6Uzk4MGcybmNmeUhaWVNEOWhYK2grOHVxSTArOGV6OE14WDJsNWV5d1A4MFljRDJ5M1VGUkpVT2FCQmF5ak5HYjBudDhjQlJYYS9kK3hYZm5OTlUwNmxQUUJlMG9QeDNwalFLMkRHNEZmRGZVUnVoWG5OSGlyUUJSL1ZyN01jZURXMGxUTDI0ZVRQb2h0T1kwUDFBbjJxYjNvclA1TFdYek5uazdjOHRIWCs3ZkNSbHdmcHA3Z09lbXRHTlQyc2hEaUxJTzd0RzI1ODhEdXBpTzJ0UkxZM0pTRTVSalhJb0ZvR0E1Ri95SDEraUhRT2dzU2w1cmgzS0JNTGVWVDdsMUZOR0wxTWtjNDZzT09IRTFFM0l5ZzNDWmN4MDBMb2kyWjlUdXRHVkJXWkVPd3NZbnBJUjZQR3RIYmxkREsvMHJoeTh6bldaQUlTdmVLYU5oMkxHUXkwMWIzRjVidXRBVDV5b2J2Tk1mR3FsZlBNVnRUeVcyVGVyYjBIWlJxSERYeUZlaG4rY2NHSmo2MXV5SDRRNlBMbktON3BLZCs2VTJmTjM3clJsV2IvYjVOYy9wM1FaS0V0by9ZTTNTdllGUkdxMHRHRjVJUHVyTnlSVWNOK3J4enhkTDZRRHVoRmEvOVR2dlhDQjRJTTMrRjJjclFZSlQ3MzlpYUQ0YlNKQ1hxVEpTZGE0MkRjbm5QRFA5aVEwcUhNTHlhc3lsS21ZcXRZUHZjbmJuMU82REpRbHBIb2RIZkFBa1NxcEdDWXhhWC9jZVFndWVHbkJqbjFYSDFoUVdRSHVvWm5HaUcvQk9sUm1PNUNncDlhLzFuV1N5WmNITkt0U2ZNcS8ySGNubkZEZEl3bk5WaERiZFBhQzU3VEhmOTdrN2M4cFhRYktBbFEySlVEOFYyYkpXZWRaWFZLeEErVkVYS0Y5VUg1UXZ5dmFWU2dBRlU5RitZUFRKd3BwUGUvSlFETWs3MEQ3U0NUNXUzbnRJTFBhQ083OG9ENklseStiZnJzc3ZMZzNKNXdkRFMyU0hDQUpKVnBzcDhOcjh2Ym5sRTc4UXVDUkVHTllaY0VaOHpIaG9HZCtrZE9oMS9WNmF2K3p1VWQxbTZTYlZYVkdSa1dGdU5kcGN3bmNxb1ZlY0k3VmNFOGtzT3pMRjBHWDZLVnovbDlHQlBITUZYMGtLaXBmOEQ4dU9LRTZiUW5OcVZDbmRlbEJBY2o5ZEpoTjN2NFFZK2xUdVl5VkJYYjdUc0toVGc1bmtJRkFTQ3lOeTZ3cisxL1dtRlVvT1BTMS9SS2RJdHdQMkZsYjhva3BhTnRrdVNhWHh0YUxORGUxWk13aTNvbHRpTHBYalNFeEcxL1F0QXZPS3MzaC9KY3QrVTRmYmFDblB2NmJBdjhUUDNXVW43STAxVVQrQ2JYeEVDZ1JGb0lqbnJyOTBqWFoveXVWKytuNWNwR0EvVFo0cGFKZG1IOTNBcDVMZFpwS3BBeWR3Tzh1K2NlMVlHNWE4QnNrM2xYU3A0TklJNnB3UWU4dU9HbVhBTER3azFNRU5STDF0Ri8vZWROZ2Z5N3BJTS9JeW9LRGhDUFF3VTh1K2V5blJVTDk2WW4xY0tHNkN3ZjRGbkxYL1dNcVUrNTdlaitDbWs3SnZSeFltZWY5S1RzN0RQRUV2M01iR2ErNGh5QlhITTU4VlhzZlcrUWlwUDE2SmtSNWhoL3NjT3AzYWZrN3RnQno3YndkZ0tDQXhPUFg0T2hIcnAvVlVMVUljcDAxOXBSZE9zN0c2TXJTWTgvdWc5QktuWW56UEVNMm1PYjd2Vkx6WHR2N0tMdDM2QzNYOWVjak1MdE5VVE85SDJFUW5vWWtnSHMvNStPempMMGx3aytaSS9KSjloUGVzcy9lNm5tUEcrNXBrN1p0VW0rZlIyalA2cU1kVHFoSkVDNXpzV3RzYzduNlhnbUFPWDlWSXNhSFI2MXAwN0QrY1N2TFRWbFc4UCtmLy9XL3ZNWm45MDRrTnVyMjdYZzd6ZWZMWTZuTDJFMTJqOXRwY0szU0MxdFhsZnRLUlVXNS94bGpqL3pBUDcyZXNaK01jcnhRWi9ML29QNDBmaDJueG96LytyMUxwMWFwdDgranhHZjEyUW9uUXBnZEpmQVQ3RnhQOFYwNjBrTHg0emRqbHpFbFRzUDY1MW1sRTVLTnJpeVhhbUwrZWZaUUlhVVNIMytEZi81bC9sVDZ4c05uanhnVnJwSFo0WDBzVmJ0Z2llOExwdDFmajdOZGVzM0Q3QmZFWlBPWkwvZzMvdGFvVUpQNk5QOE15UUFsU0ZyaC9ONmZNZXA5M1g5QWdNcXoxUC9zYXBUYmsxTmhmNTVWT3NIdzZNcXkvS1g3ejk1dGFwa2RDRFAzZ0R3RWN4NHpLeFFoL1lmMytUYytZRXdxeVR4anQybGIxTUloWVhMdEMxWmpFRGdWa01rWVRZZjllWU5JRndpbFpNeEJXVTdaODBFbkY4c1B3NXQ0d1F4ZVhMYzdXZUhIVVVNQm1kelpsTmhmTXFQUkdrckdISlNGbGowNCtDZlJmbWY0V2Mxa25lSzYzVk14UEFySVpHNEthMzlLeGh5VWhkejNvSS83a2xHY2pSclg2SzB6TWY5YzNwME5xU1lnaFFSeXNaSGNkMkh0TDBkbFVhN3RCdCtIV1ZDdlp5V2pXZXdhS3V3ViszcGJlOFdXWm9MY2J3VDdCNzNqWkI0S2EzODVLb3R5YlUvWkMzZ0pWWjlQSjhOWjZCb1U5a0orN050MFUyaFBvY1hOai9tVzJEOG82WGYvM1YwVjF2NXlWQmFjUndhQWlXUG9xL3FNMVEzalRKVDA1S2xWOE5hQjM1NEpvU1loUkZNQW1XcmlMcXo5NWFnc1Z5Z09xdkhUK1NiK1hZeXJLaisydXNaZlhsdmk3elBPcjZFUUNONWo2T3lsYU55aG82NFVkYWVxU283S0l0MTMvdW5PTnY1SDJNMnBranRIWnVqNDd3clhpUVA5QldHT1hjNG02VExiNWI5NkRDYys4U3JUcXg2Sk5hZXNRbzdLMHFIanZ4NXJlRmVNbC9XbURJS00yY0ZweTc0Z3VjYS9mcWh1WjB6K0FwRnJzVDNQKzZqK25NWWhldW5PZC80bDNsTDZvZDlOOVVzeERpSVR5czVUV2NpMXhSY0NSd3UxblFsSk9QWnVWZGk3QVAvelZlcW5HTWZPUi9FN1hNTUVmc2w0cjkwaFVTZDRSUkIvaXpmSDU2a3NYWHF0ZHAwOVc3MDRZZENxY29WTzJmdDQ1RHUvaGtXZ3d0N29SejUzczVEcXNBZHYzUHlSbXc4L1dFRDd5MU5abm5pZ0xkSDZkTzJod0NXem9EZHpXYVg3NmIzODBoZk8zenh6NG8xVG9PVTNuUC9HT1BzYmYxOHBsT1gvQTFMVW9IN09CeFRzQUFBQUFFbEZUa1N1UW1DQyIKfQo="/>
    </extobj>
    <extobj name="334E55B0-647D-440b-865C-3EC943EB4CBC-38">
      <extobjdata type="334E55B0-647D-440b-865C-3EC943EB4CBC" data="ewoJIkltZ1NldHRpbmdKc29uIiA6ICJ7XCJkcGlcIjpcIjYwMFwiLFwiZm9ybWF0XCI6XCJQTkdcIixcInRyYW5zcGFyZW50XCI6dHJ1ZSxcImF1dG9cIjpmYWxzZX0iLAoJIkxhdGV4IiA6ICJYRnNnWVY5MElGeGQiLAoJIkxhdGV4SW1nQmFzZTY0IiA6ICJpVkJPUncwS0dnb0FBQUFOU1VoRVVnQUFBRUFBQUFBekJBTUFBQURWOFJPQ0FBQUFNRkJNVkVYLy8vOEFBQUFBQUFBQUFBQUFBQUFBQUFBQUFBQUFBQUFBQUFBQUFBQUFBQUFBQUFBQUFBQUFBQUFBQUFBQUFBQXYzYUI3QUFBQUQzUlNUbE1BVkt2ZDc4MUVFSGE3bVNJeVpvbEFNekVKQUFBQUNYQklXWE1BQUE3RUFBQU94QUdWS3c0YkFBQUNZMGxFUVZRNEVYMVVNVzhUVVF4MjB0QzBTWm9nL2tBaklTRXhYWVFRak5jSnhIVDlCNGxnWTBrbW9rNjlnZjFnWXFRTGMvb1BlZ1A3ZFdPOERPd3RYSXFnTkh6WWZ1OXllZXBMUGVUNTJkOXo3TS8yRVZsNThQVHFVYWw3enVaN0xFSjhJbm8zOFhqWmxPRDZsTjRVa3haK2VRRkhLRkoyZkQ3TThjY0gySTV3S1BhdFplZ0hqSEdsNzdZQi9QWkU2QURQalRtRU40Y01HQmxBQWx4NklvVDRhYTBNMVdSY1VBdDRhUzNId054MXltMWNXVmtkM1FaRXdLbTFYZ0MzL1R1b2FoL2FlaDFVQS9oUkdvQi9wU3JuUkM5NVZSb1R0ZDZLNUZvQlRFNVpXcmZDc292NWt4QjhJRllrMGIwS3l4WXVYK3ljNDZxSVhsVXdleG9tZVg2MUVLQ0lTOE9aYWR3eFZrU1RTME9PRy90cXFjLzV4NlVod0lFNGNoZ2dxMDJYaGdoOUFTUlZhUzROYmVCY0FMT3FOSmVHUFZ0ZEFKd0lrTVhTOE5vd1hMZlZjWVJZM1VSYzBBbXJ3NVI0aXEwTXBEVDlLL2JzQS9jbFZjT2VRUXdreVJFN1JUZ1lSNi9KWmpTbjB3UTMweW5mTXlBVkwwdUVnbi9yZHZBdERkVFR1T0xuNXNqd052N0tSZUI5UGV1ckhIS3pOZU1EdFRNTnNTcmM3cjRxTmM1S1NBL21lbVVhVWxXNEFaZXFqSmN6bWIybWJYNUpBOUdaR2NrOXhKbEU2RW9STEhZYVdLdGh3Y1ZRc0tSZFNUS3pPZHBwRU93K25sSDdlekdpWm9oUkxZckZKbDNXYVJDMVBVUmhVajdDSWlyWGY3YTJ4cDB2MGF0dkFxVzN3eWVwS2tRaFBsak5mL0R3eEg2UHRUSXI2WjBBdXhTYk1WdG1LWGJQTjBGNlppa3U1cHNBbWRKUTh1NUI1VXBEeS9rYU9MQ1piczE0NEJqWEw0bDhFOXFyYVZ4M0dUMERQLzRxODdGQnVwemt6cDFrQm5nY3ZkandXczJkaDhWSFVmNERaZVZZM0lCd0tCVUFBQUFBU1VWT1JLNUNZSUk9Igp9Cg=="/>
    </extobj>
    <extobj name="334E55B0-647D-440b-865C-3EC943EB4CBC-39">
      <extobjdata type="334E55B0-647D-440b-865C-3EC943EB4CBC" data="ewoJIkltZ1NldHRpbmdKc29uIiA6ICJ7XCJkcGlcIjpcIjYwMFwiLFwiZm9ybWF0XCI6XCJQTkdcIixcInRyYW5zcGFyZW50XCI6dHJ1ZSxcImF1dG9cIjpmYWxzZX0iLAoJIkxhdGV4IiA6ICJYRnNnWWw5MElGeGQiLAoJIkxhdGV4SW1nQmFzZTY0IiA6ICJpVkJPUncwS0dnb0FBQUFOU1VoRVVnQUFBRGdBQUFCSUJBTUFBQUJSaWl2c0FBQUFNRkJNVkVYLy8vOEFBQUFBQUFBQUFBQUFBQUFBQUFBQUFBQUFBQUFBQUFBQUFBQUFBQUFBQUFBQUFBQUFBQUFBQUFBQUFBQXYzYUI3QUFBQUQzUlNUbE1BRURKRVpuYUpxN3ZONzVraTNWVHRJNXQ0QUFBQUNYQklXWE1BQUE3RUFBQU94QUdWS3c0YkFBQUNmMGxFUVZSSURZVlVQVzhUUVJDZHM1M0VjUndTTjdTeFJFZVROTlIyUSszOEE3c0tvZ29sUWtLWGhvSUNISWtmUUJDaVFFSmFKSDZBM1NHbHdVZ1VkTTQvQUFJRVlqREQyNTNaKy9EZE90dmMzcnlaMlhuelpwZUlvaHUzN3p3MmI2bDB4V3pYdlZLTWpBTzc1ZUN0Z3dlQXgrVWdySVpuUVl5WWZ3ZkJKdlBQSUZoalBnK0NhOHhmZytBbTgxRVEzR0hlRDRKZm1OdEJjTVFjeEdpNmhHYTBqT2ExWlRRM3JxQjVIQ3dJTkFkQkVEVDNndUFWTkMrSnJqK1pQOW91eG9QbUJiM25tZUUvUlJBMHY5ZjQxWGF6ejI4S0tHaCtpKzBrVkhrMlhrU2g1dWVaSzNmSUJiNmd5UjlkUktjNFNxQ3A2UnJGQ1FWTkhTOGNjTFp3NkRReDFRdXpCSnEvMUIxMW4rUWpMVTIxWUVULzVzR01ta2pyL2RRSFZYaDIyUDdMUjRMbVFDMWJ6RDg4S0NKazFJU2ZUOXNYRVVCVHZJZzZDZU9LR3AvejNLYzZoQVN5UjVWdXc2bU13MlFNR3pMbTFVeUZuQlQrUVNSWVNZbmpndnZiMXBOMmcvaUpuZ2svZjl0aU1ZTDRrWUxyMEU2M1JoNnRScTRIT21JNG9HdmQwSlU5ZFVjN3RPOTRRY2JXdUpQMklFNWV3RFhORDFBRElhejFyeHA4M1pvZ3JTOEN1YXpxdG1aWkUwcUhDc1crc0VtaVZxdlA1NjBXT2w1UEludHBhYkZ5WC9WblJwbTdvalRKaTBNUTR0aG14UUxOZmRsTmxXZUhMM0dLV3lpdExidWVkQW9aNUU3QTZta1NyVXRiVHROQU1QQnZjOVBnWGxQTkpHTkdwR3JhektmOGpDcERmbW4zc2xSTit4UEZQR2YrcElEOWpESnZjL091ZWYwdWc5RTBrVGhybFQwVVVKcEZqSEMxMmlWbU1mbWhMWFhZRkpyMWJobTZKVU43T0NnRGQ5M1FSakpHaXc0OVIzUGpZdEh1L2tkTzZzNmtGT3hiWVp2SnhPWjlkaGxCTjVNN25nZFhVZEJLc0VreDN6Y1prZktobFlmenA5YnlIK3ZmZ1pxZ2VWR1JBQUFBQUVsRlRrU3VRbUNDIgp9Cg=="/>
    </extobj>
    <extobj name="334E55B0-647D-440b-865C-3EC943EB4CBC-40">
      <extobjdata type="334E55B0-647D-440b-865C-3EC943EB4CBC" data="ewoJIkltZ1NldHRpbmdKc29uIiA6ICJ7XCJkcGlcIjpcIjYwMFwiLFwiZm9ybWF0XCI6XCJQTkdcIixcInRyYW5zcGFyZW50XCI6dHJ1ZSxcImF1dG9cIjpmYWxzZX0iLAoJIkxhdGV4IiA6ICJYRnNnWTE5MElGeGQiLAoJIkxhdGV4SW1nQmFzZTY0IiA6ICJpVkJPUncwS0dnb0FBQUFOU1VoRVVnQUFBRGdBQUFBekJBTUFBQUF3YjlidUFBQUFNRkJNVkVYLy8vOEFBQUFBQUFBQUFBQUFBQUFBQUFBQUFBQUFBQUFBQUFBQUFBQUFBQUFBQUFBQUFBQUFBQUFBQUFBQUFBQXYzYUI3QUFBQUQzUlNUbE1BRUhhcjNlKzdJbVl5aVVUTm1WUjlodWZoQUFBQUNYQklXWE1BQUE3RUFBQU94QUdWS3c0YkFBQUNHVWxFUVZRNEVXMVVzVzRUUVJEZE13ayt4eGpzd2hVRmxwQkFxWTRDSVZIWkZJN1NIVklhSklxam95T1IrQUQ3RDVLRzJtbW80NGJhU0h4QThnR1JuRCtJazV3alRBeVBtWjNkemQ3ZVRYRXo4OTd1N016czdDbGxKSG8rWE82OHRGNVJ4L3ZBRVBoY1JNV0xNK3kyVmVNN3BtVzJjWW9QR3AydnltU0NHd0ZiNnhMWkFzNDArRFhEUWNqdTQ0K0c2aGx3RVpDUGdFOGFJcU5FenJGc2EzSkVaQkEyQnY1SnJCbVFpK1crRStDbk9NK0FzSlRVSFJSak9YVjd0RUZSbHhaNUdweW9Ob0ZyUzNwYVVreUFLdzgwWnZKWEc1bkx4MXZTQUhncktmUThXRXhxS0J0YlJJWnBLRXJrbHNrTkwxbjJSVWFTNUFqMnVpekIrbEM2TVFOKys3RFlmYnhuNDdMY01rSXp2R0tTeWx5d0xrZ2RHRE13Qndhc0MwSXQxUldjMkp2MjJRZW0zUlJXaDNkY000T1JBU2QwNWdnMmFwYWo0MFpGY2pKV1VhZVRZTlhwdExsUlpycjA5bm8yWm0zS1ZOVGlBZnNpWFJscVU2YWlraGFXVWxINmptM0Nlb0wxY1NjR2ZYL2tkSkJTVk9hUllGMjVIWFpxNW5oYnBsSk5OM3pOVkY2RnZVMWVmMm5peHFmckEvWVZsZWRHamxyeWxnSzh3UHBDVSs0MnRVYzl5ZW5KNzAwTlI1ZXhzQ2J0T2svelg5djNmdXIzNVI3V1Z1VEtEQWgySDdzeUswZ3p0QlVNUVJ2U2xvZmpLdnFKbEhseVhFVk85TkJHRlErQlZoL3FNbHVtbDhIMnVaN28yU0NBeFUzNEgxR3YrZzBTUCtIWitGYnhTSGp2RmlWVXM3UEFRRUg2ZUpOOUxDQ2UwM2lkZjJIM1AvTXhBSDF3dENmRUFBQUFBRWxGVGtTdVFtQ0MiCn0K"/>
    </extobj>
    <extobj name="334E55B0-647D-440b-865C-3EC943EB4CBC-41">
      <extobjdata type="334E55B0-647D-440b-865C-3EC943EB4CBC" data="ewoJIkltZ1NldHRpbmdKc29uIiA6ICJ7XCJkcGlcIjpcIjYwMFwiLFwiZm9ybWF0XCI6XCJQTkdcIixcInRyYW5zcGFyZW50XCI6dHJ1ZSxcImF1dG9cIjpmYWxzZX0iLAoJIkxhdGV4IiA6ICJYRnNnWVY5N2RIMDlZbDk3ZEgwclkxOTdkSDFoWDN0MExURjlJRnhkIiwKCSJMYXRleEltZ0Jhc2U2NCIgOiAiaVZCT1J3MEtHZ29BQUFBTlNVaEVVZ0FBQWpFQUFBQklCQU1BQUFEMTg3bm5BQUFBTUZCTVZFWC8vLzhBQUFBQUFBQUFBQUFBQUFBQUFBQUFBQUFBQUFBQUFBQUFBQUFBQUFBQUFBQUFBQUFBQUFBQUFBQUFBQUF2M2FCN0FBQUFEM1JTVGxNQVZLdmQ3ODFFRUhhN21TSXlab2xBTXpFSkFBQUFDWEJJV1hNQUFBN0VBQUFPeEFHVkt3NGJBQUFLdzBsRVFWUjRBZTFiWFloa1J4V3VtWjN0bnArZW5TSGtSUkI2SUVFUmhGbDIxNFNGaEY1MS9VUGtEbEY4bmNhRUtJWXdEUzZaaElqZGlDOWlvRWVpS0VpWWZYQjl5VU1QSWVLYjA0aXM0RXNQK0tENDBvUEVWMmRNOXlUWlpEY25YOVd0di90VGRldk9wTUZtcklmcHVsVjF2anIxM1hOT25hcTd5OWhFUy9YdVAvNzF5K2oyUk9lWVR2QjE0bVZ0T3BXZnFOYVJZT1pnb25OTUovajMvdk1vdU5tYlR1VW5yWFZFNDBsUE1hWDRSUGVtVlBNSnE3MUU5TjZFcDVoUytHV2krMU9xK29UVm5pVTZudkFVVXdwL2dXaW5wT3JMcjVjVW1NN2hiYUpPU2MwSDV5TmsxNG42SlptcGowb0tUT2Z3SGxGWnhZZm5Jd0ZxbEU5bnpnY3oxVk9rTStlRG1abFRwRFBuZzVuRlU2UXo1NE1acERNYi80L0FlUXdnblRuTWEvZTFuUStiUVRyVDlMR1ExM2MrbURsRk9zUCt4NWg1Nk5ySnAvSmU0Qm5iR25UQzJJOWVIZjI2RlE0VXdrejF4OWZHMTMvbXhweDVKSHFxNmU0Tzc2bitoTVlOK2hWakw1UllRUUE4MHBrUDJSczBqdWo5Z05GeVNBQXp5N3RFMTRoKzR3SjlNYUl2MHIwV3EzN1hOU0swdlV2djc3R25SNjFGZWlkVUpHZ2MwcGwzbHVtcnJhVXVmVDFJZ0E4cVptWTVvaWRiclBhV0s0Yk5FNzNPS28zSFdjODFJbFNabDJqVXg5amRqV0g1WE40N0I5S1pkOWY1blY2RnhudmVrVlpuSVRPMVRmcUdHTi9MdnhTcjd0SVQ2Rjg0d2JYWmpnVmN2bHFKNHFUandvTlRuSEs4MHlHZHVUNXU4aUc3NFhsTklUTmRlanVlZFJGQkxLYzh3NE1iU3VOdloyVm1TeUpWNkJTbm5Cek5UQlBTR1hwY1BHNkZYd2NYTVFORHZDMHczNGh5UDloZ0dSdHl6dktYUTBKUS9ha3A3VmtEWVVHMXVuNS8rS3lyUEpjVnFaUHlvamtLdmxzb1ltWVhVWjJYSlh6blc4M095UVkwYW9sbVdPelo0c3hBeTNlTFR6bFZxT01xbll5YVBYMmdoSlo1cThoSW9LR0FtWXZLUlZESnc4U0xscThYZ2JqMDVWQkNvWVp5VzdCZEdBMjR4N25LVGdLV1B6UzA3Z3RxUFpreG1ZWUNabm8wamsxaUgzcnNaYVFaM3NGYTNBcU84Z05SVmlpM0JXNzdGZG5SRGpqbDhNK3grV1hVVE9Nam5aR3hrbUdXRytsdXg3T2ZHZXczLzQwRnQ0ank3a1UxYzB4a1U0NUpRcG94d2FFY2gyb3pSQ1IwREU5bjVGaDhYZmtnVU16UGpMSHJ0blpWR3hoR0hZY2huaXJvNmUwUndmWEkyT1RSR2YweVBTY001Vmkyd1pzVVNlbFI2V2MvTXczdG9Nc1VKd1JKK1RuekNpNlo2Wk5qdkUvVnpXYmNqekNsdjJKc25zMHZNeFBDNVRka0k2clNDVEtqMGcxZVp1Qk1lcE43SVNmS3NLNEphQWpSYXZyMEhKN25wOVZuSUhDc1ZUYUdLQ1JiSHZtZ0x0ajdvUnk0UXZSQXlSVGdlcG1CdWp5blRoY0RDUmRZbGIyWTg5QWFXTFhxN3VvbmRBNDBOQ2FYOHN0dWlWTmcva3gxRTdkQWt2S21ITnpxWFN0SjZvMnRoMmYza3RBd2lYZVRMZnpKUU1LbTlFNjlaYWJIbUhtWkgyYWxUY3ZMei84VzhwMjRvV0ZNTHVtWDJQUE1tekRDWldvOUF3RXQ3OGVpZWJpM29JK2pwQ3drTXVvYVRTeEllSzNlcVk4TVNSZzd5S1BVWVBBYXRnbTZvcGdCcU9LSUpmMFM0VE1wVi81cDAyeXIwRksrNnp4YzhPWXFPZ2lLNlcxMWpUNFc1TUR5dG1UWTdPbmR3QWltYXJNM3I3eUNHVHFpbWVlSnltQlhFbjQ1WnlKekNpRDRrY3kxeks1MjJqemMyY2hGREQyV21BMW1yZFUxSFJaazEyeE5MQmsybzdCenQyWUdkcUpqL1ZiQ0wvZHpRNTFScDdpR3VHVUZkN1ZQRk9MNklqQ2NSYXRyRkxBZ04wMUdtUXliK0NkT0hTUGhybWxtMmlaTlpVY0oveG1xd09CR0tlaUJQWDRnaDBBdnBWZ2hybytaZlV0ZE03dUJSTnFyemdZc0dUWVJtdnRHd2wzVHpNQk85RzZhOU12MTRIVGVOUTJ5dXh1eWp6dHRQNjRYNHZxWXNkV1YwUGd4a0xBVE9wQWR5YkE1bTJkc0JrTFhORE5Edldla2p4bVJKbDlMbGF6QTlIZWtpT1cwaGJnK1p1cEdYVXNaQThrMzdiN3NhYWZDcGpyQ1dZSTVWYzFNVjBmRzFERUQ5cS9JVDhqWDdHUWpVYy9jenlBck81U3lLem9ZdTNETkpENW1MSFdOZ0FYSmJWTjF3TDZhcXM3WXZ2RU4wNWhUMDh6MFRINlE4VXUxWjlueVplNW5RRWRUeXVKZHk1Q0R0NXFIYTgzaFl3YnFYcmFHeGxVTEV2dTNJNTBaS2dVeTRza0d6Y3k2dWpwa0twMzVUa3NNZGZnbGQyUlgyVW5Pd2RvbTBjTTBhM0d2QTljUzlURnpaQnpVU0ZpUXlOVjA1aDZIemNxbjQ0RW1GaG5CdkpwbUJpK2hJd2RnSWJkUjNld3pYSm5Ma24xQmo2cXV6TytvS1lIVVQxdGJOdDh5OW5BdDRNRlZRdjQ3dmE1bVdJNVBRY0ptVk5LTU9UbEpGNUY2UDZOMHpidlBNUk9MbW1ibXlJU1R1amlMVmVHbjNGdmprbVVtQmVSN1hDR1ZlOERlZWZ3THcvWFpUTjJZZUR4ekNoSVJRVzIxdUJ6aTJWVDdHTWNxdFp3eXpFQ29HYytCejFiOG9EUnpENC9WN2UwdTNkL2V4dk1aaXJrVng5WWs3ZzJEY0gzTTdDZVpHUnlrVkFWUjZ1QUs4K0hua2ZvTy9teHZ2MGowbCszdGdNVm9teG1ZWFM0U3A1eFphWTJoZnVtWmJFSGJ6TkR3WDR6cll3YmJIVitwTEV2UkFhOVprRmdYdkVjVURMM01PenZpeVlwRjR0bjVSek96b3E4endERzMrRG01aDVnY3dRbFMxQUhUam9kZ1E5TnhzUmpYeHd5VTVNdVY1VmE4RDltUTVrQUNGMWpEdUdoUERKN1ROOUpTMXZXam1VRXdGN3dqOE1YQmErdUdrRUdPMEhFSmg3WmprcFlZaS9Wc1NLRUFYQjh6RUQvVzAxZng1Um9sQWJtdTRnelArVG9JK2pMVVdVY3JMWjliMGN5Z3NpWkdJR0FKMFBWRDhRamd2cWljNVU5RHhqQjhCSTBwWWl3QTE4Y01QRWZGRVd3NThSZTNCT1JBMlVZZDZ6bkFsY3VIOFFMTTBhcGdRWm9adGlsZnd0YURIby9sVlptSEJmdWxiNkpoekRvbUV5K1hEdzNBOVRKemkvZ09JY3E4RERrSlNNUjYwVm1oZjRvNDBaYkJ3WXBGVXR6eFk1alpqMjhLbHFrejREWnpTVTVzWFhrNElBS2FMNUxRNjAxak1pd0ExOHNNTXMzVmVPWktRNXBEQWhLdUpmcUg3MkdKc0ptam5YaDA0TzBNWTRhWm1maVQzL29EdHNBTmNTQTVEdlpMSDBGTEVRK1IrTmN1aDNwVUFLNlhHVmFYN3JTOGViSVhveVloNnlJL21BVXJ1N0RZbW5RQk94Yk5OT0JveVRLU1VBQTB6R0NxeDlqU1c2TW1xeUlzekVTZGVMcGd2NHlITy82K1NkOW10VjM2c3VrT3dQVXpnNlQzc3dpc1A2V1RWWW1haEp3aExPV1BFYTRDZndBT0g1WTVpQjJMK0cxdnVuUzBoaFl6UzdpdGpUZWlsL0RQeGxSdUhYQnJxc0hjbGVvNngzN1NHaENBNjJlR0o5SWovRXUwTHpRVmFncnk5MFFOY1VTbzd0Sk52ajN4Z3QweHJ1QnY3ZFdyNlhLbFpYcGpMc1J6N1U3MHRiK0wydmMzci9UbGtJYWRVY20yVS93cy9UdjYwdTlzdVFEY0FtWlk1VTVqOU5RckJqUU4rZGR2alY4VEs2M2NHY0c4UkxsZ0FyY1J6SzFaTnBQYmorTllKN2ZqakkwaHVFWE1wRlFJZ1dSdGZkQk1TV2NlaTVoQmR0UFBDSDBNRFNHNEpaa0pnVVF3VlllR29rVVVNV1A3WlJGV21mNFEzSkxNaEVEaXRId2NxR1lSTTlJdkZ3NEM4VUtIaGVBT0ErNEtyUGxDSUptTVJhOVpjbzVxRVRNcnNWOGVIVHJrVDlzY2dydWw3eXVEWmdtQnhFZTVEc0F1eWR6UWgxdkV6RUQ0cFRvcStKREs5WVhnWHZ4OEtjd1FTQ3kzRDlDMlRHTjkrRVhNRElWZkxnWnc3SnNsMnpjQjNCQklKSHBjbDk1aFZxTjBTeEV6UGJvQmthM0xhYm16UGs4QU53UnlrZmhsUkNVa2dPRmcxdkd0c3NzdlZKYjBSYWh2YUttK0NlQ0dRTTZMYnkzNzVnTERyVFJTN0RWM0wvL0hKakNYUCtQcy9UR1hDZUNHUU5iNFJXNHR2aHYxcldqNzVidEh1TnI4NUIvY044YVhFSUhuL1dibG04SFpOd0hjSU1nalJPQ3VPaE02dGJNK3BuV2NnOWJwTTVGMVJIYU9LOXN4QWR3UXlGbDYreGZqWnBHeStCODFONjkrN3B0WGIwWWVvNmc5TXZwNUVkQnAraWVBR3dUNXA4YjExVkw2ZmdSNllFUWlSV2Nab0FBQUFBQkpSVTVFcmtKZ2dnPT0iCn0K"/>
    </extobj>
    <extobj name="334E55B0-647D-440b-865C-3EC943EB4CBC-42">
      <extobjdata type="334E55B0-647D-440b-865C-3EC943EB4CBC" data="ewoJIkltZ1NldHRpbmdKc29uIiA6ICJ7XCJkcGlcIjpcIjYwMFwiLFwiZm9ybWF0XCI6XCJQTkdcIixcInRyYW5zcGFyZW50XCI6dHJ1ZSxcImF1dG9cIjpmYWxzZX0iLAoJIkxhdGV4IiA6ICJYRnNnWVY5N2RIMDlZbDk3ZEgwclhITjFiVjk3YVQweGZWNTdkQzB4ZlZ4c1pXWjBLRnh3Y205a1gzdHFQV2tyTVgxZWUzUjlZMTk3YW4xY2NtbG5hSFFwWWw5N2FYMGdYRjA9IiwKCSJMYXRleEltZ0Jhc2U2NCIgOiAiaVZCT1J3MEtHZ29BQUFBTlNVaEVVZ0FBQThzQUFBRXFDQU1BQUFBVnFES1RBQUFBUDFCTVZFWC8vLzhBQUFBQUFBQUFBQUFBQUFBQUFBQUFBQUFBQUFBQUFBQUFBQUFBQUFBQUFBQUFBQUFBQUFBQUFBQUFBQUFBQUFBQUFBQUFBQUFBQUFBQUFBREZCZDRlQUFBQUZIUlNUbE1BVkt2ZDc4MUVFSGE3bVNJeVpvbjFiT3RnODBBcmZySUFBQUFKY0VoWmN3QUFEc1FBQUE3RUFaVXJEaHNBQUNBQVNVUkJWSGdCN1YzbllzT3FEazZ6MDZhNTQrVDluL1dBaEJTOFlzQVMySTN5bzNWc2h2aVEwQUpudDdPUElmQVdnY3ZoK2R5L0xmRzVEKy9INS9IM2M0ZHZJOThZQWs2VW45ZU4wVnlOM0tNRDU2dGFiOWFSSWJBRWdadmoxdE9TQnY1MDNTK0h6dlArcDRkb2cvc3JDRHc4cy83OGxkSElqOE12ZGNlTGZMdldvaUVnak1EWmk3SloyTk9vWHJ5VmJYYkxORUQyWkNVSUdLZk9UZ1JZMlkvWllsYkFFR2lMd01tclpiT3czMDdDM21OMGZsdkVIaG9DclJINDlteHFGdmI3YVFEYjVXZ0wzbnVVN0dsYkJNQjhORjl3YmhJTXBqbUU3SGxyQkVEaG1JVTlQdzFnWlp2TFBBK1VsV2lGZ0UrM21JV2RnRDR1ZXBabFRvREtpalJCQUV6SFE1T3V0OWJwcjEvMURLcXRUZHZIMEl2S3h1S3pTUlB1OTdrK3Y1T0tXaUZEb0RZQ1lHSGZhdmU2MGY3dVhwWXRNYlhSMmZ2clpJUFphSUd2MUdtRzhOY3h0YlNWTXdUcUlYQUJSV094MlZURUVTK3pzbFB4c25MMUVBQUwyL1JNT3VCWFdQd3NscDJPbUpXc2d3QmEySFl3TndOdENIOVpMRHNETVN0YUF3R01ZZHVPcnh5czRVU1pwZU56SUxPeUZSQ0FmZGdXbHMxREdzNmhQTzBvY3g1cVZsb1hBY3l3bUZyT1F4a1ZzNzBaTFE4MUs2MkxBR29ZaStOa29veXcyZTZhVE5pc3VDSUNHUGl5YlNLNUVLTTVZK0d2WE55c3ZCNEMvcTAzOWtLNkFud2hrZmUwZCt3V1FHZFZWQkNBdC9YWkc3RUxzRVhGYkZuNUF1aXNpZ1lDdUlQSmRtK1dZSXVLMlY3RVVvS2QxWkZIQVBOUjVpMlhJSXVLMmZKU0pkaDllcDNMU1R3Si9BUE9zcjIrdll5MU1KUnQyN0xMMFB2a1dtZTNiMURhb0lNRFAvYkM1MEsyd2h5ek9TaUY4RzJybXVDMm9DL3d6b1JsT2FqbEpqdXhCYkZweGhTd0s5c0NoODN3cjlleE8wd2pZWDlkZnM2LzM1ZzVrdGJMNkMyM3lKRUtZVk52TWtkN3d0eThLZVpSY1A3U1RRaU5MTmMrYUFZL0QvQmZWaStISUhhREZLa1FOczNaQlpkWWlSVzcrVkNNZ0RjSWdOSjc4enp4MGY1NFBPeXY5eDJ3djZ3c1kyNjVSWVpVQ0p0RUNQV0tJWUlXeXRaRGVCMHQrelZiTU5rakw4dEJMYmQ0bllnd05zMG12Q0dFemNiOGdSMURYRWxRajhyTGNqdWxJbzFOTy9iQ2lJTXA1bll6VUtObmlJc0luajZTbDJWMDlnUk5oMlJZcGJGSjdsaThJTXpLODluQ3RoRWZpelU0aFlDUFZVbTZvdUt5ak8rc2VyWklTRWxqTXpVSEZlNWpXdXBab1Nmcm9oa0NYdXRKSGxVWGwyVlV5NUxMVFRMVzB0Z2tkeXhmTUt5SURYSUI4bU94RnNjUkFKZFFjb2FsWlJsK2RLYU5kU2lPemZnVVZMa2JvbDh0Y3ZSVnhtZWQ3SGJnRWtyK1RLKzBMT01wbnliN0hNU3hhY2x3SWY5dkx4aHBPUW02Zll1N2hNS3lETHBSTkdtV2pxYzROdWxkeTVjTW03SmJoQkRsQjJNdHhnaWMwUTNGODBmNFY4YitFcGJsa0pDcUd2bFN3eWFlZ09yWFljSWxiYkRxWTdBT3h4QUlzWkRWeTNMZ3dMRWhxTjFUdzBhTjRwU0d3NnBvYWFrVXNEWlc1dUkvd0xaM3VCUWlYMVl2aDhpWFpLQTlaWnhLMktSMHJWWW1lQ3RORWdKcWc3S0dYd2pJdTRTeXNvekg2TVhmYmZBQzRNMlZQRFp2T3F2d0tLU1lxN29yRllabFhRUUU1RE9vb3JMY1ZKZklZOU9XN1lMcllOR3Z0dE9nMVR2SWl1Qm1iRWVucUN3SEg2L0pZVDBGYkxTbU1hM2RzRERhcHV3MHVMWldTbUhEc2Fnc2g4aFhrNlNvQWphTjJTTVkyYkpyZCtNeFdmZUVnSUpMS0NuTElTZmFKbHlqZ0EzQjN1aC9NTEpsY28rTnhtRGRUaUhnOVo2dy95UXB5K0drWGhNVGU2ZUF6ZFEwVkxwUFJyYmdxYmhLbEZzM3N3aE11WVJmd1JxTHM4L0Q2OFBvdGdOSldXNXBZazloTXd2cWlndUVhVzJ6TnE0WWw3OUEycFJMNk0zTGhNK280eVVveXlHNTNPYWczaFEyVzU3M1lHUzM4Vm0yRE53R2FKOTZuZFg5ZGtqNDdFZGYrQ2NveTJGSnFiMVJCQ2R1Q3BzTlRPc2tpVEEzYnBFMkkzc1NvczArOERhWHNMc3NtWk1LcG9Ia2ljejBxZExBSnIxM3BaTEJhVEVqV3duZmRzM0NtZFpSUTNrQlRYSjZtVXpzVWZXL2dNS2txaXJZSlBXc1dTaFlPbVprYTRMY3BHMFFGbWw3UzA2V3c4bmxOaWtVRld5YXpITGNLUzJQMHBNZTkySFhMUkJRY1FubFpEbVkyRzBPOXFoZzAyS1NPMzJHdDR2WU8vdzZxUHlGTDEyWDhDYmpsNHJKY3RnbzBpaFFvNEpOZTZZSloxWGEyRHJ0aC85M0tmQ0tqOTNsaDlCaUxTYkxvQmtkaFczd1Y4R216VkRpWHNNRzl5YXZYSXJwc0d0WkJFRHF5SE55MXRmbzFvL3NMc1ZrT2NSYzIyU2tkTERKQmxPOEFvekxyVk15TnBnNGVkWmdJUUt3RzRMcWZndXBaYkdjRkcwNGJNTjFPdGdRMkEzL2UzdkRmYVF6a1ExSFpGMDdCTHdSUzltSjgxUEtoUUkzbHkzM2NxRERIaVVoYXlHWERoMXNjcWxRS0IrU0E0MDhGNFVCV1pNZUFTOHRKNFRDS1VHcGM0VWdnd0tHY1lqUzBHSlRlY3Awc0trOGlMSHVhSW1VbXU2eFB1eGVkUVM4NzRUYStINFVjS0RjTzdKKzd1Y1FYTmwvM1gvY2pmSXhVZmFra1RFb2pFMDVEdEkxeVdGdWsrbVRIbzIxUndoNHVmT3hMN2RXTHplS0tZWGsybng5eXB1bFhRM2xMZEFveS82TFlsTkdnazZ0TURsU0xwVU9rZFpxTmdKK1M5LytkbndlQlN3dUw4dEg5M3ZxaDhQcDVQNjRTM2VqWEJJcEkwVng5dXl4TGEwZ2ljMVNXaVRyQjkvRjNoUWtDZW9hMnJydkQ4L0RiWTF2WnZSN05meW5IVXJyeFdZUkpwUmhicE1mV0VTNlZkNGtBbzNkNVUxaWxrWTArVUlDNGNtMERxM1VoeU5BN3JLRmFLUVpnVmJKUmdrQzZlRlllNnRIZ054bEFVZCs5V090VENCNUx6TGIvQ29UYjkxdER3Rml1QVZacmUwTnVnN0Y0UXp6YzQxUmtqb0lXQzgxRVRCRFVBOXQySjdxb29yMmNoRTlqSzNsRndMa0xqZmFLZklpNUE5ZTBXNFJ5ekQvd2NsZDRaRElYYmJRbDhMa1FLN1AvVEgvUlFGY2E3S1BBTG5MRnZycUl5UHduY0ExaDFrQVRHdGlEZ0ZUSFhNSUxYaE93Uzh6ZWhhQWFGVVRFYUQ5REpZRFRRUXNxeGdkbGJKZ1JCWnNWcmdJQWVPMkl0Z1NLOWxLbVFpVUZSTkF3S3hBQVJBbm02Q0VYNlBYUEV6U1pRLytJZ0lXblZHZDFmQW1OZHN0b29xeU5lNFJZTVhSN01EajM1NEhlaytRQmIvKzlqeXZZWFRrMERVODhMZ0dHTlJvb095OUJiL1VJTGFHQXdJVStySXd0ZzVMMEM1T3cxY0hYMnYxaFFDRnZreHZ2RENSdkdLN3gzWitTY0pxYlkwZ1FLRXYyLzAvQW83QUxZNUgyTFk2QVRTdGlYY0kwSzR2ZTQzTk81UVdQQ09BeTEvSHRxQnpxL3BCQ05BdlZqVDZWYmdQUUpyZTMyZnZDZnFBeVc0NlJEcndhQWQ1dEthQkFoTGhsdzYwdXJGMlB4NEJlbE9rcGFTMFdJRVNCWWF3RnNMV0xpSkFXc01PeTJ0eGhGaytXc2hhdTEwRUtJeHRLYWt1TG5MZjZOVWlZajhpSmtlYXRaU0p3QS90eUtXQXBzYi80ZzJZUkl4OFNvcjFFWFVoL2I5NHpKa1R1TEE0SjZVc1U3QVF5ZmJWZWJPQU5DL0g3WlVHU1RtTUxaOHhNVmtPdkVmekpMOWN0bWZ1RDZOQW5hZUJWd3AzRmZGQ0kvOE9HL1Z4YjBRdjc4eU4rVE1Tei80U3JjOHEvd3YxS2dkWjVRWERaRG13TUoyVXN2RGk5bVdhMHo0Z3hObldzUHVsNVorZjg5ZnY5ZkY5b3lWK3VCd1VidDJuVXp3SzZlV2Z4L2NVd2RmMFR4YzhHdmRoLy8zOUtEUkZxak1VWTF5OVordFFIQUhhK1lPY3VDd0VjcmwvUGR3UHZ3NC9aVVl5NlF5OTVPZjlNVmlBc3RhZHdVZ1AxNDM5b0FzdlJ4dWpXMXdPL2tLRGw2N3NDVXpwNWV1N0x5RmwyNHFvRlZYNzc3YzcvdWNTV1Q2V3JWa3QyWWhPUGRxclJWck9nbFRmWGRkUlNHNHVWeEpFVkYxRkhpOXBQZDMwY204eFd5RExoNjBZMWhIcmNIeXhNS1lSTldXWDdSRmdsd2xrUnl3NWNYOUVHaS9iRVhld2NPNnpwSElHckp6Nmd2R1h5L0p4ZzZLODQ4SGJhNEl5V0dhOVJic3FWTkJPdkw2a3VZRFBPY2F1eldhZHhheGNsamVwMldvdG1PdmwvcjlGR2EvTmFOUUt1TXlNRDRkV0N1U1JqWDl0SWVGRnc0Ky9YSllMbGl2R3FkMEZ6dm56V1JiU2FFZTM5VHlPQUFkQVlHSkZaL1VTbEY2V2lDQ1ZuRjRXdEJUR3gwLzg3UDluRVJwWEZJbzBqRk9vZDVkTXA2eHg2NUZqTFM5RmdBNGtJVzhXNk5BM0JKeVJXL0lGa2sxZjlSZll4RTVHRmsvSHNxd2JvWHNEOExKSG5KTmMxb3pWWGcwQ01UYy9oUS9OWElCZDhyVTlwNWNsamY1UnhKbWZsK2hsNVFqZEtPRUNOeG5sYmJvSUFnajh0U1k2THVOVE9pSUxhajg3TGNVU3BnNDI5L1NCc3N6V1QvYjhxRStMZFZDR0FEdW5ZRFpLMjRzK0JKYXR0OGlUMDl2MlJWQjlzaXh6ZERMZkNTTDQ3UC9LRUdCYkM0UlpPblRzTlhPdUVRZUV1RDlaSG13UnFwOHN5eHozWExaOXR3aDNxNlNEUUcvN2s3VEY1WmFLekpBYVp6NzFBOFNmTE11YytjdWNIaDB1dEZaRkVPRGRmS0FQcFYxbWQxQTJVNzl5MWpzL2FwYUx4eWZMTWs5N3RnK1VpN0tWcjRjQWUwNGd6TkpUNjBReno0cmpjSnkwOHo1RTlKTmxtV0hXWHpLSHdOc2RMUVJpbHM2VnZIbWFIczg4WTVtTlArbFZaVWhxUFBBczY0RmNldjlmbjh3aDRRSjMyUHpKbXgyQm5yZlZ4T1YrZHFmMDk3ZlQ4U2wyWkVFUkFaNVdaRkhwdE80eDcrY25PQ2lqRDkwbnl6S0hKWExUQlJ0ajdvVnlFKyttMnNTcXphb1FoRmw2b2I3bXFTN09rdWtIWlQ1WmxuZTRjTHUvZWR5K09lYk9HMTYvTkNkSUhWQjV2bUsvcFZyZmVlTUFUTEMwUWp4bmJjWmtXcVR6WTBNd1RaYjlmT2ZsRExmSDNNTjV6N2h6dmo0ZSt6Qm1hWU0xZzR5Y290MjluRTIzRC9EQ3I3OE1taXg3V2M1ajBRMHlkNDRnakpjRlljNktxSXkzVStXdXNzdWNNd2JldktLL29ueTBMTE9DTGRsU3NDbm16dUcrOGJKK3lYdnE1MVhHTzgrK3l4RW5JTHRsbm9KTmhDekxQSHZBdnNKSHkvSWluTGZGM0VYTUVWVkNUYWZ2ODBWZExycGsweGFtU1QvdU5FbnNJbjB4MmVyb2c0K1daUjU4Z2Yyek5lWWVuZjMwbTZqb1N1eVg5RDRrUy9iMmN1b3J4U25pWVMzeGYvTDh1S25tM3QxbmRuYTlaWGxEVEtPNzJFU21ZZ1FGOW1VSzRoSmJZKzZSNGVmY1FqMlhVNk54V2Q0SUJJd3F2cGN6ZVhRc0ozbngxZVQybzRJZkxjdHNpQlhZanB0ajdtalNDeTdCSFZGM2wzKy81YlFYSjNaQm10UkpuOEMwZUEvRFJIdnZibiswTEhQdXI4Q2Zxc1BjNzZhdTVqTmt5WUlsTDR0SXAwc0ZaUzVtN2VkVG0vYUpnYjRpNmhNRkJHL0hBLzQ0RzV1MzRlZHZKNmpEM0lJVHZhd3AzRXFsN1M2N1hnUjNhZlZjWm0zaXh3RTJXUjdIUmZ3dW0ySDVEbjhkNWhZZmNXbURhTUdVMWs2dDUySVFXZnBrcGwwK0J3ZFd0dUFxTWROdi9KamRkc21CeFIxRTF4K3RsemtMbVcvWjFXSHVhS0xhWHRieEtJUmxlY2MrRkFoei9vSXRnRG12SnhXV2tvK1daZDZFbjcrWm9BNXpDekNUU0JPVlBBcHBXZTdzbm1pem1Yd0JpMlhQM0VmTGN2bWlXWW01czZkVHFVSWxqMEpjbGwvZUttaG11U0I1TXM0TFRML2tQcWpnUjh0eXVUTlRpYmxwbGxyL3IrUlJpTXZ5amtXcGxjdk1JWmw4Tnk1NzBrMldZWlp6Y2F2RTNMbGthWlVIanlMZkVja2xSMTZXZDd5RkFLWTVQMStSTzRSK2VVNlZWUERXVFphTFpMa1NjL2M1bzlGMzlDZ0trdkNaOUNySXNudlpYdndwMkt5Yk9ZWmVjWlBsSGlCYVgxL3VWR1lQdFpnN2t5eXQ0dWhSNk85cDFwQmw5cU5BcEt2djVlUlF1dWxsTGU3RWRvdGx1Ulp6Nnc0L3VmVmFIb1dHTE8vWVl3VmgxbmNVdXFpeWpWL0J2UDlvRzd0WWxoY3o5OWYrY0h5ZTl2cXFyc3RaaGQ5ZUhzWGxjVHM4RDdlcnprRUJGVm5lOFFrYUVHWjlUNkVEc3NseUI0N2Q1ZW81LytoWVNEaXA4SkxsVE41Y3h0eVhxei9VZXZTTjNLRGp5em16L3k0KzJ0L1lvL2p4bkhtRUU3a3Fha1pIbG50N09ldXVueWJMTVhmKzRycnFwTm56dnFnMEk1UDZkdk5rYVJsemc5RUhCNExPVHNlNW5yMldyOHRoTWI3ejErUlJlRkh6R3ZuSGorQW9PaE5JaEk0czczZ2JnWjlwOFY5L2ZJK2Z5ZklMbjE4dndvZGZrTFg3dzMyUlpQcFNXVjdDM0JlL05CMW9vLy90ZWNJY2FJWDA0d3ZVekN2MEtDNk9MZW13a1pjT0JXRldrdVVkQjVNZDJhSkhzZWFCWkFPL2dtMi9ibi81N3NrN1JtOEtjR3hGWWpDUDQyeUpseXpuS1prRnpIMzJhMU1VZ0RrOGY4RmdYN01zQTRHSDIvUDRXa2M5aTBham1FVTZyWUNXTFBmMmN0S0tsRWJVc2xJbXl3RS9zRWE3d2Z4dlVSWnlISW1mUEZrdVoyNHc5MkloSVB1dkpuOWxjaWV0ZU40ZG9BK1FMVTZ6bWl5L0FpTXczWUxxZ0FDWittK3lqTWlBK291RExEL3dtdVk4dVpzQ0dlNlRLT2U5akttY3VTSFpHY3ZFanZZeXZGVGVXNEtuSDdyZjBzai9KRUdKSGtYUHB2Ym1oZmd4UGpWWjNvVXhoUG11Y0dhSkpvcnRYdkdGajNwNC9lZStjdWVHeGNCZGRGWG5xL0ZsVjdDa3hXN0dqMmVnNTFOdzd3NjA1LzlrcmRURnpJMzdGcnBpRzlLZnk2RGE3WHJCV2g3WXpFVUtoNkZIMFlNSVRCUEJtWUR4NjhseXMrT1BMRjhwU0M5a0F1N0xUWHJXT2hzemlZb3NBMlVkTnpMUUtzaEJQSWdzV1M1bWJoQ0FIbGdvMzdIWlhUU2paS3Z6aU5JdU92aE9kQXhVOTFkUVdHaFRhazgwT25wYlVaYkovZ213UkNHWVVVckVicko4ZmJJc2c4QjB0dHlSMDVOa0dLWk5Cak44bGl5WE12ZHdTSTVLTk5oajh5T045SDRwK3BVWUhsTEt4YUZySS9UYmhPOUlZRzhGUWoyWHRmaVBOdDY5cVNuTHhEMEJGa0VtNm82aDl3MTV4WFg2d2JMc3B0VjlPaW80cUI1Slp3YzY4WDhTZUpvbnFaUzVrZjYrMU9MZG5QNlprRG9YbElEcjlvWjVVMkdKMEpUbFJzY2ZXWllyV0FKc0F6aUd6bHBtV1F6Y1JYL1I3azU3eWJjeHl6T0VuQ1pVNk8vaDJCZVQrWTU1RURteWxNUGNMcW1HVzdzY0xlanQ5OWtmYzUvenBEWXJnUjVGdjN1TXorYkExbTloNUx1cUxMYzUvbWl5SEx5YmpscmV3Y29hNVRnN3pBQWhwR3pXUXZGeUV0M3JxZE4wLzBzR2M0TmhGMVk2REhJTlhFeFlUQ2ZkNVNnTjFDZWoxbmZneGdHQnlLTUQySmJScXl2THZmQmdOck1VQVc2eWpCYjJ3RTY0blB0YWpmRUZxY3kyWTRwa09ZTzVRZXlEK0dKZkErNEgwMkRDb25EaUg2ZmtlTEExTHliOGViUm9lb0F2cFZkWGxuZG83SkV0MW9uRnFDSEtzanlZZVBrdTEybGpJOS9uaEF0Z2hpWWxmUXEzRWxuT1lXNndSSkhoY1hrYS9HcjdPM2NaZUcrWnBwc2FlUHI5Y1k4aStEdGQzWlpLNzJRcTNDMTl4NmtrZWZiY2pnd1JUU01TNW9HdE1WSmo4YTJQbCtXQWVRNGJldzJZdi9TVnlISUdjOE91L3FCWmNWSUgvUFBPWFFhdHZwaWJGallBUkF6T25vUTRaRGQya1Vodno5WWwwWnI3bjdPeVQ0MFp2WHpxcWJzU1RkVlpkdjgvMU5sL2w3V1RVbnVWZWhsRmJNRDNiOGR6L3NvUi9kRFVQd1ZJWnpDM08xTDBGZlJKc084R0RQbk9YZll3RFB6cnR5QW9QQVFDQjdtRGNGcWhDM2tpdldFZElPaFQvMHNnMFYxRzh0ZitmSHovUjhQN2YzN2QzQnBybE9VcHZzOGQyM3o1RXFRem1Ec2lJSmdhQTBzUnBucmNYWWJBMlVENG96YXJYQUtCQTY4OUtMZ09CY24wcXFYQ08rU01mb25YRWZuc3kwaVhuMjVqaDBWL3dQY2pVQzI4VldKanB6TjNUQnl1bVlObzNqdDNHVHpzcmhVYnQxam5HZ2tjYUREVU5sM0xhVG05eXJFdmoxamdMVWQvbDNndE5EOWRsbkg4QTc1WGdMdEFsak9ZT3lJNHhJb0dxdUNkdSt5M1k5UUFJU0p6ZUluMlJIOVpEWnVvdWtiRGNub3J5RElmZit5ZWNCa09YT2dPeTNJdjVDL1VmS2VaRmRyWWdWRUdmTitoVytaTGdTeG5NSGRFWTdEdEJoTUs4RTlvQ0U5Y0RSQWlNb2VYWUV3UFZwVGdNWFNOaHVYMDFwRGx3RjBLYjFJWWd1ZnVmTGdzVC9IOUtGYkxiaGJJY2daelI3U0IvVGs4ampXUjM0S0t3SFFENFkvYXJISUp2RGdJTzQxNURBTDAxcERsOENxL0dqRnNQMEVmTHN1WTlPbWRzZE5oWEhUNzNOLzBxVTFuN3Bqa29NamlXLzRhbDYzeHprSDgrOFp0djRIb3U4NzVaVmp0QnJFNXhLMGJFY3VsTnlLZExtdklNbm8xMWRaSXRudTcvZ2lOV1BRLzkrV21aMkJLdmV1SnhjQmR5RnFDRTN6L2pwalNaenlJY1hFYWF6YWR1ZVBhbU1nYUdOTnk3bkkzMjhMam1ydVk1VEJvb0k5T1dHMjdDODF5ZDlsdjBzM2l3UmpoeEdza2ZiQTRKZGJPTDhieU5ZdDBmdHY5R3R5WG03UXNIR011a1pWbDVQdEJTck5QZWZoK3VaNk94OU4zTjlNNVVYWndtd2ZSNTlaQlNiNlJ5dHpubXlPTEp4Q1BGWFVWbVdzUzBDY0pQKzloRVBCR01DWU1MaEt3Q0k1SnQ5Nzh0NEgxek9QRUMzUUMrdURpYU1Lc2w5SGI2d2UvNnNzeXBqdGwrWFYwS0hTVDVZdFpnWjdJLytlKzNMeXZSSlpSV2MxeFdZRENLZkhqelEraXlHcGladTlHY2Q3QW5NRGN2clovMitiSmtYVUl1Z3ZYcC81OFltTWs0U2QwSzRKWndxUzVpd1JaM3Vra2JaSENIaDU0azk2clZFaHZyMDM0cWk3TCtHWWFXanpIU0pDK0Z4THh6MmNGVTJDRnNvek1rYloyaHBkRGV2RlBWNjJ2K1dLQnlaVGxWd3R3MVdWdWQrdHlBTC9EZ1J2NFp0eExRNE12Skc5ZEk2SFppLzhBQ25lNDdQVlc5YXRIcUwvR081RnpuOWNFaWRHckxjdHVXdHluenFHS01Fc2ZMc3ZJNGFTdDNuSXVuUTcyTWRRK3g3MnRHQjc2cVlWUHNpenZmUEYrVjMzbWRyRlNXSWE5TmtaSnhmV3B2OXlndGc0VzdGZDN2NmFBKzVtQ3dGd1pIeDdvRHhmVy83NUVTTkNyTGN1b3VMcHUvaHdBQzU5L3VDeGpCbkJLbHUrUk5iMG45Z2ZGV0RCSFhqRGhrMTQzaGJsL2cxWHNKeEp0Sy9UVCtpc0d4TkhJZ041M1h5UGpuNzFVMzBLT0txL3VoOUNUWlZ5NSt1dVNCTDNLc294dWZwL3djbXhTYW1LZnpBY3BWWXJMck5ER3hoZHdUUGpMenVOaHovZ012K0RpaHc3aVh6QkpEbVA4cE10eUNuTWZnaS9wK1R1c1NkQk5ieXNrcW1VUzJDTTVvRENYTUtLK2YxMDh5K1VWd1Rub1ZNZUllWCtwRmFGWFY1YlJObUx1NlF4SzdRdkxjaDh3aFI3WEtNdkE0NlN1dW1OMmpNU1JDM2ROaWc3TThuUjVwRGFEbit2a0xMMXVBblAvQm5NQitEdndEc3hwbDQ5UXY1RTJQbmZWSHp5azRSRzlEZjZEUWRHSlk4UHM4Q1FRU1NMMHFzcHk3V3dVSXZQcHNnd3lRSUVnWWhiNDc0SVhyMzIwajVjTkN2elZLWm4wNVNYTEhXNTlXemVCdVEvQlNRYXhENnNFVkNNVkRCMGdiM0VBZnQrTmRIb2U2Tm0yYjhsU2UrakRSYkhGQThtdjB3QXZFWG8xWlJtOW5BbHJUdzI5MTN1NVAxUXY0MXZXWWdZS1dMdFU1a3VVblNuTzJ0UXozRUJWekU5UWlTekRycnlZdGdGelgwZ0l2WW5OekFNR1VFU1NxL1lMU3hBYTNvNFVIbzB2MWFrYlZhdCs2UlZ1dEFhQlNFU1RRUFNJMEtzb3kvV3pVWWdNVExHRE1NYVFNSlArdjBZYkczK0VnYVdBaCt3Y252am1MN3VmSUpNRkNid2lXWjVsN3A4RCtya2c1RXdqR0J2OHpXOXh1dUlMcU5Ed2ZuU0doZ0dBRmJqTERudlBJYnpNZ0VnTXRiSVF2WHF5M0NBYmhXejc4YktNKzVSZmpBK3d1QjhyN3BxaExPUDRhMEd4cm53OWVudUZ4cnhmTmQ4VzZ6MU1ZbTVYQjF5bFYxMXZVM01peHozek11d0RhYUQwbkxwamVmRlYvSUxCMFlCWEd5MnV2UGlTelFPL29EdTJhTXJRcXlmTEh1Z21nT0xHQXRkM1pOdG96ZUlxOWZKdUtKMi9qdEJUaDkwalJBcmRaZFFtTU10Ulk3T1hTY3dkZnBBaW5rRXZ6UEJERVQvdWQ2VHhGeU5BWGJoRjZPdElJYkRRZSttSVpva3ZLQURqOVN2bEhXTDRvMnVtREwxcXNvemFjWlR5QWtCeXFyQXN4eFpsVGdNWlpWY3F5enZZNWJ2SFFPNzU2cG5vMU5QVDBTQUwzZVZDV2Q2bE1IZFFyUjMyK1FHd1BiRXN1ZkRMNmtlbitYcjJ0QzlVWWZZakROOWMrbDlSZDhzUS9PbUc0cm1TREwxYXN0d2tHNFhZWU5kMVpuT3RzcnpiSVFxSGc0K3FQSS83amxRd0Q4RUZ1TDA5WWVpV21QaUdzVTNmL0VTQmlkc0p6STErWnIvZCsvZnA2UGFQLzBaaDRQUDM2WGtJaXhaM1Z6d2lia0gyNHVmaDZUNTlUMDJDRUwxS3Nvd1pnd3FCNUJIUVRaWVJGTWZtYnIwL25QYlg5NGxXbUt2M1JVWlFkcmRZbHNlVDJlT1Y0TzRjYzRmdEsyT3U1WnRXK1ZIeGlMaUZ1aGRDOU9ySU1zNXlJeXZIRFFrL0ZISlFuSmoxNnVYMFFmZUNUT2tWSWRMc29WWUFPazR1cDFNVVNzcTRuOW5kRmxjUW9sZEZsbkdmV3ZacVhZeEZ0eUxhQkRvczF1MHBuS0RGbFNQUDBneDE0RjhjNGVsM1VPRjdjVzZUZ1ZaWXRJdUo4b0IxM2MvYmhKTmFBZHJFTG9Ub1ZaRmxUOXNyZ1pBNElMRmlyQzRxTENaL1FDOURacW5FWGNiTWo1OXErY1VvU2k1LzBTSG1kQWJ4TlBHSUhsT3B1UFQydEVzSzBldGtXWnpsbTJXakVITjI0L3FoRTRVcCtRT3lEQzVKaWJzY3dtc3FzdXp0L2pCOWROSWlmZmFBQVdoRUxxNDBsWXRMYjFHM3BCUzliZ0dVOW5Zd0d6V2RBdEVGSm9STi9GS1h0WVdoaktvL0lNdkY3dkpMbHNWam5CRFl4VmJ2K2JvR1ZpZWF6Ky8xcTJVeGVrOUhZYW5ETURLYk9JUnB2Zi9BQ0NiTHFZQ1hlNmFjeUMrTk4wK1NHQVYyOTY5RG1wUEZldys4TWlHYnpCM3M3RDFkMzlmVjBvdmVxdmhLblRNRElNZitUMDZsc3JMYjE4dmw3dkxyRUl2NHd1MVhDWlJHUG1tUk1UOWVtd1JqMDQxdUtxbWIwYUJ5MGJYUzJ6UWJGVENIN1JGZWxxTTlCVXJUc1gxWkxuZVhjY2UweDFrOFVQemk3bHRCNDU0SFVSdmZvMWN2S0hHQVFMTXJwVGRrby9TRjZCMkVFRWIzUEtZZjlOaStMSmU3eXk5WkZ2YlNjQmNLSkxxdXBHRGZ6ZmZnbVZmclB2YmxsZ1J4azJIUW1jQ05kZEtMMlNocEdibzhzcWFFQll4aW1RSndUelRCWFRudUlSZHRvbWozdGw5cTZDT2YwdW4yOWZaYnVic2NmbzdFalVMZWpIV3BFQS9uZDN6Zyt1MHd1Zy85QXJXL3VYMlQ4cFIxT3hMNnRrWjZsYkpSMFNzd1VzQkRLdHgwbWl6UHdyWEFYZWJmL0ZPd2Yvd0pxSk9ieDVHenZyTkQ4Z1h1ZS9jS2xadTR2WkRVZDBtaDlkR3JsSTF5Z2VtczlSWE1ScS8wc21xVlRNR0xuVjF2bTlUTEM5emwxdzkzYWJoVVYvZkRGUnNTeGlMdVdYRWw0QXNGRCtXUm1WZkFKY1ZKbC82NnZIa2IyNjk3V1l0UXhIOGNZNHp1MmVXZlFBQ3pVZkxPbnpNRHM5emwxNCszNTFVcm1ZVE55N0lUWlhwdmJmYjRmVjMvS1YwTHNqdTBDcFVRQU0rcktPdzRRNkJ6bmZLTU9KL1JnSS80SG9ZQnBWdVhaZGlVVWVpSzhKNmM5ZS9HR015YjNYaUhnRm8yeWxuTW1lZHcwTlozMHF5L1kyV1RzdnlGUDlma1o5T0hDVXRGRVJkdjE0RDBKdUIzYkdiUEtpQUFYSDJVemtiaCt6RXkvVjQwOWgyVHlkdjdmU0MzS011Z2kzRjdCK3pzS1ZUTHIxY1I2TVBjaDkyK2F5S0FzV1A1SkJEbzJFekNXV0ZrNnZQTWJuenhMY295MEl5aEJMOGRvTmg0NGVQTHhTMFVBRzVWMUJIQWJmYVorak9CS25COWMzbWxvaU8zUlZsMjhodTJ4UGxaSzEvdjJKWFJEMHNrY0lvVkVVSUFwMVYrVGd1MVBYQ3IrNk1mWU4yaUxIdWFRUzM3V1NzWDVkZVJSL0h0MkVKY2FjMFVJS0NVamJyRGp0Q0MyQXpXYzV4YU1KYThLbHVVWmFlTmZWemo0dFB3UzViZmltbjh2RW14MHVVSUtHV2owRzdQVFM3N1lmQW16dkl4SmRiY29pd0RQRGVQMFcxUnFKSzMxOGxIU1JMUnQyTFNDT0NQell6ODROV2lqbHppSkh6eWtzdStVK2F5UmJ5YVF2NG1aWG4zZFR1NDF6VS9GcUxESzJiK0JLVkFhMlVhSUFEOExKeU5la2x5aVVkSEdsMy9jQVV2T0g3ZHljQ2V3M08rM2dLZk5hTkw4YUs4am9tM2JBMDJRZ0NWWUdtU2Nvem95NVYzK2pwT0x3aU9jNFMxRDFWUjdBQUFEUkZKUkVGVW9PNFlRZFAzdkNqeUowTS80U3NiUXMzU3pSclRaRlY1UXBPa0gyR3NNaHpySkd4K2xndGxYbjdaZGdOV0wrRVUzaXlpdlNHN0k1STVxdzV2TTRVeFppd0NLK0k0V3NOczI5ZUtKbVVKS2FMWnFKK3Y3NDdSNnJrbE43bnNCOE1pdGlSTW00SUtHL1BBMXhtMmNuZVkya3RPeWxEeXk1QXMyN2F2Zk96V1dFTW9HM1c1bjYvdVI3N0dQaVZCVXZaR2xkbU1ONWdGd3BNZERYWUNzQ0wvcnZBYXAzaUtKaDY4OW9JNVJZRGRGMFhBLy95bXkxYmU4ei9uODlmWDcrLzErdmpldTkvQW0vNlUrWkxVbnE3NWh3Rjg2c3YvVDF4NDJBZWd1cVd2enhDZHpNekdlQkJ5L2xVbUJWWmNFSUVoTXhOeml2MHZNei9KaEMxYkNSSVJnbCs1N3cwMGlkeXVaUTR0Yk9YRlZCRTBiRnNrV3lOUlpidGNHd0xqVm5HUHZaZDlMUXNMY2ZoTURiR2ZCNjBYM2ZFZHYyZDA4L2w3M0F3NVhCZW1lOVdHT3RFd3IwZ2JvM3RpT0I5K203ZGtkTmxaOGx1aHc4dDhKajlEUHcvbkZvekxNUTM4Y1B0K1BBYmE2dXdxdWowYTd6Nm4vZmZqV3JaNnlROTBya1dlL2JtQzluejlDTERBdkdQUGhjOEdFcEVHQzl0LzhqcURUL3JOakd3UUVXTGVuNms0bzlmVEFLaFFpb3l5a3FSaEJmS3Npd3dFVXBsNmhuWGZQaTdsRTA1S0ZhNEZiMkJJSGZhZmwyVnlGVEl5Y1c5Z3RVY05FZUM4ejF0aFhQaHdJQkNKQTJiaWttSlJpWTFpTVpQbEFCZE5iY2tHZ0N6RXJiQTJBcGlPb2dsVitsOXNJcFBTa0djMGsyWGtMRFo5TENXbExXb2YzajQ1YzJZQWFqRUNyMmxiOGUrMWdMQjJsUkdnUUpOcWdsbDVET3R1bm5lVWJ5WHV2bTQ0amJwSkJKalRKa3ZZZzJVSTBGdEZTc09UeTNxMzJwK0RBRnVBcGpXVUpwMjI0K2h1azFVaTNwcmRFQUs4OFY4K0tiVWhGRFJKcFYwdjh0RkZUYXF0N1EwaVFJRjFpN0lxVFI0QkxKLzFVeUxZbXQwcUFxUTJTalBVV3gxM0xibzVnMitHVHkzSVA3WWZDczFZVWtxSEJmakVvd1VrZEFDMlZoa0IycEZ0WVZhR1JQU0NFZ1dHcnlpczF0Z0lBcnd0YWVTWjNWcU9BQ1h3Q3creUxTZkFXdmdjQkNnMlk5dVNWT2FjTnRaWjZFc0ZYbXMwUm9DQ1h4YklqbEVSdTZhbDBrSmZZcEJhUTFNSWtCRm9nZXdwaEpiYzUveTloYjZXd0doMWt4Q2c0SXdGc3BQZ3lpeEUrK29zOUpVSm5CVXZRSUNTSnNadEJlRE5WcUYzeWxqb2F4WXFLN0FZQWQ3TVlGYmdZaXlIRGRCdWJBdDlEYkd4TytJSVVQRExvalBpME81MjlLNEhBMWNCWEd1eWp3RHQvRExWMFVkbStYYzJlcFkzWlMwWUFyTUlVSGpHZ2wrelVHVVhvR0NFSFhqTWhzNHFGQ0JBYVJNTGZoV0FOMU9Ga2dTVzhKc0J5aDdMSUVBK25RVy9aUENNV3FIa3ZibkxFU2gycVljQU1aejZENnJyRFdHdExWTmNjYTMwR1YyTEVMaWZuamNwRFhnNVBRVldmRG9xVldZSS9oNk9aUldIS0s0UG1pR05XWGNvOUdYdWNoWnNXeWtNM3FuUXpvR3pXL1lGb3Mva01CY0Z2OEFqRkZoUTNQeXRFSnFGWEVWaFJhbkZiaUU1VmwwV0FjZ0FGVWxObjQ0djJJY2dJTXVjQk8zM2tQSWRuRzJaY3hscmhDWUZndWt5bE82VFdldW0rN0VuVFJBQUFWekkrNWVmOHkvOW9xbUVMSlBEWEhMc0VjNEJGZjlzUm1jSzVxRjVIT2VRazRhbVEyRDJGM0tYcFh5cWJBS3NnaVlDUHVPNDhKV01RZlFPOEY5Q2xza1VMR25McXg2aG9OazhOTWZuak9jcERzMGlWakIzZVJGODY2Lzg4N1ZVaSsyUHg4UCtldC9CSzBGSzVLOFBFdkZja2VsLy9oTFRPclBRUEo4enY2OGhEazBmcXF6dnRGUEUzT1VzMkQ2eHNKZ3M3OExMTDFhL1cyUldsb2tONUtDaEZrdisweUdwRXQrbHBEK3JzMWtFNUJoMksweTNNVm5leWhLNVdRbjRPNFRMeVRLMDVCeGZDWU5kRTkrTnlUTEVCUmVIUnpRQnRiWlhnb0NjTEZOV3FzaGhyb2pHdG1TWjNHV2gwR0JGbksycjJnZ0l5bktJLzY3ZFlkNldMSlBuVXBzdnJML3RJU0FveTVTVldubVVabHV5SE56bHRSczcyMlA4UDBpeG9DeFRWbXJsRHZPMlpEbTR5M1BiVy80Z1ovNzlJWjF2eCtOSlVGb0VaWGtYM2tzMXN4VWpucVBMOWVTRzh5MlRYRTZFWmxPeVRMYk8wdTBFTWVoMnZRb0VMazVjVHM3c09vak5yYVFzMDFtcFpORjBaeXFPTjI5RkNxaWRaR2cySmNzaEJwR3hQSzZDVDQySVdRUXVoNmMvSGVXNFgyeHlKV1daak94VXlidzlqLzdBZ0EvdkxENDRrQTdOcG1RNW1OaUNodGdzazFtQktnamNuckNUVDNEN3N0d2VUZzlBTUxJVFQyUFNHV3gvVEhGeDhEc2RtaTNKTW1Xa2tpMmRLbXhvblN4SDREZnNKUFlpRTIzUHZkTDdlY0lpUHZudk9KS2tsTlRMT3pLeWs0YTZmNGJnTEtqejJHa29HTkFFTkdPRWJFbVd3M2xIaTJLUFRlU203eDJleVBGZWRxTmpVblFvYmxLRytjRUlUNGpLTWhuWktSYnorWGtJMmdaZUh4QlhLUmpRQkRSajA3MGxXUTZyZEtyVE1qWmN1N2RHQkg2RElnUGVqNmIzOTNSSSs5eGlnUWtqRkpWbE1yS2poV1lLeU12eFNYbG9pTlhHZWpsL1FGUFFqUFcrSVZtR3lYRXJzWm5ZWXhPNTVYdUhjTVlYdGdMRnZMOWtVTEt5SEZJb0NkN3ZBNko0UURrWWtrdkdzTnZsUUxNaFdRNmJ2a2JNcVdWd1dlM0dDRndvUU9RTkw3SHBsWlhsWFREblNlVk9RM1lNL29JcjRVM3FaWEg1TEdnMkpNdkIyUmdKYzB3RGEwODJnTURQQVRNVEVOc1VtMTVoV1E3Qm1ua2orNWRIQUU1MkZNb3JtSW9zYUxZankrQk11WVd1QUJHcnNna0VZUHVBR0tYQ3Nnek41YVdZd0M0ZjhlUUxoamlBcGlBaS91cFdHSnBYdzZsWDRRY3I1aGZHMUFhdDNMb1FBRFdXbU1GTm9GeWFZWU5abUNHYkF1NXlHT2NRbW9LSStBc3phV2hlTFNkZWhYTVY4dzVMWW50V2JHVUlRQTQzUTFSbXlKZG0yS0JMTWhhYjVlNHlEWEVJelZoRTNCbXR3N0QvYVFSUmFXaUl6TlQvd2NSZUZrcEk3Y3pLTlVEQUw5WUpjZUpVeXFRWmxsTE1xZjN2b0lMTUhzVTBhRGJqTDRjb2RwUjlUQWJWQ200QkFWaXNsMFdLT3NPVWx1VmRPQTNBb2ExT2J5TmZ3RjBXTVNNVG9kbU1MSWVOSWlPWTJhMC9nWUJvY3RraElpN0wwR0JHMG13UXJ5cWVwa1JvdGlMTElWZHZrYTlpaGxoN3haSGs4dGR0NlArTjN0SGY5K1hSQ3hHYjFMMUtjZ01hYVdsc05yY2l5K0dnaXRTbW9ERW83RjVMQktMazhoY2RZbDVac0Rib2swUVhHQXpqWHRteUFZMUJNelpWRzVIbEVIaXd5TmZZSFA2SmU5NGlEWkV2T2s2d1MwK2lqb1JSeEczc1hYZ2ZaMko4RG1MUFBYZTViRUJqMEl6TitVWmtPU1FFa3VNT1kwTzFleXRHQUJacjlLRHVjeitsa2pZTUJWa084ZGMwTGhSemw1T2gyWWdzbzNFeTgzTTVhWE5zcGRhSVFCVDAzVXU4V0VjaDlyWERMRk5xOUN2UnlaMmZqR1JvdGlITDRTMEVJNWJVUEJSV1lnc0llSldIeGlzZkoxaElOdkJNejE5ZDJDUzg5TWNSbWhLMUdYT1h5N3BQaGlaWmxqV2dTUjRiMkN2a1RpWFhzb0xiUWNBN1VSZ051Y21vNVIyNFpSbTd0Rkt3Q21HYmxDejRtTHVjMHNXd1RESTB5YktzQWMyUTd2RTdBVUxoUlhhOEw3dmJCQUh2M2NKeHgrdkNVNExPRXI1Y2Z1N240TnZ1dis0LzdvYlVtUEMwVkVyMFM4eGRoa1I1RWpUenNxd0pUU0xFc0k3WVN3Z1MwZHBtTVpkMDlDTHl6Uy9ZS1IxRzhNZmMyaEI5cE5RQVdNNUpiOG9WYzVmaHhZRkowTXpLc2lvMGlmUGxjZW04MUMyeG5oWGJEZ0x1MWJIUGt4UG8wMUlkNmhuMjZINVAvWEE0K1ZjTXVVdDNRMHFXdzBiTytTQ3NuTHZzREkxRWFKSmtXUSthSkY0RDE4UFVjaEpXR3k1MGRUOWNjVXZMOTdRYlpWRE1zMlRLdWN0K3JHblF6TXB5TzlpNFoweEkyZlpOQnNRdTJpR0FZZGpaVFV1K1dJcGJMVG1RRGNoeTJEcTMxUGFTUk0zYStsZ0VRaHgyNUZSd0J4SW55dkhiZ1R2UHRMNXNRSlpSTGFma0FiUkFzbllOQVVZQUErUXpyeGdFL1RNbjc5eWswTVg2WlRrRTMwd3RDODI0TmJNTWdhQ1llenV0Zlp0ZitLTlkvdElmQlpvUGtQbVNncDhHWFdaU2p5Zk54QUtSbWIxYmNVT2dod0JtU0llN1VFQVg0OVpFMkF0ZVd5MjdveCt6Ym54dktKVy9vbHF1SFVhb1BFanJia3NJWUlwMG9KaEI2YURPOFc1aC9WanQ0N2p5VGM1NGNIbmxSRzZKRTQzV3BRaGdqblRnTWZ0d0YyN1Y5aTcxNFBIU1hyZGZINnlWK3E3SDlvR3pFZWdoZ0c1ZjM0YjJkMEV0ZTFrM1VSN0NqMnE1RDl1d25OMHhCS29oZ0FxbTc1dzZiWHgwSjZndWZzKzJaVjJHazRIZThqRE9NQ3hwZHd5QmFnamdFWXYrNWkrdmQyN3dKK1ZRWkRWaTE5SVI1cFl0SDdXVytUQTZBQUgzdTZ6dU0wZzZ1WGNOUG8rbmgwbnlHSnRnbE1IeVVXUFkyTDJHQ09CZVJJdklway9CeFBLWDNvQ1ZOQVIwRUlEd2wyVkswOEZGdDJTUXlFdHZ3RW9hQWpvSTRIa3BDM0dsb210NHBTSmw1YW9qZ0x1L3pEVk9CQjd5VVlNQVEySmxLMllJcUNJQVZyYWxrZE13eG55VVdkaHBhRm1weWdpZzFkalBTMVVtWWl2ZFFUN0tZdGhibWE2UG94T1NMQmIrU3BsM2dLcS90eWFsb3BVeEJLb2dBRDVnL1NNVVZjWW0yZ21hTUJaYkVBWFZHcE5FQUU4eUc0dk9ZZ3FMbmxuWXN6aFpnWFlJd0k0Uk14M25Kc0FzN0RtRTdIbDdCR0FEaENXWjMwOEVtQzlIMjRmOUhpVjcyaG9CU0V4WnF1WHROSUNGYlNjZDMySmtEOXNqOE9NUFdkZ1dpSGNUQVJhMjJTN3ZJTEpucTBBQU5rRVlwMDdQQlZqWXRxVm1HaUI3c2hvRTRCVzdabVZQem9lM3NNMVpub1RISHF3SkFjK3NabVZQelFoWTJMYlVUY0ZqOTFlRmdQL2xObnNuME1TVXdLbGwyK2M2Z1k3ZFhoc0NGeGZNdHJkWWpjL0svZmc4cm1hVHlMOVRkZDJHbzNZdnNBQUFBQUJKUlU1RXJrSmdnZz09Igp9Cg=="/>
    </extobj>
    <extobj name="334E55B0-647D-440b-865C-3EC943EB4CBC-43">
      <extobjdata type="334E55B0-647D-440b-865C-3EC943EB4CBC" data="ewoJIkltZ1NldHRpbmdKc29uIiA6ICJ7XCJkcGlcIjpcIjYwMFwiLFwiZm9ybWF0XCI6XCJQTkdcIixcInRyYW5zcGFyZW50XCI6dHJ1ZSxcImF1dG9cIjpmYWxzZX0iLAoJIkxhdGV4IiA6ICJYRnNnSUZ4bWNtRmplMXh3WVhKMGFXRnNJR2hmZEgxN1hIQmhjblJwWVd3Z2QxOW9mVDFjWm5KaFkzdGNjR0Z5ZEdsaGJDQm1LSGhmZTNSOUxHaGZlM1F0TVgwc2QxOW9LWDE3WEhCaGNuUnBZV3dnZDE5b2ZTdGNjM1Z0WDN0cFBURjlYbnQwTFRGOVhHeGxablFvWEhCeWIyUmZlMm85YVNzeGZWNTdkSDBnWEdaeVlXTjdYSEJoY25ScFlXd2daaWg0WDN0cWZTeG9YM3RxTFRGOUxIZGZhQ2w5ZTF4d1lYSjBhV0ZzSUdoZmUyb3RNWDE5SUZ4eWFXZG9kQ2tnWEdaeVlXTjdYSEJoY25ScFlXd2daaWg0WDN0cGZTeG9YM3RwTFRGOUxIZGZhQ2w5ZTF4d1lYSjBhV0ZzSUhkZmFIMWNYUT09IiwKCSJMYXRleEltZ0Jhc2U2NCIgOiAiaVZCT1J3MEtHZ29BQUFBTlNVaEVVZ0FBQ21ZQUFBRXFDQU1BQUFBeVE0MTNBQUFBUDFCTVZFWC8vLzhBQUFBQUFBQUFBQUFBQUFBQUFBQUFBQUFBQUFBQUFBQUFBQUFBQUFBQUFBQUFBQUFBQUFBQUFBQUFBQUFBQUFBQUFBQUFBQUFBQUFBQUFBREZCZDRlQUFBQUZIUlNUbE1BSW5hcnplL2R1Mll5RUVTWmlWVDFiT3RnOHpsem1yWUFBQUFKY0VoWmN3QUFEc1FBQUE3RUFaVXJEaHNBQUNBQVNVUkJWSGdCN1YzcFlyU2d6cDYyczd5ZHR2TXRaKzcvV2c4a29LS29MQUZSbi9uUnVyQ0VKeUdFRVBCeXdROElBQUVnMEF3Q3ovdjcvZFVNTlNBRUNPd0JnZS9iKy9adkQ0U0NSaUFBQklBQUVBQUNXeUtnck16MzU1WUVvRzRnc0Q4RWJxcmJ2UFpITmlnR0FrQUFDQUFCSUZBVGdZY2FMcTgxSzBSZFFPQUFDTHhVdjNsL0g2QWhhQUlRQUFKQUFBZ0FnV0lJL09uUjhxTlk4U2dZQ0J3VUFUMC91ejBQMmpnMEN3Z0FBU0FBQklDQUFBSS8yc3JFa3JrQWtpamlaQWc4OWJJNTFnRk94blUwRndnQUFTQUFCQ0lRd0ZBWkFSYVNBb0VoQXJScy9qZDhnbXNnQUFTQUFCQUFBa0NnUitDcW5abFlNdThCd1JVUUNFYmdTL2VlbitEa1NBZ0VnQUFRQUFKQTRGUUkvT3B4RWt2bXArSTVHaXVHQUswRjNEQkxFd01VQlFFQklBQUVnTUNSRUtCVlAwU1hIWW1sYUV0TkJOQ0JhcUtOdW9BQUVBQUNRR0JYQ0pBekJrdm11K0laaUcwS0FWbzJSM2htVXp3Qk1VQUFDQUFCSU5BR0F2cEVGaXladDhFTFVMRkxCSGltaHRNemQ4azhFQTBFZ0FBUUFBSWxFYUFWdjN2SkdsQTJFRGc0QXYvMFZBMmQ2T0JjUnZPQUFCQUFBa0FnR2dGMnhHQ2ZiRFJ3eUFBRWVnVDBwMXJmdi8wOXJvQUFFQUFDUUFBSUFJSExoWmJNSDBBQ0NBQ0JEQVMrdFptSlU0MHlFRVJXSUFBRWdBQVFPQ0FDdE5xSC9UOEg1Q3lhVkJVQjJnVjBxMW9sS2dNQ1FBQUlBQUVnMERZQ1QzTENZSTlzMjF3Q2RlMGp3RDBKeStidGN3b1VBZ0VnQUFTQVFEVUVhTWtjUHBocWVLT2l3eUx3U1RNMjdEWS9MSVBSTUNBQUJJQUFFSWhGZ0pmTVg3SFprQjRJQUlFeEFyUUxDTHZOeDdEZ0hnZ0FBU0FBQk02S0FPOHl4L2QvenNwL3RGc1NnUjl5WitLYnJaS1lvaXdnQUFTQUFCRFlNUUwwTFhOc2o5MHhCMEY2UXdoY3ljNThOa1FSU0FFQ1FBQUlBQUVnc0JrQ2ZBZ0xuSm1iTVFBVkh3b0JkbWQrSGFwTmFBd1FBQUpBQUFnQWdVUUUyUHVDVFF1SjhDRWJFSEFSNEE2RlR4MjRxT0FPQ0FBQklBQUVUb2tBNy8vQnlleW5aRDRhWFFBQlhoN0FMcUFDMEtKSUlBQUVnQUFRMkJzQ041ekFzamVXZ2Q2MkVhRHp3ZDcvMmlZUzFBRUJJQUFFZ0FBUUtJL0FIMW1aaUNRcmp6UnFPQXNDN003RU9iUm40VGZhQ1FTQUFCQUFBbk1JOEZkTDhKbkpPWHp3SEFqRUk4RHVUQnhxRkk4Y2NnQUJJQUFFZ01DaEVPRERqQkNaZVNpbW9qRWJJOER1ekRjT05kcVlENmdlQ0FBQklBQUVJaEI0WHNVUHQveWdKZk0zdHBsSHNBRkpnY0FhQXJ6WkhKODJYOE1KNzRFQUVBQUNRS0FaQkg3VVoreWsxK0creU16RW1abk5NQm1FSEFJQlBqc1RzU2lIWUNZYUFRU0FBQkJvRmdIQlZiTVh4WHNKbTVuR21ibkoxOHdGc1dtVy95RHNyQWpRbDgzZjJGbDNWdjZqM1VBQUNBQ0JDZ2g4dnQ4U3kyYlBqNTkvdjN6c2tMUTNreU16dHpqaFR3aWJDbHhFRlVBZ0hnRStqUmJ1ekhqa2tBTUlBQUVnQUFUQ0VLQjlBUGsrTzE3WGZ0L3B2NnczMDJ3ejMrQ0FQeUZzd2hpQlZFQ2dPZ0k4TDVTWVpsWW5IUlVDQVNBQUJJREFIaEFnVjJFK29WKzMyLzNyOC90Q2xwbXNtY2xuWm01eHZwOFFOdm5vb2dRZ1VBUUI3bHZZYkY0RVhCUUtCSUFBRUFBQ2w0djJad2llRkNSdlpocG41dDhHekJMR1pvTVdvRW9nc0lUQWhwMXJpU3k4QXdKQUFBZ0FnWU1nUU50ckJMMlA4bWJtZGc0WGFXd09JakpveG9FUTRMaG51RE1QeEZJMEJRZ0FBU0RRRWdLMENVRHdRRXA1TTVQRHh3UWRyc0h3UzJNVFhERVNBb0ZLQ0ZCL2ZiKzNXQ3VvMUVKVUF3U0FBQkFBQWhzaW9MZnNTSVk5aXB1WmFyTzMvbTF4bXBFME5odXlHVlVEQVQ4Q2ZLYlIyLzhTVDRFQUVBQUNRQUFJWkNHZ2ZZV1M1K2FKbTVuc3pKUzBoSVB4a3NZbXVHSWtCQUsxRUREVHVBM09jYWpWUXRRREJJQUFFQUFDbXlGQTRZZVNRNHkwbWZraVgrWW1pM3JpMkd6R1pWUU1CT1lRTUp1QXRqaVZkbzRrUEFjQ1FBQUlBSUdqSUVEaGh4K0NyWkUyTSttclF1OU5EcEFXeDBZUVpoUUZCSVFRTUNmZS9nZ1ZoMktBQUJBQUFrQUFDSFFJaUljZkNwdVo1RkVVUFhHcGEvcnFoVGcycXpVaUFSQ29qb0Q1c1BrV2UreXF0eFVWQWdFZ0FBU0FRQjBFZmpqa2tWZWsrYS9Nc3Btd21XbE9NNnE2QWFnWU5uVllpMXFBUUJRQ1JoVklybWxFMVkvRVFBQUlBQUVnY0RnRVRPQi84MmFtR1FLcjRsOE1tNnF0UUdWQUlBd0JNNVhEbVVaaGNDRVZFQUFDUUFBSWhDRHcxRCt5cUw3cE1pUlBRQnBaYjZiWkFDUzVGVDZnRFpkQzJJUlVqVFJBb0RJQ0pqQmxrOE1jS2pjVjFRRUJJQUFFZ0VCVkJPVEREMlhOekN1N1d6ZlpuaUNQVFZYV29qSWdFSWlBT1RxemFtUktJR2xJQmdTQUFCQUFBbnRHUVA1a1NGRXpjMU0vaXp3MmU1WVUwSDVjQkV5VUNEWUJIWmZGYUJrUUFBSkFZQk1FeUl3VC9LQzVhb1NvbVdtaXhuNjNBS2NBTmxzMEEzVUNnVFVFekd3T0h6WmZBd3J2Z1FBUUFBSkFJQXFCQWgvdEZqVXp6UWFnVGRiTUMyQVR4UnNrQmdLMUVEQ3I1cklUemxyRW94NGdBQVNBQUJCb0ZZRUM0WWVTWnFZNTBXK2J2UWtGc0dsVkRFRFh5UkV3cStZeVI1cWRIRXMwSHdnQUFTQUFCRG9FdExkUU9DSkwwc3o4NVExQW02eVpYd3BnMCtHT0N5RFFFZ0oyMWZ5N0phSkFDeEFBQWtBQUNPd2NnYm53dzVkWlJCdWVxam05dm52UGM1WTBNN2RjTTUvRFp1Y3NCL2xBd0lPQTZmRGJUT2c4OU9BUkVBQUNRQUFJSEFDQnVmQkR2VjRjOFBPR2NnbWFtZWJRelBjbVNNOWhzd2t4cUJRSUZFWEFySnB2RTU1U3RHVW9IQWdBZ1F3RVh2ZE50a1prVUh6V3JCKzNmMDAyblJhbFBaUjlQKzRCdjYrbko2dmtUbk5qN2RZK201MWJOWWVOcjgwSGVnYWxza2RtWmlzWW1oeXFtZVZ1VjgwaHQ3dVEyMnhCM1VVcmowVGs3L3ZtWGJVOFVodVAwcGE3ZEFTa0REQjZxVXc0TkZQU3pEUU8xVzFNOUJMWXlIQ3RaQ2xRS2lYUkxWZDJ0b0l4OFNsN1hUV0gzSmFUTGRHU3N3VlZsQm9VdG9hQWN2WHNkdXE1MXJiRHZYL2UzMWV2NzIvVGxqNjFIZWRkK2M0Z1MyN1IzSzZaYndKY0VXd3lZSzJURlVxbERzN2l0V1FyR0xOeXNOTlZjOGl0dUVRVktqQmJVRDgrdjY1cVRuUzdQejdoWlNzT3h1UDl4cEo1b2E1UW9OaVAyL3UraWJtMDFCYXk0NlRuS25KbXBoSngvZHZtbEpVaTJDd3hJK0FkbEVvQVNDZE5rcXRnN0p4T1doMW9ka0J1VHlxVXZtYm5DZW8vOC9WaE16VE1MWFE5djMvK2ZmNTlQWlJCdWxmL3ZBKzcwYk5BTUVhNXpPM3ozK1ArVnJiNm9sV2kwSjZEMkY5cXFhZm5ZR2crZXNyNmFzN09MQkorS0dkbXNpcDUvK1dEbjFCQ0VXd1M2T2l6WkNtVlM0aFdhVWFwY0tPaFducm1yMTlsS2hqeTNxc2VKOS9ic3VRMlJHd3ZqY2d0NUhWZFNsV0tERUg5VnBGTXQ2OS9IOG8wK3ZqNTFYRWUvdTBweGpWUEE4ZzJrZjFCU09RbENnWERYd3Z0K2J0ckNCZDZ2TUp4NGEyLzRDSlBUOEZRRWVTVXUrQXFVcEJjSVc3NDRVTm0zaUptWnBxejJUY0tEU21DVFFicjhwVEtKVVNyTktOVUdDYW9samh4eVZRd3hrMGt2WGFRSjdjaFludHBSRzRocjRIeW1peW82dFBEMStFUzdqOXRKZm04bGZxNS9jbU1hb0ZOcTVnc0dBd3ZUWHFsVUNQelZCak9HdUtxQ3VtZEcxNWkxaCtlZ2FIcktBU2xVRXliWldoUUFlS0pkRS9zUWpQL2hDWXVZbVltK1JNVmhlTE5EaXF3Q0RaQk5Yc1Q1U21WUzRoV2FVZXBNQUpRTFY1Sm1IK1lwMkJVYnZySkJyemx5VzJJMkY1YWtWdkk2N3hvdW04U0JWVU5DQ09iOGFublJoNUw2T2Z6NysvTDhFTldudDJHYkhnWERvYVBTTjJ4S0R6bXBSRWNtdTZEMU5yUHM3aWtQa2hiK1BJRURCVkRVRG5JT3FOT3JOQ01nc2dndExGWWF0Rk1wa09LbVpsR1RXeGptcGZCSnBsWmVVcUZyTXcxcmRLUVVtR1lvRnBpeFNWTHdaREVxNEZsTkpMSDB1Q216NVBiZlEyR2tGZVg5d3QzU1lMNjk3N1p3YW92V2x0SmM0dUVOSURzZEU5YjMwTC9WVFFZVGpHcVc3TExpK2VXL2lIMnFmQVRWUVlPQ1NrM1IyWm9DaDcrUFBxN010T080azliNHlrZFFHNHIraFZ5Wm9vZGFHUy9mN2VOcEpmQnhvSWQrejlQcVZ4Q3RFcDdTb1ZCZ21vSkY1WThCYU8way81NW5FUGhGSXhTNXNsdGlOaGVXcE5ieU90SUJueTNLWUtxcHNFZVA0aG0vOXpJUmF6d20xQStvdmIwTEI2TVlldG9SdmxTVDdSclFmMzhYVjVaOEhNRy9MQ3dpdGNIWnFna2lpclNTRHIwS1ljOHJjYnRaTzlIakRJU1hRR3ZMWVZsS1FvOXVpV24wWUY1eTJBVFdQazRXWjVTWWNOL1RhdTBwMVFZQmFpV3NUUXMzR2NwR08wNzFMK0Y4aU5mNWNudFBnZER5R3VJa01RTHFySW52V3U3ZEVLQzl3MXZhdHZHU3hHQ1FVYWFlRENjeXJRTG1KYkRUWmYzYnZQUmpwWnR4bDZIMXNITmdSazZhS1hBcGRKQlhwWUtGSjFRaERia3pIeEZUUys5WFRXeFZJa2dWT29MdlIyY1FFbE9sakxZcEZHVXFWVDBSdHhWcmRLZVVtR3NvRnFpWkNaSHdXaVIxejhwUmFBZGpkNnk1aTBEcDYwaFludHBUVzRocnc0UFoyK2lCVlV2Nzk1OTNndTlWOU02UzV6cVNNeWFXajUweU11NWlRZGpXQnZOMzhqZnBiRlRQMTh2MVlMczIxMDFMS2p5OVlFWktvdWtWb3J0TEp0cmNXUHY2dmROSUFyaitYeCtmUDl3dE1mNzYvWDlvUjZrdzhmNmVzNmhuMTV1WUU1aGJBSnI5U2ZMVXlyc3pGelJLZzBxRmNZQ3FzVXZFek5QY3hRTWpUNUtKWWhOaFBQa2RwK0RJZVIxUmpKSGoyTUYxUXdISGp0VGwrUWR2ZlNDbEtSdmZ0U0NEVzhUd0JoU1MwY2lrQW5KaHlONDR3cjBxNHpoZTFpZjFQVnhHU3FGa0MxSFRSOGFpbmZRNDRDMmVwVWZ3OU4vTGMyQi8wMmNoKzdhL1MrOVdOYlhFb1FGMGo5S0pvck5xT3k0MjB5bG9zOTdNUlBUZWEzU29GSmhrS0JhNG9RbFI4R1liaXNWMTVNcHR5RmlTN0xkMUdBSWVRMlUxMGhCSldQU08zaVNtUGxrbGx4MS9yRERRQnBiVFpZQXhyQXAxTTkxRU5WRmZaSnB4bWVwSjNtTk9UTXZ4Mlhva0RzUzE5cDRJZ1pMRkpaZmhsYmxYNC9iKytaem0wY1dyODNNMisxMnY5K3ZWL1ZIWGFvSDZXWW02K3NObmIrUzJFUkM2U2JQVkNvWHhRWWpkTE5hcFVXbHdpQkF0YmpDc0hhWG8yQk1tSXFVRXlOVGJnUEVsaHoxYlEyR2tOYzFDVFh2SXdYVlJCSDZIRzhFK1hRQTQxbE8rZ0FVMkk0dGtzV0RNYVNTL1VFbTdQTG41WitsNlNyOGI0WkZWYjArTUVQRmNWUjl3aHRJSWw1UldJSGZYL3FEVXcwWnZoM1pwRHlVckhjUHFsKzBnazJlVWpHN0NaZTFTb05LaGRrTjFSSXI5aGtLUmp2dzlVOW8xMFNlM081ek1JUzhCc3RybktDYUtaQlBOTWtoTWJVL2VUbXNuUkMxWUdEV0U4YURNU3lUdS9ud3lmUzZSYi9EZ1JrNlpVRG1FeDFuZjhnWlZpWXU0K3lzcnpjTHpSeVRzK1Y5bmxMUnAxZXIzMklEV2xRcVREQlV5eUxqUEM4ekZJd05lNWtPMlo1NjFoL2x5VzJBMkRib3pJUzhyc3VGU1JFbnFMeTQ1UTA0MHdWNWZEY0hEbCtJQjJQSUZlcVhLOEVFZW9yWW1vVitZSVlPMlNOeXJjMm5sdHlaSW8wcVVBanJhOEg5Q0FWb3JGUmtubExoZmViTFdxVkZwY0xnUXJYRUNsbUdnckZUT3lIOWxDZTMreHdNSWEvQjhob25xUFM5SC8vOGg0TXpKbWZ2MEhMWXN0NExwcld4aFBGZ0RCdWdyZktWZlg2YU43NXcxMkV4MWE4UHpGQjVMSFhJWDR1TDFQSXR6U3FSOWJYL3JJV3NndmVYT1UrcGNHam00dTdoSnBVSzh3bXFKVnBlTXhRTW9hMzAwMlRJamlaQ1o4aVRXMFhHRGdkRHlHdTRxRVFLNnNjMC9KTHJZby9FZURtZDUweEhYVGlNQkdQSUZQN3N5YklKb2gzRWkwUEdzTUJLMThkbXFEU0llbVhLNi91WHJtamY1ZGtScjdFdzVHMUF6VkFxbHdDdDBxSlNZYUNoV3VJRkxrUEI2SUZmLzViSG9IQ1NNdVEyUUd6MUFSbU5EWWFRMTNEaG9LQnhpWkdRWXozR084Rk9HcjdnQjJQSWxSbm43ekFKN2VtV21XczZ4V2JkbkpTaHFaaHBQZDRhQzFQYlVpd2Y2MnZFRjZ3QXZLNVU2UHpxRllIVEpuMmJFZ25Wc2lJQXZ0ZnBDc2JzRFM5L2tzbTYzTzV6TUlTOCtnUnk3bG02b0RvbE11ampCZldUaGkvNHdSamlGUUNNanRXWG1BQU1xODIrRHFBN3U0NERGYUFENFZwelNEY0hML2NXN0FCYVljeTZVcUh2bVMvdkFHcFNxWEREb1ZwV0JNRDNPbDNCYUVuUXYrSmhXZXR5RzhENUJ1VTJnR29meDA3NkxGMVFIY0JvQzlEa3U5eTBITmFjcmVRUVh1TEdEOGF3SmdwNlhnWkdpM0Z6SnNwSkdUcGtYY3kxbnFjWDErTXhCTFdZbHZWMWc4TGVGbGpyU29WM0FDMXFsU2FWQ3VNTTFaSWdieGtLUnR1WStsYzZWR1ZkYnZjNUdFSmVZK1ExUTFDSDFmQ1pCS01obFpmRG1yT1ZoblFYdWZhQzRkUkVIWHdjWXVDa29IRCt1VWhZTjJXOXU3TXlOQlZoaWpwcTdiQ0ExTWFVeWtmNlduV0kxb1M5VkhzVHkxMVhLcndEYUZHcmFMM1RKczVRTFNseWthRmdiTGVUQ3M2Y0kzOWRibmM1R0VKZTV4anVmWjRocU1QeTJDVXhPaDZCd3pMYVZHdEQ0cVd2dldBTUsrRVZpL0dHcVdFS1BtblplZExBelZrWm1neTkxdVZIM1FHWERNb29JNDB5Nms5cHQ4cW8ycjNkcmlvVi9xRDU0b0hiMUgvYmJEaFVTeEpmMGhXTTNRTlUyZ3UwS3JmN0hBd2hyM0h5bWlLb1A3K1B1L3BzM2YyM213cXgwSTdNVEo3SXhKR3p2OVNCWUF3YnhrSFBpMjR1amQzaSt0ZXd2RnJYNTJDb0lKcTZXeHp6UEM4eGtGaGZZd2VRQzJpQ1VqRTdnSmEwU3BOS2hSc08xZUlLUU9CZHVvTGh4V3hwOVpRZ3Qvc2NEQ0d2Z1JKcWtrVUw2ajhkenFtR0JmSzYzNDJoU2ZFVjR6aTBZZERGUzFtbUtzL1hvZ3N2anZJV1VvZURNYVNXWjNqREo1TnJqZDNhUlBQalQyRjZmd3dnL2ZoVFhMbC9kZGIvcE5pOEIwZGc2RC85WGUrdnBjSFlZUFQ5dUYwRGtpMGlTaXAwTWNYcFg1WVo3bllOYTVwU0NkZ0IxS1JTWVZZZFFiVndTM2FpWUFwTTc5TGtkcCtENFFIa3RXVkIvWGZUTnVZZmpiL1BiMldqc2kya0g0NW5SbjM0d3NlZnpzV0c2ZTFBaTRnUllKQUtJaGdJcWVFZnI5TlNKMWkyRnIvSjNDZDJXRWoxRk92bVBCRWRiZy9BMEcrbEhnaWhhUWliQW05NFVnTHZrTXc4L0lVV2hISnRWVkVlTmxlWW51YnEzOXFjcWpuQ1N4RVVxMVF1NFZwRjQ5eWFVbUVZRDZCYXVDRzdVVENNdUJLSVRCWFhkWU5ZdVEwWFd3bzZia3R1OXkrdkxRdXFwdTE5RzdyUHJuVHlGc2RYT01QMGhjTUxkY1M1OHVuYzJEQjlhUnRvT0poM1FyckRpeWd3cUgza0FGWUlqSDZldHROY2M5RStVYURlL3lrVjhkU3pRVjZZZlNqVzZBaTNIMldBVHMwb1R5MlJqN3A0bE4weVZMWGdWMkdtbll4amdNaXIxa3UyMGNLNXNxbzUzUmNhaWZjcGt0cytzVHlNbkFJSzNjaDRwVUlIN0dvNUcvMm1rRFdwVkpqTS9hdVdyaDE3VVREa2psQXlJOVB4NHVYV2R2eFZzV1ZEb3EzQmNQZnkydkpJcUlmbjk4T04xYjlxT2FVWDQ2SGJoQzg4dndhR0tkbWp4M0JjeElGQld1am43MWYvMklIem9PdmYzMDlmQnlMc3BnTkYvMFFabDlaODBRYVNOb2UrYkREblB6MFo4SlhhWjArNjJqMURsZlN4VXRWeVBBSklQeHBzMTdHbk9TWUIxV2ZTdWpUWFZPMUxPK0JWNTFRWnNlT0FUUTFwVW9KU3VRUnJsU2FWQ3FPeWU5WEN6ZGlUZ3VIWU42RmxoQVM1RFJiYlM0Tnl1M2Q1YlZsUXlUd2EyNGpQdDlyNHcvRVZnMUZhOXpvVHZuQjFERk42S09XbjU3Njl6ZDlJTUlaRThsUm9jVnpWT21CMFBOU3dCTlh6YmoySWVsNzZVby9NNmpzelk4d25KM3ZhemQ0WityelpxYnUyL3R5dE9UVC9HWmllMXN4MDUxVFJ1R2twR1cyTWl5N2owQm00THlpVUR0M0swTVpsS0JXemVMU2tWWnBVS2d6TjNsVUx0MkpYQ3NhTTJTTTlHQ3FwYnJvTXVkM25ZTGh6ZVcxWlVHbjZZOE1BZXpIN1ZHNDE0d0Izemk1aVA4WHZ3L1htMExSbnZHRFpGN2FicTBnd25IYnhyZ2ZuMGZoR1c0NnVIZVNrK0RlME1zbkl2eXM3aVExUFl5REorOUIyejlDdmJxVmN3K3RhZjJPZVBJMUlMdzNiRGt2OE42VEwvYS93VkNQQXVJKzVjVkpzY3BTS1FYSUp1UmFWQ3RPN2U5WEN6ZGlWZ3FHUmVLSUhsK1JuOWwyTzNJNFZyNmVTOXVSMjcvTGFycUEreVlEM0dDOVA1VVZUMHFwL2pvandOT1htV3BrODUxN3kwemxsdEhvVERZYlRFSnI3TFdPZzBadzN4dFZocDBPTG5ucnF6YWFuUGkrMEZ1S1F2WGVHS2tQYytDWlpTemlPU2tKdHVCbnJReXUzeWRLNkEwakFEYkdtOXpzSDVEaFpFdW9MQ3VlRk9kVlpFTWxUS2lwbVJ2MFd0WXBPMEpwU1llYnVYYlZ3Sy9hbFlCaHpKUktPSGt6b2JIbHl1eTYyWkYyMEpiYzdsOWVHQmRXNGlUMWkrSGdiQjVxcjR6aDhZYXo0VkF2VnoxUEtyaDVGZytHMGpoeGxIb085VDBTSDVrOGR4emJCMWQyWGErYWx4cHBoODhpeFEyMit2UDk3WitpalE0MjFoSU1HaWFXankxaFNNM1V3OVl6aGxNQ3BGRGQySFdUQi9Ea05TSGxLaFpGYzBpcE5LaFhtN3Q1VkM3ZGlYd3FHNTlwSzcrV3Fwenk1M2VWZ3VITjViVmRRMmV2Z0hYUS8zeVJvNDcwTzV1SElsY01qdkxlYy9Zd244V0FNMjhiOWU5NklWR2tKSmJ2Rlo1aVhydFdTdWZPTTF4MnNQNGk5bVV2ampaTTUvR2JuREZWbW81VkZXc3AyTUdTYjB0MTBTYnBrQU0vSHY4Ky8zOGYxZm85WVNLZHlaeGs1S1B5c2wyVGVxei9BS0UrcFhOYTFTcE5LaGVWKzU2cUZHN0UzQldPNzN1Skl0SzZYOHVSMlhXeGJIQXozTGEvdENpcWI3MzZCWk10UkNhMzdtcVhZZldiM3BPL2J6RXdBWTloYkdhL0ZPU1Q1SjJkVDNFYURNZ2R6MitRZmVuN28rT1dHbFdkYzc1eWh2LzNDTExYRU1jVFpVbmZGVW12QWdTMUt6aURLR1dGbVVxWUN1N0V5Mk5oVTFnN1VDRXliYW9BWU1abEt4ZXdBc2tyQVIxYVRTb1VKM2JscTRVYnNUY0VZVzJrVTFlYVRuS1ZubVhLN3o4RnczL0xhcktDeXMyY3c1ZzRGajE4cTVKMmhndVhIWFVkWHVVZ3Fad29hRnRyd2RRSVlUbXQ4Sm8yVHdLRGt3RGxJOEJvYVAvbzUreS83RkQ4djY3YnJuK1ZmTmNCUUZRVzBOSTR1dDlFZVpuUzVjSXlINDdva0NNZkNxaDVhRjdFcStxay9zRXEvNVhyY3R6cURZOUM2cjg5K1o4SnQ4Z1BFOWc1a3JsSXhPNERjaVpJTENxbmVRa3JsMy8yV01abktVQzE1RmJzQVhiTDBpd29odENwbEh3cUczWkNaM3pUT2xkdXRCa04xenVmb1pNYVJMQ3pkcHNoclZvVmpZZzRxcUx6dGRrYVJXSStFYXp6eUxHZGlGWkJzRDdkYWpCRnMvejRCREtkUkJJRUxsdk5lM1pCL2NzNVc3Q01yVERheWZZcGp1ajFEZnhUeVkrLzRHTG5aZTZVUDdUdldyL2FPL2hPRVl4ZXdhdkZJNUdtSkp3cHBYWEJVQm9lc3c5K3dVQ21NRHQvU2xRYm1LaFhlQWJTb1ZRb3FGVElXSnJwK3Bjbjk2M1RWa2xseFQ0Syt5dEl2bDkwcEdMYndNdnRlcnR4dU5CaVN6Wkk4L1UrUTE3d0tYVGs5cXFDYXdXQm1xbXpOVEhlVUpwZjhkSUFsc1p6bDcwd05JNVMzdlUwQnc2R1lJQmk0eVp5WGZFT2RidzZNUHNhUUV6UCtBZmJYWElFZUFqeVB0bWJvaXp5T0FjMzAwSzRlL2ZXQkJOcjBjMTJNUENlM3pnaGJnRnBsSEQwaU0zTmtldHJVL3YrNnFta3Y4S2M5NFZPMitGZDJTSjhBbDJ5bHdqdUFGclZLR2FWQ3pDRTNmM3A0YlpKcWthaDRLRm1aK21WL0NrWmlKU0ZiYmpjYURHbkt0ZGhiaHFJeHZrNlExN3dLSFFLT0txZ2NwanRjUUhTYXpTN2s4WTQxUGI2T25VRnE1WkVlejlnS2FucmxtcXBPTlkzY0pJSGgwTzVIeGtteU9DTDhqdXdjVmhlcnZvUmNkUDFrMTJEbzgrUG4zNjlac0o0UkhRYzk3ODNQdzNxSFBYanh4SDVzaGl2QkhqMGlVVjlGZWxpL1JtMjhHRDk4Zi9KcmRvWTR3UWxuUkNSZnFmQ1pjaVBONEVKWlFxbVlHa2czMlA3bDFocHlsNkJhWkNybVVrVDBpL3JFcndWZ0p3cUc1OVlLK3lpRjV2QXpYMjc5ckhjcUtTRzM1TEpJbmhmNWlWNGNDdk1xTkhnY1cxRE5sR1dPSzJaVzVDN1lzTzA1RVdBK2U4Y2ZJRVJpUHhyWEhYbHI0aVlGRElkd3YrZk1TY0xSbHFGUTBFUnBkZFV4RjkzdEdFcHFSaGxyOUQvWnpPd0JwbkpjYVNVbE1MRUd4enY2VGN4c1gxTEFsYmFPM2JvQ01ra21NZWQva21ZczlzZmZvUU9hWVNtU24xNGFyV1Fya1ArZjNHWVBMTmxLUlMvWnF0L0krZTdXUkVJdXExUnNCVm9GTGRadEUzci9KNmdXVzA1ZXhWeUt0SDd4eFMrMHFHQ01qWmh6eWtPMjNBYUliWW5Ca0RiTUpldWNGSG5WZVpJck5OSitjRUUxamlRN1diTmQzUDQzc3VhQ3lBOXRrdTQvSTlYZE9oZGtMamxQV3J4SkFjTnBCMXZhYzJCeVV2TEtPN2tXYnNnanRMb3dtNHZ1ZGd6OXV0M3VYK3JMNzZTU0JNeE1QUjZQdXJ6bmtRTDh6MTFaVjA4MFgxYVJkbGkxdVpuSk9wRWFXTzdQYkJTTWc4WDB4c2JicElmY1RzczBUM1psWm1ZcmxVdUFWaW1nVkRyMGYxNmg5bXVYcGI5SVVDMWQ1cXlLdVJScC9jS09aWGM0YkZMQldIM2drdHBCRzNDUkxiY0JZc3NmclE0Z2hwS0VEWWFYeTBmR050a2tlYzJwMERUKzJJSnFCcXFKczhkeW50VFgyUFZPRDZjak1zbmxURXlFZmpmenlsYTEvZjhrTUJ5eXlkNWJjVDdHakFnOEtWMWNMdFAxNTZLN1BVT0Z6RXkyUHh4ZkZETjE0bzU1akE2T3V0QUFzb3EwdzIxU2U4NlR5amZGelMwYXJCS05qTTRHbm1DZmpWTHhkanNTbEVkdXZsTGhUWVBMV3FXQVVzbHJ0czJkb0Zwc1Zzbi9RdnJGSEdUaGlFZWJDaVk3WWlWZmJqY2FEUFBFWm10NVBhYWdzaWhNNHl3dHIzaFNORm9acEllVEVaa0FtZ3plWEJCNU5nU2NWWmFzTXYrVHdIQkltUkhTYVJybnlmd05qNmVUOElSUmhteDB0MmVvVU84aWg3bzdaK0xwNmNSVUd1KzE0ck1KMTVCMmdkZlcvYWhydUFsSzMzR1g0ejVhN205aXYrMDJ1enFEc2dna2V6SXo4NVVLdTN5bTAvb2hsREZtWnBoU0daYWVjUjJ2V2pJcW04OHFwRjk4WC8xc1U4SFFTcjRDMzFXRzh3Qk4zdVRMN1RhRDRhUWhjUSsybHRkakNxcVo5TXlOQkdZY2N5TTNlWjR6R1pHNXUva1hqTWwvUGxkSm5Cd1VUSjBDaGtzT0NlbktPa1ZNR0JYM2RiZU82VjB1dWcwd1ZLaDNlWlFFS2J1Sk1mZzkwYjhrdmxOc2w1NW9Nek5aalM4VkhQeU8reHkxV3YySlh0NStQajgrUG41ZTlBVWs2LzZ3aGZYL0orQ0ZrV2ZHcWNsV3E3RGNpNmsrL241L0gzNkNQOE4vTG5pMnZmZXYzOSsveWF4a2taekZsL2xLeGJkUU82NVNYcW1NYTBpN1QxQXRhUld0NUJMU0w3N05XRzBxbUs3M3JRQXorenBmYnFsSFZSOE1aeHNVOUdKemVUMmtvTnBJNFRrV3NDWWVqVFA4Y0pKRkQ3cHpvNjcyTW8xS21lVGYvRUVTR0E3VkhJN21HdVZPQW4xREhyZkFjWXo2K3JJZnc1U1lnMjREREpYcFhleW5jYWN6cE93bUJ0am5LSUNUejhGZlJkcGw1dlptSmp1NnFJbjZ6NHJrdWRSUDdwN2ZyNzhIOWVLdVFMNUlXL1cyL3BUbDFkNEpGUkVQdnY4bXBtWlVOeGcxVTJtdlQvOHNPWUttY2RKOHBYSUowU3J5U21YY2tMVDdCTldTVnRGS0xobjk0bHN6Wjh1ek9RWER3Q3NKVDVUb2ZMa05FZHNDZytHS0lLeTgzbHhlRHltb2JMelA3M3hnTlQ1YUgvYzd3d21mdVhCL1BYaE5ldUlLeDZ1L1RnTERvZEpuNWpnSjlFM0VpTUI5ZlFUL3BFQUt6Y3hCdHdHR3l2UXVndGExTkppcEUvdnJNVG5wUTlzY3EwaTcyT3Nza1phcFcwRCszZE0xQ3hQSGxDRWR6OWZ2MkhoTGE2TXRwYWkvOTUvYi9yaTVyT2JmNEhkTE02ZUg0RTJ2ODVXSzE3WVpWeVN2Vk1ZMXBOMG5xSmEwN3ZYRmdBQUFJQUJKUkVGVWlsWnl5ZWdYMXQyN1VEQzgvMFpKZDZKUTU4dnRSb1BoaWlDc3ZONWNYZzhwcUNaK2FzNnp6Uk9TOFFHRHBKa25Jeko3NmYzakhKVXpHZXBYT0Y3OWRSSVlEcFV6Y3lFbnpmSlhnTnlrWVZGVTJlZzJ3RkNaM2tVTmNRMXVac2xZTEpYOTdpTE5XOTBqVmJLdWJ1dDliU3dpMUhEMVI4aWtlMzVhRzVFTGR2M0RJK1RtYmkxTlpSRWEyZG11Q1RCSG1ubHVLZVQvOThBVmhwVkNSNi96bFFwL3czY3NyNk5xU1B1T3BYeVV4dHlHS1JWLzN1aW5CRzNVV0JGZFJWQUdHZjNpODF3MnFtQ01tWmo4YWJWOHVkMW1NQXlTaHZsRW04dnJJUVhWUkhETVdZQXNLU01qbEFWNEVwcEpib1VadndkTnJjS1U0THdFRkgrVEFvWkxGSzBUcmczMUJPb0VQcmNnYzhjVXJRMS91ZWkyd0ZDUjNrV0ZqS2J2eEpLSjhmRnZZaDZTV2wxRDJtVVMrWnBkbzlaTlVPWE9TSzB4bVVaOU5aMkM3NytCbnpDbGtYYlZyZlFxaHBrS20vWlBPTDJFZ01uRC8yNXh6RjhxZC9ndVg2bncyWUlyV2tWY3FRemJrSDZkb0ZyU0sxdktLYUpmdkFlWU5xcGd1bTR4c2ZHWFlPcmY1Y3Z0Tm9OaDM0S1VxKzNsOVpDQ1Ntc3Q4L0ViUE5LTTdFUC9MSVVaTkxNcFZWY1ROUUNraUVoMm5oUXczRW9KcjdVeG1id0pZWDR6OGltdEREQzhDcCtEYmdzTUZlbGRQQU4zelFVL1N4NGpZNVJETXducG45L3I3WDI3ZnJyRnVIem1POUxraVZyY1YxN2lNOWZ4R0NaWVFWVjk5b2JtT2hpVEV0bm1WeDIvTkVLT25SM1ZEeHd6YzBaMVRkb1YrU0JmcVZCTXpKcXhMcTVVVkRPZm45ZmI3ZnFid1BzT293VFZJbE54UjRHNUVORXZseDBwbU54WlhyN2Mralh2aURIQ2N2dnpVQktiMFpPajVUVzN3aEVjRjZFRHBCc1RWQ05NazhieUE0N3ZHQThUL3ZBRlZ2WldKYjIrNk9xbkg2aXNTbDgxbW1ab3FmQTRCUXlITE83YWExSk9HbS9PZit3cGIrU2crdGVac1ZMb3RzQlFrV0dBR09nYUdzeVNNZHJxcVFPMHV0SHlxWkIrS2FQdCtxQ05NR3Q4NUNPUXhrV1B5eTEvMy9rdHVJdU5Kb1ZaOWJQV1ZlV09kVUJBcWJ3MnEvS3U0aGhRMkZLU3pwN1Y3WGU1djVSTnZkTVp1cDlWWFN0NVlsOW5LNVhsYi9oYWNzU1VpaTN3b20ycTIwUHJoZ3dSajFBdHNoWDNwZkdWaUg3eGhXWTJxMkNzWU04c01JNEJHdDlueTIzbHdWRFQvMVFPMUtzU3VYdXlEb3lVMS93S3g3QUxtWm1OallSc0hNN3BadktUVEY2Uy9FN0dIVElvdXpDc08yOXdZNlBhQ2p6OWI5ak1UQUhERVpNWmw3dVR4bno2ZllMZktCSGQ4a2p0K3FjR0ZwSVV1aTB3VkdRWUlDWFJ5U0JCeUN3Wnh4YittemlIcVA2WGpwdGxxMGl2K0t3TnI4U2VzT2dISDNmRm5uWFIvc1RJeEdIRlQ4MlQrMFNjOWNaRmRkTHB5cSsvbnF5bjFHenpaNkt0bGtvZVppeWxsN0tWQ3M5bUpqdldSdTJpUVYxQ3FYVGxQdDQzTGR0NnBwRXU0NFR3aEN6dldDRmJjVmVhdVJEUkwzeXV3MDRValBYd1JQV0lIclpzdWEwOEdDcktuM2RTNjJvVVNOYUJjZklxVUdFUCtKRUZsY2VDR2E3NHJKeUwwWHJqc1lPRnlnN00zOTI0OU5RL3F1V2JMaWV3TnZRZ0FReVhlaTVnMVMyaVpYbmtvblRMc1hmYzFkM3lQb2Q5U0FSZFp0M0dEQlVaQmtpenVvTWF5L0I0ZG51ZmpKekV1by9ybTczd2lnR2FTUzd5bGl2ZGY4N1QzVzUzWVR3UG1tVDFjd0hJcGNxNHpNZmlzVjZzTVZCempKVDFTaWpGTUdvZ2FsQmx2UGl2YXp3RTFoeVFMRnVwZUZkcXB4WHJWc2dvRlM3NytuNlErR3RmZVJTb1E5TGlWSXRneFVNaTZGcEV2M0Q0Z3R1L21sVXdOT2ZXVWpIQkl1aEJ0dHh5QVNzcXRGdEZXcWRwZFRCVU1jekVHcDB3WGwwUkFaSHltbC9odE5tSEZGUnExR1E3QkRlZTkzQjJTN1FXRVY1SUc0c1BqM1QyNmErcjhmVExaRlZsNnkzL1B3RU1seWlQcTlwTndIZDZXSnl4N0MvUG40SHJnTWJQa1p2bFBsbUV6RVczQ1lhSzlDNkZxL1ZHV3R6WjAyZnZ6UCtmcVRRU2lOZUJpYWJkbVN2THZhVDRSa1Z2Y3pzMHRLVHR1cWQvSVdtMW9iUURRRE5rYk9PdjVveE4wQTJvcXJJb05hT3BzNytKbm91bFlpWjl0bEx4cmRSNjZoSlhLc2J1SmpkcEtndVRWSXRFeFJPQVJQUUxSMW00V3FGWkJkUDFQenNvVHpCWmZKQXR0OVVIdzMvbW5BM2RjSGNxc05qUTRjczRlUldvY0ZnNVh4OVRVRW5MK20wZUdrV25hcHVVK3NqMk1XRk9uVWZnOW5hV0tiV1hxWlFhbnpJcS9VazhHRzVkTk5wM0lManZCbmU2SDB4eHBRUmF6bThXTzE5UFZ4YlNXRzBzby92eisvZ2FXSzRETXV4bEV3eGQ2MTNyelZETklmeXRSNTJieDg0RzIxVHpmL285Yy9aVERDZEhXdnBYdkVPYWo1T09NS3FxemkxTGlpS0hmaE1KeVNTQ0Jnd3JsTUZsZGNaZmNJN1VoRjFOcXZVei9jcGZ0TUdML2hYVFQxUjZsSVlkRVJ1bVZXU1Z5cy9iSHU5RWtiOStCYkxlSitOVlMxREZJNEJDYnRmMHkyVzlNYXFhUFNrWUdyNjE4RVgzWE1ZelYyN0R4SmFPVVpqcHRKR0RvUW5VSTFYdTFkenJMSTZUMTlVS1F3UnpuT2FZZ2pwalM2ckdzd041S3FNa2ZtTTI4allFNjZwV3VtS0lIcjEwNTRERDErMWN4NFBoMGs3UXJFK2thRGxoYkN4U1NUeWJzbU1TS3dvWDZ1dkV4YmFNTHBlNFNGTVRERjNwWFFITlVBQ1NsbkFGalRPNmJPcERPcnJuTEw4V2VQMVkyMVlyTXdadDM3dmM2Y3FyZmNFclZNVEpkYnFqaWRNZ1JwdGhGTUdnS1lxdUxqWkQyMlptcmxKaEY5cGlEOWFBaVNvVnRaQmxGVC9OMDd6ZXpJQStxZGsvNlNKTFkwVlF4Ykh5b2RPdjZCZHpOdWtheW50U01Nd2VoYjhkbFNOaHk1VmI0djBhb0lKeWE4K29JL0Z5ZlEzY2NtbDVYYTB3RW5CT2ZreEI1VDd2VVNNcXZOVXJva3ZoQ3hiWHE3dDdndFlWck5xeWFWcjhIdzJHMndpU2tFblVuNXRHMzFFNkh4NWNmemN3ODBEdG1FM1dUejhvZEJGZDV0YWlxbW1Eb2N1OUs2QVpHaEhTakk3aHg5c2RSMEdXSS9IVU9YbnBhMmo2NnhGbDJiU2lzaE4xdUs1VDlLZWRXZjNQa1JtQmVyVE5QUVFucEVoTHpZeXJJcVNJd0RSdG01bVpTb1cxeGJwV0VWVXFmNzNvVTUveU1TS2dUOGFybHBDS2ZjU3NQbHZXTDhhbnNxZ25kUlY3VWpDczBsUXY5SmxjcTNoZHpDZE9JeXdEdDB3Q2ZGMXM1UWJEdTdHbnlacjBrQzB1cjJzVnVuaUUzaDFVVUdsODhrdzZQQk0zUW9ybkJPTXhoK2E4MW9YNUdpMWQ2VUdxL0dBVHlzZWxkTEZndUdWTmJSWDNmWGVuUjJCZjV6ZWF3ZUQ0K1NZN2MyZzJxU0Zyc242MWlLNStxWDlEUDExSEJsKzB3ZERsM2hYUUROMFkwaVJXQ3FsMTNMak9OVVBQUEtZNng3ODVMTkhZZTdvRmxjQi9pR1NQUGhza3FYYzUraGlPYnhLVFE0enFHTXRnVEFvM0JuNk5zSUsyelV3K1hkMkQzcHlHSFVFWnFsVjBOM2NrMkpTVG9sUnVmVUN0OWpaNHRVZEFuNHhYTFNFVmovQUp1MTNXTDl6LzUxcmExN0FuQmNQaFFxcE5IdEhyVzdSd3RhL0I4R2xOREsyNGZjdFEwdks2V3VFQ3RBdXZEaXFvTkJ4TW83bEl4bnhPRVZLT3psQ3VNYVArWjVrNzNzYzd4L2dGc0RkNkZRdUdTeWJOZFNmUXVHbm9Ub1ByODVSUkFYYm5pVElwLyttdVlWRlZPWldIZWFvekZ0RWxsN1FxcEI4Mkp1UzB3ZERsM2hYUURHb1hwUnRZZnFwVXduU0ltbm8yTmNJMGlBN25TQko4bzNhUG54Ni8yNWs5MmNtNlpyYWlhendQN01sT3U3ckhOdFY2NXYwMlNob1JNN2thTnpQemxBcDcwQnpaOU1NZ3FWVCtkVTU2SW43WWZicktBL3BrdkdvSnFiaWpJT1ppV2I5dzBLWHVPQVBsNFN0K1J3cW1Vd2kra2NiWHR2R3pQTG10UFJoKzNObGFvV1ozNGp0b2s3UzhybFk0cUR2aThxaUNTclBka1NqcVkwZjljMk9PRkJwNjJCaENuZDQ4L1IyWlVEVGcrQ3pXQ1BCckpZMEV3eVdMQkhtRXBKdkMzT2xadnM5QTRRZzdZMWMrRkl3RVhXY3htR082M0NLWDBTVSthdDdNNDYvZld0WU5paDQ4RFdXb1B0cDgvZWMvTzNlNWR3VTBnMGduSGRNTHAzTHgvZEVJTXJDNlBtNGVuODhVUkJLRXFUazZBSWc4SUNIY0h1WXBlRzBjdDRZQjBvUXBoSmFON25ITGlLR2FtTUUwYVp4RzZMNXhNNU1qTWtZTVdkQ3dJMVJDdFlxa1V1bEpJSi9ZWkFWRnZ3L29reVNMZlhlMHBlckhNMk9GVGFLK2s2QlR1UldYMHk4aGpTSFNkcVJndWc3bzlVWDNRTTlmN1c4d1ZHMGhwNld2VGFYazFWTWhCTlhEQURKdUhHVkFaK1hSNGJ5VDVDeTgwOW1DVm5JOG9QeDFteFJONW9BUmUxTE5aZytpd0JoUnFSVmowR0JNeXNvemI5YldqcG1VcWU2aVBSaWFIRHRBS2E1NGh1eGxkT210SnN2aDc1QnVRWWJhWlFsZDM4TFBhL0VTR2Q0M210ajFacGdta2ExbGkxSEhZQ29WU3laa0I5eExXNTZUSDVYdk1FUzN4VGNUR0dUVkh0QTQwMnVRdWNEbDBOcVNwMHgxNnlpYXV6VTdLNzVSdWFNU0R4dSt3ak8zM0tHUWxpUXpSNm53dkQ1QXppU1ZTZzhUT2FYNjI4SFZlcDlNVUMxOStaNkt5K21YSXlvWTBudGF3dVA2YmM4QnN6M0hHVGtXTElOaFJuVk5mU3RBYkhraDFORzlYRkxLWUdpK2ZlTHR5NFhrbFh5K293b2hxQ05ob0ZzYW14K2Q2K2FIN1A3dW5HbzNCek9yYzdEMUwvV2tXd25MOTNWc1pmS3FUNSt3OGFzWU1OeW1zRmJ0WUhSZnVuZTZEMDVOZGVyWFYzcXU1a044b29nbVI3UGkrVkpjOFJoSWEranlITzdXMmFvdUhlcE9rS0hmajN2QXp5OVl5MmFtOFRZc05NTzJpMFowa3VXbmF0bFZDK3EzdGdldjVCajVWbkJZSTlUbTBQLzFtT1lhS0RyUFNIa01NNmhyb3RqVEVVYko2dDEyNDRvaVhmMDhtanVMbG43emNWQXg2MW85cUppUVJNMmJtYnlQT1ZERGpsb2NybFUwMDRXVVNrK0RWdXN6N3JBU3FtV3g0b0w2NVlBS2h1d2ZMUk1aUnozc2JUQTB3NW5yQkxjeVZVWmVTYytOS29TZ1dzeWQveiswTUhQLy9YeTlQci8wQVB0bVk4ZEp4RGMwWi9hTnYzU0tzeTVuWWtib2g1MDN5Vk5rWTQ4aXdIQXA1NEhWZlRaenA2YzdQaEF2eXRtbURKNGhqUC8wazd2K3c1YlN1TVExZEQrVjNmLzVuQnNxVEZTdGo1YTZERjB4TXk5cnplaGcrVERhUkNObUp1TG1pNGwzRGRYVk93MGd3THNpMUFXUjR4dXorMFRhb0owWmdQdEVWYTg2QjZLaUxNZUo0U2Y2MHkreC9zVEdFNkxwOE0yTjVqS2xQVy9mekx3a0t4VXpEUXdCUmxDcGROV1JyZUtibU9rVWEzMHlZYXdJcTdoTEZYNnhwbDlXRzlOVnRSc0ZvenNmL1RyUzR5K1M1WGFid1pEUHRITWRCbjJqaThpclZqNXpGZlpWaDE4ZFdsQS85VURiL1I0ajYzd0kwdWZ0TmpOd3ZCNjM5KzFyTW93dmFxcGh5YzFjaDRQaGtFekxQRDZEelVsRk4xb0J6OGptNit0NmU5OS9CekQrMDdnK2hrOEdCUWFpdTJBUXRjSFExZDVGYlY1b1JvL0o4L05MbStYM3Z4N0Q1K3RYUGJyZGYvMkNQUVhSczJUWFY4QlgycHdOV1JRYTV5dDRUMVIzdmRoWjdSS29kZmg5cXZYaU9scm1qSlQxSWtKVDdNRE1WRFpac0laMW14MnVWZVNVU2s4QnpWejZmdFMvNks4VyttUzBhdWxMRGFpNFR4eHdGYVpmTGd1TjZTdlppWUxwRkVIV2trdWkzSWFMTGEyYXl3eUdKa0pxeGo0eERGeGdjWUs4MGhMU2NvVzk0SVJjSFZ4UXYvKzBmWE83UDJhRzRoQ0l2R21rRllhM0V1R0hTV0RRYUJkb2VHaGZtOS9raVd4SkdMcFBTWGR5V0pXUjdRanFYYUxOR0JBNGJaSG16L0tNZ1V6VExBVStJRURxMGpGbHZDdW9Vald0bHRQRkp3WDJpTlVDNXhQc3dzeFVIdklrRFJ1aFZjU1VTZzgxY2JHLzlWd1Y2cFByRlh0b1dYZ1VwRjh1aFJyRCs1a2NhNzJDZ3VuTXpNendtU1M1alJCYitteVB5R0I0NGVpVXhmWUtzNWpDQ2hZclhCQkszNnNUQ3FvUGh1aG5OSytKenJYREROU3RBdzBQQ3JtVWFHTVl1dDkyL2JoZWxaRTFCZlV1MFdZTUNKeUFTTXQ5NjJ2bTB2N0NBVWxwbDRYRE0yT0k0dGdGMVNlV1lZd3BjaTd0VHN6TU9mS1huMGRvRlRHbDBsT2tyYUhsZ0tkQ2ZYSzk0cDdJa0tzZy9hSmlaY3AwNlUwVWpJYVFmbzU5R3dLV1FCcXF1UFpnZUNHTHRhcThTc3NwaDJ1dHJnQWRTbEFGeEkyL0E5dHovbEhldVNGQ2RYd2hOTVNIQnV1Ukx5eStqbWtPN2I5YVIvZmwzZmd5TFMzb1NWaVZRVVgxaVlLR0FkRm05SFhUbVVjOWlPckZZRmo0bW1HcFJtRUwvVDBnMjNQWmJid2hOVDlEdWllZi9LUE9zU3JrcDFpZzhNaG1ab3hXRVZNcUhkWlUrL0tZVjZaUEJsVGNFUmwwRWFSZmxOZHh1YkZCVlhrU3VTcFRKYWloWUNyMndFbVRZOFJXK1pEVmIxSkV5b09CZStEbFB6aFBtTVVCRlVhMjQ0U0NHb21RUDdtV29hN3ovbFhZRWVBbm8vaFRXbm50R3JwV25WNFVrdkR6aEtIN0s3TkN6NDBLcTNJTmdOSDdvTjRsMm95ZUFGSnpEdWQwRTNuTi9HUG1QQkN0UjdlMDRucnEzYXR1clZvM1ljdk9WdEdYY21Rek0wcXJTQ21WVHFSbzFySThtU3JUSndNcTdvZ011Z2pTTDhyNkt6SXAya2JCZE4xQ1lwd0pBcmxQRkNXMmROYWxDSkc2QTVnd3ovdk1VUnV5TEE2b3NBY2w2T3FFZ2hxRXkwb2lnczFxS3RYZkpPTVlWcXF1KzVvbXFJSExCQnlyTEdDbUJLSjdrNWtzRXFDQlZVYUNIOVM3SkpzeG9HOFNta2tQZU1ENW5USFZOTGVMREVrRHVsSXVSeCtkM0k1RWJlWFNyM3lINzhaVFZkL01YZ0kvbElaQytyY2NpZXZQWCtGcGxGWVJuL3ZRcEdXNWxXWDZaRURGeTJTTjN3YnBGN1htT3M0bmNyK05ndW5DVmpaWVFJd1NXenJhV0dBd1pMY29oejE4ejdnSFpGbE04NGVWQ2lNbDZJU0NHb21RTnpuTlMrMmJ1VUhidnQvZC80K3YyODJFOCtnMWlvaXhTbmRFYTMybk56c00zVzlKeDF0WWxiRk5DdWxkb3MwWUVFaGgzSU43bWwwYmUrWDI5czRjdEg1eGx0bUgyVGU5SmlESmNOSi9CcDgvcWt4VlI0SVhQMUZpRG1kbUptc1ZHYVhTTTJjOThxeFFuMXl2dUNjeTZDcEV2Nmk0T0FsalowclBOZ3FHVEhYZERaMkZtaWwxWWsrU3haWmlDUElIdytGT3E2K1pVMEJrV1R5WVA4eFZHSXZ1Q1FVMUZpSmZlcTM1ckl2aFoyNks0Y3U0aDJjVW1zRmg0eFNORXVFOGtqRlV3dEQ5bmVselNSQ0hWUmxiTkNHNW9nOUZtekVnVUpzcGpzMm9ad3c4ZWZnM3N5ZEFEeHdDZXRFUzhlOVh6dWRIQjlRcjh2am50TXRXVitFL3pmT0poUEtWSGMzTVROY3FNa3FsNHhqcHRPVk9XYVpQQmxUY0VSbDJFYUpmbExWVHh2RzNqWUxSaXBwK2t1ZnRMS0NkTHJia2hoVFFWRm9yczYzeDdHeU9FY0d5TEE2b2NGVC82dTBKQlhVVms0QUVnMU9zbGZLSXNNTUN5dDQ4Q1FlZ2tXUnJKMS9VWjcxRUxKVWdkTlZDcWlCU1FWVkcxMGZHMGJJeldMWVpBd3ExTG5ZR1V6MHMwQU0xYkh2dFB6MmNMeE03S0g3OVVzMWdCWlNzcldkb2RZMGFacE9VLzArR2dnWldVdlJteUI0MjJNNW9aNUs2ajRrKzgwZVFuVzRsOFhjWldrVkVxWFFVMDhMRjRteXFVSjljcjdpak1mQWlRTDljQ2pXR1A3eFlYOEZvV2FDZldXNExSQ281V1liWTBrRkVpNElXUkZVL05EMW1KZ3pDTEY2dk1JanVZYUlUQ3VxdythblgyZ25NNXBmNjZGK1p5V0lxYWRuNXlHZHVKbEE2RWlZdWpGbjV6TExIdGlCMFpVTVZncW9NaC9iNWZINTgveGlWK1BYNi9sQVAvTGxsbTlIWFFmTkhSOGRwYWtoVXI2NzUyZVhSQ1dhbzdOSkVYQ2c1aXBxaExCZXRWT253NTdSc09hZmdXNWlaeVdCbWFSVUpwZEpSdmg0aFdhaFBybGZjMGJoMkVhNWZsRE96ak45dkl3VkRCb3ZXQk5tanpCckc5RDVMYlBWaEgvbGs2cUdKNXV1ZmM5RVB3aXhlcnpBSU9rcDBYa0VOeDJnaHBSNlM5VkNucE42WjBTMWsyY3NyYXh4cGVsVXJJd043dFBiSjl1NEdvUHNoSEtFWFVHVTRBMGtGS3lDY24xZE9wSnZSMFVoYzdPNzBoYmFSbEF2ZzR6NmordlI3eVJtVGN0NUVlZUVjWXFjM0xxYUNCdXkwcXRrbldnSFRUN0poTTdVZHpKdVpwVlZFbElyRldjOVhGdDNzcGZya2FzV1d3dFgvYmw4d011blZMNnJYRjRwazNrakJrRXRZdDNpUmhhc0loaWJJRWx2NkZGRDJZS2kvVEsvMXplLzc3bmNDaUxONHJjSlE4TXhIbjQxOGR2L09JYWpoSUMybDFGUFRMLzNCeEh3eFdxcG1nM2VtWitsMVZUMTFqUFVicWVDWi9FRjRIZDJycUVtazJycGVaVGd2OURCd3U5M3U5L3YxcXY2b1MvWEEyN3ZFbTJHSjFERk1vNW0wbnBrL2xQVXlzOXlrM2tST0tXeGQvdi9DWmlaRjFLc1dtTitvYlg0U3BKOTJ3M3NGSy9lWVptYWlWaEZSS2l3TjVKSDI5a1VyTFlYNjVIckZsb0RWLytINjVWS29NWHhJNXFnVDFsQXd4cjBvckt0bUVXOWhNSHdxcCtoVm1YNVh2NVVweitLMUNtZlJtcnc0c2FCT3NFaDc4UDExZjk4ZmNTdkthVFZWemtYelJUNEdWbGxIOGY0dDFTbG1ESm1JaHF5aCt5cy9tMTJyTW9MNjRLUUZtbUhxZmw1dlgyTzE5UHhWSXZzMU0yL1FWdUU0UTNBN2ZBbWx6VXlsVG9lL2VNSDBFUm4zck9ZWU4yeHQxTHh0Q05MSURvaHJyV2pxVEswaW9sU29RVVRJVEIrZ0JLWDY1R3JGb25pYndrbzE1bkxaU01IVW5Pa3BERFBGVmkrYjV3K0dsOC9IN1RacmFwUmc4V0tGSmVSVU9SRkt1YWMzRXRRaUtCMm9VTFVUNU01cVdQa1FFc1lwUFd0ZlV1TVNVUDBUTm9ra2FFb29vNkZtNlAwL3NvNTVwYUdqektOVi9NZ2QxQnRSM20xTXE0VmtKYUJCUjFOUVNpVU9xRHVZbVptcFZlU1VpbDYxV0pMTFluMXlyZUlCNzhVdWl6VW1ua0loQlZNemJrVTFNbE5zS1ZLcDdHRFlFSXZqaGFMTDBWQXJoQVMxYXhvdS9BZ29uODFEZFkybnNqS1RobE9WZnlhS3hGOWYvRk0xcFMzYmQrTkpTc25SVWpQVW9zemlTbUo4KzhUTlRIWXRkSFptaFlYcmNhTzcvUWRKL1dKYzJ2TDl3Y3hNZmZ4ZmpsWVJVeXBhZmhZY1RPWDY1RXJGeTlLUTlyWmNZK0xwRVZJd25abFo0YkFIM2NoTXNkWDVpdzZHTGJFNFhpaHNqcFphSVNTb3RtbjRQNGZBUzRjU0tuZC82aDVGTlJxTFJ2bE42SHhkTjNCbFRhaklmdEJRTTlTVVltSHNUV3FwdkpsSjhiTjZ0T2FmTk1IcnJUU1JXa2xPL3ZYUzNSUkhNek12bVZwRlNLbW9ZWC9SYlYrc1Q2NVY3SEpmNXE1WVkrTEprMUl3dGMzTVhMSFYreHRLRG9ZTnNUaGVLTG9jRGJWQ1NsQzd0dUZpRm9GL0R4WEZsMzY2dGhxT0UxYmJaNm5CaTlJSUtGMG83cUFyWUdicVVLZkJyM3BnTk16TUxFSE0weW9aU3VYVm42NmdmQldTNTJ5dDRMRlp4U3QwVlg4dHBtRDZ5SmxxYmNnVFczMTZKZ2JEYXN6S3JVaE1VSE1KUWY1MUJGVFhLbk5hMjNyVlNCR1BnUEsweUd2Q0VtWm03OHZRMXFic2xxVUEyTlJNbDMveWFFMXFQNXczYzlMQzJBZkpTb1VjaWJ4bGpBUklOZ1o1b1JtYlZieEEweWF2NUJUTUJtWm1MbUxKY3B0Yk1mSkhJeUFucU5GVkkwTThBbXBTc01WVzRIaENrZU9pdm5vc3ZtS3VZQzFoWnRJUlc5YldLN3NhNVJNTXZZdURmaFhXNjJGbVRqaVFxbFFJU280ODF1N3dDc3d6cEc5VzhRUzZiUjhJS3BnZG1wbGFhV0V3M0ZZQ0Eyc1hGTlRBR3BFc0N3RTFMVGpDTHAwc0RIYVNXVzJ0RTk3OVF3MHZZbWJxczRvSHY4b3VjNWlaMjRwMG9sSWhnYUZvYnVWWWtvOE9tY2RrczRyblNkcmlqYVNDNmMxTTBkUFh5c0tTS0xkbGlVTHBFd1FrQlhWU09CNlVRT0FqUGJTekJEa29jeGFCNTFlUkRWVmx6TXpSUnllcnJYOFNlakF6WjRXb3pvczBwYUtkaWpTUlVpSlowOHFrazE0M3FiZ09OMEpya1ZRdytyZ1ovdTNJekx5a3lXMG92a2duaElDa29BcVJoR0tBQUJCWVFLQ01tVWtmY0xNalRlM3dUSmlaQy94dTk1WHlZZDdVVEVxZjBGWTNaSHl6aXR2bFJTNWwrelF6YzF1Ti9FQUFDQUFCSURCQm9KQ1pxWGR1RG43aUcrUW43Umc4NkZic0t5eldJelp6QUh6bXBlYmJnLzRVOGR2UFU3ZFp4Zk1rN2Z4TmIyWldadVhPY1FQNVFBQUlBSUhESVZES3pCeDlkTEpFV09rY0wyQm16aUhUK1BPWE9xRHRkdjJyYjVsc1ZuSGpERWtucjV0aTFtZG1PdEhJQ1FTQUFCQUFBdUlJRkRNeisxMEFOT1JVM0drR00xTmNTbEFnRUloQ0FHWm1GRnhJREFRMEFzL3ZuL2dmWm5JUW50WVJLR1ptNmcrNERYNFZQenJaTFdSWGNLRjJkYW1tTG4yRGV5SUdBMmdLbklZNnFRNFBnRUJOQkRyeHJqaTlyTmsrMUFVRTVCRVk3Wnp0T3RIS1JZVnhUcjZ0S1BGTUNKUXpNeS9kTWVuVVN5cWNsVzc0MXBsK0ZicGZWNWRxSTh6TU0zVWN0SFVKZ1c1Z2hKbTVCQlBlQVlFQkF1cWo4U20vcWpzZkJ1VGlFZ2dFSWxEUXpCeDlkTExhMmNlZDZRY3pNMUFJa0F3SXlDTFFqWll3TTJXQlJXbEhSdURyMW5XYzhJdDczZk1DajR3LzJsWUlnWkptNWlnOHMxWU1TZmRKZFppWmhZUUd4UUtCWlFTNlFSSkQ0REpRZUFzRWdBQVFPRGdDSmMxTS9TWEx3YTlXZUdablpsYnduM2FlVTlWT0xKb2Z2SytnZWNFSWROMGVabVl3WmtnSUJJQUFFRGdpQWtYTnpFdDNVam9OTzVVK1V3MHo4NGlDaWpidENZRnU4ZSsxSjZwQkt4QUFBa0FBQ0VnalVOYk1IRzJkcStQYWdKa3BMU1FvRHdqRUlRQXpNdzR2cEFZQ1FBQUlIQldCc21ibTVidGJQZE1YdHlwZk9PN016QXFlRkN5YUg3VmpvRjA1Q01ETXpFRVBlZE1SY0FhY2htN1NXeVNWc3lFd1FNb3VFVmlWeE5selg5V3BRN2U1RTJFbDl1eDhPbmhlVndrVlNBQXpVNFBvNEk0YklKQ0ZRR3kzVERjenM4aEU1ck1qMEt6ZWkrMUI4dW5QTGhwb2Z5NENhekk1V3J3T3JVNWlxM2IzVFI2cXRNYXkrZi9ZNXYzdkdpejU3OXYxWmxvUThCOEk1Q01RMjFQK1k2dU03b00ySS80RGdRUUVZR2JPZHRVRU5KRUZDQXdRbUJVdDgyTERjMTlkQzdmQ092YmwveXd3Lzc4R1MvNTdtSmtXYlB3L01nS3hQU1c5RHg0WlJiU3RPQUl3TTJlN2FuSHNVY0hCRVpnVkxmdGl3M05maHladWxVOEJZZEZjYy8zZ0VvL21WVVhBNnBIUS8xZzByOG9lVkdZUkNCVlFwQU1DUUtBYUFvVzNBT2wyL0ZrVjhLNFNtdGwvZktpQzY3UmRiMlkxQ1VKRlFHQ0NRTHFaT1NrS0Q0QUFFQUFDUUdESENGUXdNeS9XRnJ0WDJXamVtNWs0bm4zSGdnblM5NHdBek13OWN3KzBBd0VnQUFUa0VLaGhacHFQVHQ0a2RxNEh0THhiTkllWkdZQVdrZ0FCZVFSZ1pzcGppaEtCQUJBQUFudEVvSWFaZWVIZDVqVjJtV3NXd016Y295Q0M1aU1oME1YSjFPcjBSd0lQYlRrdEF0OXpod3N1UEsva3ZUa3RUOUR3ZkFScW1Ka2NuRm5CdDhodzJEWDZ0OFI1VENzSWQzV3BjUlhmTkY4QkM2OVBnd0RNek5Pd0dnMFZROEE5bGFYclEyc1hGY1k1c1NhaW9GTWlVTUhNZkZFMythc0diMmY2VmVoK1hWMnFqVEF6cTdFWUZUV09RRGN5d3B2Wk9LZEFYanNJREE5bDZYclErc1dqblJhQUVpRGdRNkM4bWNuZm02eHlsQkUzc0RQOVlHYjZPSTVuUUtBNEF0M1krRjI4S2xRQUJJNkN3SWJuRGg0RlFyU2pSUVNLbTVrZnRCdWd6bEZHREhEMzNhRUtEdFRPcEZYaktyeVpMUW80YU5vQ0FaaVpXNkNPT29FQUVBQUM3U0ZRMnN4ODBvYWNXNTJqakJoZW1KbnRpUmtvT2hjQ01EUFB4VyswRmdnQUFTQXdoMEJwTTVQZGZWVTN3OEhNbkdNMm5nT0JPZ2gwWm1iVm5sK25iYWdGQ0FBQklBQUV3aEVvYkdaKzBYaFRkeDhBMTZrcXhxSjV1QndnSlJBUVJBQm1waUNZS0FvSUFBRWdzR01FeXBxWm56VGNWRHZLaVBuUW1abS81Zm1DMk16eUdLT0czU0h3aEptNU81NkJZQ0FBQklCQUVRU0ttcG0xanpKaWhHQm1GcEVVRkFvRVFoSG96Y3lhUWRtaDFDRWRFQUFDUUFBSVZFT2dwSm5KUnhsVlA5WHIxN3BTNE0yc0prYW9DQWdNRUlDWk9RQURsMEFBQ0FDQk15TlEwTXlzZjVRUk03SXpNeXVjMVlsRjh6TjNIclI5QmdHWW1UTmN1QlZzQUFBZ0FFbEVRVlRBNERFUUFBSkE0R3dJbERNek56aktpSmtITS9Oc1FvejJOb2JBaDExUWVEZEdHTWdCQWtBQUNBQ0J1Z2lVTXpQNVhLRU52Z0xDbjFCWEF4MjhtWFZsQ2JVQkFVWUFaaVlrb1MwRVBqNi9ydXBESWJmNzR4Tm5iTFhGbWhMVWdOMGxVRTB2czVpWnlUN0Z1a2NaTVF5ZG1Wa2hLaFNMNXVtaUY1a1RtaU1Tc0EyVHc4d01BUjhTSFlLU1JKcC9RejM5dmxjKytrU2lCU2dqQWdHd093S3NLa2xMbVptYkhHWEVpSEhWeXBzSk03T0tDRldwSkZSelBMOS8vbjMrZlQyVTY2TENEckFxVGQ5aEpiejVUM1hCcUErdzdyQ2hHU1NIU25SR0ZjaEtDSHlyTDlIZHZ2NTlxRk1QUG41KzljZVA3MXU0UDhDTk9naUEzWFZ3anFtbGtKbkpSeGx0TTlERHpJd1JnRjJrRGRZYzNXRldkV0ltZGdIZUJrUjJadVo5ZzhwM1VXV3dSTytpTlUwVHFWYTNya096OHA4Mk5MY1ptcHJHNlNERWdkME5NcktNbWJuUlVVYU1yMm9TLzY3bDhSNHV4a1I1Yml5TituK0ZHTkx5U0pTc0lWeHo2QkhFL3JBMFZwSW5pMlgvV0I1VTZJS0xoTFQ2TWx5aVcyM0JidWhTMFZzalRmRFVXcnZDVXRkdUlEb1NvV0IzaTl3c1ltWSthYlRmeXBQQm5sU2xTU3FNY1RBekt3aDFoT2I0K2Z6Nyt6SzJKa0w5Sy9ER1gwWFhCVEdZZXdHS2tHaHZmandNUnVEdmZadHVROVZxdThMb0VFd2tFa29oQUhaTElTbGFUaEV6VThYQ3FHaVlyVDRBMHJsU0t0aTVNRE5GcGRGYldMem1JRHN6eXJuc3JSZ1BVeEhvRmhUZ3FQZEJHQy9SdmxMd0xBQUJOUmg0cHB2a0Iva0x5STRrKzBJQTdHNlRYMnBBRUxmR05qdktpQ0h1QXNNcUdCb3dNNHVMZFlMbUlETVRGazV4MXN4VzBJVkhnd2tlakJJazJsTUtIZ1Vnb096SllWaG1sNFBjN2Q0M1hSSmM3QThCc0x0Um5pbVZKNzE2b0ZhRTFPKzFXWU5ybnFZQ003TTBteE0wQjMrRFpoU1FWWnBPbEQ5QW9ETXpzZE5pZ0lxNVRKRG9hU0Y0RW9TQWlvRjkzejg5U2ZXQ1d3VTNoS2RtUENxSEFOaGREdHU4a3E4M1lZT1FoeGhmMTg0ak5EaDMvNlc3NEN6SkNXRm1Ka01YbURGQmMzQms0RFFpSzdCR0pNdEdRRE9OZmxpWW5HS1pJTkhUUXZBa0JBRXpGSGdHSXdycndFdzBCTVQ5cEFHNzk4T3JURXFWZTFUOU52VmlFQVg2VDJaVEFyTER6QXdBS1NkSml1WmdkM3BPcmNpYmh3QnpRUFZBendDZlYvTCtjNmRJOVA1YnZVMExUSXl3WjcyT3VDQWVMclpOSzFHclFRRHNQb3NvYkhxVWtRSFo3RFIrdjh0dlFvS1pXVml3VXpRSDdVRERIdWZDbkZrcXZqdStGUDZpQ1V3cEVqMHBCQStDRU9CZEF0NFQ0MGhKSURvekNNYTlKQUs3OThLcFREcFYzSkg2M2N2YmQwdDBrZ2JSZEhqMkdDN2xTM2dITXpNQnRKZ3NDWnFEM1VYd284WEFMSnkyTXpPRkEzS0V5ZHlrdUFTSjNvVE9JMVJxMUxOdnNrTU9kK3hRT3dLWHV6YUEzUjBVeDc0Z0MrOG1iZDQ5LzZLTWhzNzJLeCtlMTFXbGpOcW9pSEp0QmRzZmxOMThwMGpRSEFqTm5JZXowaHRqU3IzOTIzd3JFZEZvTlFrUzNXaEwyaWVMZ3pjOGErYVhDMjBoaUZMWjdUZjM3QlNDM2VlUUFCNWV4SzI3UCsreXh5eWszU0FuVHNpa1NwaVpFMGhrSHlSb0RzNGlTd1pLaTBLZzZ4YlNFODRvS3RwTW5DRFJiVFprQjFUUjkzNzhzM2lPWFlCODdvQ0x3U1NDM2NGUTdUa2hhMUR4aFRLMUNob1ZSTk10MlVYbFNnSytHMCtWWnpKcWFtdzltZnEvWHc4bTBYTzRUQW1hQTZHWm0wdEJGN2F5YmZUTTVqajRDRWlRYUY4eGVCYUV3TWZjR01CckhyN2w5S0J5a2FoSkJNRHVKdGtpU2hSUEVLUFd0NFBxLzRzOFFaNnRYV1cvaVJ1OEUzSmhaazRna1g0UXF6a1FtaW5OZ2ZqeXVrMTQ4VmxQa0NOV29rOEFTZjBtTm5BaVN2MUduN2RHc1Bzb3ZHZE95cnZtMUhIcmNhWnJkMnBmWExZVVBzRE1URUZOSnMrTTVrQm9wZ3k4T2FWWVgzMlVneitud21Qa25aSG9ZelN1c1Zhd21wQWZyUnBySnNoaEJNRHVnMGdDZjN6SEcyNmQxMEsxQWhlMzl0WjlnNlQ4NGRBd00vTjRtNU43Um5NZ05ETUhWSkc4N0ZCV3RpWU9Kb3pDYzBhaW84cEE0akFFZUpEQXNXZGhhTzArRmRpOWV4WlNBNG9kWmFUTWhraGxZRTZtcTNGSVBNek03YVIzUm5OUVhHQ0IyYzUyRGQxZHpkM25Yc0dHS043TlNIUlVHVWdjaGdBdmVXRWVGSWJXN2xPQjNidG5JVFdBREM3eG80ejQ0SW5JR0V0ZWU2cXl0d1ptNW5iUzY5Y2M3RWtyNzhmZXJ0M3QxOHpmYUtqU0Fkc0hJNEpDdjBSSEZJQ2t3UWp3b2dlaU9vSUIyM2RDc0h2Zi9EUFU4KzV1K1JPRXlETVppVkRuVEluMGdrWldvNVBEekV3QVRTaUxYM1B3SEdOdWY2bFExU2htRVFGZS9GVm01cWJmbkYwa3NjbVhmb2x1a3RTZEVmWHorN2pmM3JmN2IrZXg0QUVMWnViT0dCbEdMdGdkaHRQZVV2RTh2T3ZEWXVUVE1sTHNZRlV4TkF4bXBoaXJWd29LMVJ3c2lTdUY0WFZSQkxxb0ZUaVZGM0FPbGVpRkl2QXFCSUYvZkpEeWpjSnA3bWFRWXMzdExKci9leWhMOUN2QVZmTDl1RjBEa29YUWhqVGlDSURkNHBBMlVpQ1BLL0tEU3FLUFZQbFI2RmQrcmdvenM0b0VobW9PUlF4eHhNUUV2cFFQUTdrd3ZuQTZYaFV1ZFpWd2pLSHFnZ0MrdzJSMEVTalJzSHhHdU1YZi9xUFR0ZjdJTEh4K3F4R0ZoeWtlSVFiclhkOUtjOXgwMnFsWFEwMWRoMXZTMlZtUGs5M2plVkVoQjloZEFlUnRxdUNGeW1GUEZLSGptMDk1ZG1hY1FRVnpQcVV4Z2xMbkpJS1ptWU5lWU41UXphR0w2ME16UC83MG1NRXVqRnY1bzYwQzIzS0taTHo0cTlDWFg5NDRCbjZCRWczTEo1dmRHc0wzYlREZCtiaVNIV25DaC9zeFM0MWh2OHB5MUE2VHNaMUpzNmErQ0xOWTFtZk5KaElGU0NFQWRrc2gyVjQ1aFk0eTR1WFAyRU16TlR6ZDF5YUxZd1V6c3pqRXdacURLT2xDTTlWNGNXTVh4a3VibXhnVWlqT3FyNEFYSVJUcVdGbnNRZW12UWlVYWxrK1BXZUlWTGJNOTNQUHdybnIydyt0dnZVV3B6RTZlRXltcEhZdXRmalE0dXRsR0hpZVNoR3psRUFDN3kyRzdkY2xQam5seCszSTJVYS9PSlJsZmNEZk1GVi9ZZ0ptWnplaVZBb0kxQjVkalFqT2ZYd01YQm5rdTVDTTZWZ2cvOGV0dW1oZmZkVStBV3FoRXcvTEpGZ1lhQ01ZOS82ay9DMndjN25hVlF4M0haenp2ZXRnWkxLVXJFdGp4MmMrWXJKa0o0YzdtajNBQllMY3dvQzBWUjZhVzhGRkd2WkU1NnZOQkRiZCswUEcwTkNoelZLTE9GdFlUM29pYzNTNGxuYy9WYWhHbG5DQnBzT1l3V0pBd1hsV0U1dENGUVErTFR6bE93STNBSm5hVHI4RDBwMG9XS3RHd2ZMTEZncVk3MXBMc1MvdFVNY05HY2RzVEtiNDZ2eVpGMnZScDFSVkhHdmVQMksweThYbjJDWEMxRFFKZzl6YTRWNm1WMU9iYjlsZUpLcCtmdXEvYlgwSjhsMWtSc2VzZ0VqVE5sR0dKcFA4UjAxdWVJWnZjOGNHbk05UWM3M0c0NXVDMnMvbisrM0FYeVVrZXhoRlh4d09ybVJiWjdsdCtDMTR6VFE0bUpGaWlZZmtFWStwUCtLVFpqaWRhNXZtK1hvenFOVG1WT2piS214V0lvOG1KWThNUERYeXdmUGYrVFgvOWVGb1ZBYkM3S3R5VksyUFBZUjhnblZ2OTArekJ0QVpjeWxERkFYcXFoT2xNTnBjOE43OWpMZHBsRnplSi82N2JpMHZOZExTYVA4TXBuMFpvRG9NUGMvN21XcGtYZWdwanZwb00yYjQ3SEp1clZkNTBSZUVTRGNzbmw1Rm1ZY05Uek9OdEZyNnRUbmlZN2VjWFZoWHV1aFJKc3pOSlpiVVByZTJCZHJ0SFlQZDIyQmV2bVIySDQvQ1h4R28vWHIvT0tyVHU0RTcvRGl5M3MvNkU2SnF0dGx1ZEoxVVVzZmp0TnJPME5UeExmK012SWpTSGFZbGhpQjArekZPV2g4WWJleUR5cURlb1B4NVAwb0ZhbWRLVWNJbUc1Wk9DN3lBUHI3SjViY0hQTi9HaEUxQ2xIMnhJRGNWc09xNE5WaDd1bWhxcG1VRmRILzgrLzM0ZjEvc2RIczRCS2xVdndlNnFjTmV0akwxSDJjUEo4L3ZuODlkMGZUdEdtZjhwSGJlTGZNd21iQm5ON25ORGh0Ymd5SUZ1Vlo4ejNyektjTG51RTd5TjBCd1dEU05EZHRBd2oxbEtBYkpGcWZEL3JsdVVudVVWYm9kODhlRVNEY3NuRTMyZWNQb244S3dQbE80MXIzLzc4SGhTeU02d3dRdFBydkxRQTh6QUZ1MEV2dnhtZ0V4VURwc2Q3RDRzYXk4WGpsSzVmY2YvZm41ZXIzLy9QdFVrOE90cVE3blk1bkwvanZ4U2dWamFNc3F1MnRsWWNGdGJjRlI0cCtac3pxdXJ4UUpiZWZCa01ackRRc0dBamdjWHR1cUJzVVdwOFA5T3ZPVkNhUXBUWEtuNENJbUc1WlBIRS9aQkRrekJZWEg4VXVrSzQ4UG9nL2g1TWQxeFhWSm81bmdZVWc4SGExZFAvU1ZMK2cxcndYVTlCTUR1ZWxoWHIybHFaM0ZuRS93N3RoakMybWpYcE1mYUlTeDNZQ28rWTlsdGF4QzVQTm80R1cvQmp0QkE0dmFmTEVwem1PYXlnVFBoT2dFK00rUllvUDdkYjRMT054V0RkMTZPZHI3NjgwSmdwY3I1SHlQUnNId2M2S0p2ZUFTWTZkSFcrMmhVZ3VLTExaL2R6ZmFPL3BPZUhvZHVLWTB5S3B0VzBNcTZOUnl5Y0RORUFPd2Vvbkd3YS84eXQyTS81ZDZrdWFCb0JxcXJMZ2I0eDU4MVpkMFczbjVYVnZsL2Z2M08yL3ZuYUtXM0dPazdLVGhHYzlnbXNRRS9zVzVvOEZnZUFtaHBiSkxSbGh2Ny8wY1JIelRqaUMxNEYrbTdhUlFrMnVGWGhFVEQ4bkdRaTc0eElqZ3plbGd6MHhpUGYvMEdBRkxtenBvNXp3MGMvNmFpUnMya1JvL0l6QnlabnRGa0kwTWFBbUIzR202N3lNVlRQOWZNRXI1emVudzRLTjFBRjU0bE5PWEhuMXJuOTV1WXR1MzN4Ky9mMzhSaytWRVoxU2UybDM3WHI5Ky96eG5WR0VyZlVkSkZhUTdiYUpyM1RPMUpRbjFabE1qMkYxcmtmZEVzNTd4bVpxY1hMRnZ3WHlNUUk5R3dmTEpreGdUbkQ5YTFuZUpzVklmUjBUOFBPeC9pTlhOSGRmdENNMmxEK2toUFU1bE9UcWRLM0JSRUFPd3VDTzdXUlhlMjNKTGxsUGt1c2Q5MnkzWldmOGhoWmI4QnNkYXd5Y1MyRzN4WGNxNTRRK1ZhMG5SSmNackROb1dnblNEUFpTMmJmWlF6VzFxZUh6Ly9yTGQ2dVQ1TDhSSC8yMFdPbFRDRkl6WjlvVTFSRWczTFp3SEo5VmRtYUpxYk5ob2RQcFZQMHRIdVkyOW9wdkptdXFuTUpHS2RNcVFvZ0FEWVhRRFVSb29NdGJkV3JLckYxK08rSE5wMFh1bFFSU2VhcVF2MWhEWjdZdXpBekZ4QWRmSXFTWE93bDJMQ2M1NTBMSnZ2K2lDVDBUTFloS2JWQjRiRmQvcC9YalBUUm9YTU9aTldjVHhrZ2lTSnZseGcrU1JJZzVIQXVXbWpZY1U0NFBMQ2g3YTdqMmw4Y2g4cGd2NG1oM1hwdWRWMEhTV0JkbVNKUmdEc2pvWnNMeG5NNUp4NlliRS9FMXN0RUoyT09QbXhIbVptSUEveWtpVnBEaDQrSmhXejlUZDU3RDc0ZVkxV3dkelhRWGRmdDl2OTYvT2J2NElzTDNwQk5EU1F5S3FEeWVEY0FHM2JrWkFrMGJCOFVoaG1Gc1VuV3dGdFdjYmRQcG1Qc201MzVxTmMxR1FDK2xEZnEzUi9XdWhUaHl1M0pOeEZJZ0IyUndLMm8rVG1pMXQyU0NuemYyNDZ1b3FUMGVsOWJQZHFqdEFFTURORGtjcEpsNlk1WmtJelNSaHF1dGJJbVg1YU03TmJTaGlQeERrQ3NmdThhUko5Z2VXVHdIazZZMzNCNnVQQmFycFVSdk5SMXpqbG1ldGtCdHFmNTI3SUkvWk83TllFMnBFbEdnR3dPeG95WkJCQndJYUgxVFF1UkFoSElZUkFtdWFnNFdQaVVtQ3pwNmJOYzI0enM1dUlPVzZoc3d0Mm1rVHptamtzbnpqcE1Sc3Q1K1RQeklPbUdzR2pQMmdnbVJpazMyK1hKUWpOakdPUWJHcXdXeFpQbEJhS0FLK1R2aWZhSURRLzBtMkxRSkxtWUlmUnhLWEFEb2xreDNnQ0VPYzJNM2x2cmhxeUp6NmdCQ2dQa3lWSm9zMmF1VHR6Z3VXekloUTJaR291R1N1RWllM284eHh6dE9ia2tJclB5VEtaM2ltRTBNdzV4SXMrQjd1THdvdkM1eEhvaHJyNUpIalRMZ0pwbW1NbU5KUFd6TWZlaDZKdFA3ZVphZngyazcyNFJTRnZ2ZkEwaVlibGs4SlhFNTh3YS9XeHhlL2E3cm9lejI0ckxtcmk5M3hNOXBacVIraTB4QlRxa1NjU0FiQTdFakFrbDBLZ1c3aURSMFVLMHBybHBHa09mMmdtTDVGVmpaUTh0NWxwdjQwd084elhsS1JXNmtxVGFGZytLZnd6UG9hNUhXam1jUGJweUtCTnhkRU9jdjlLaUpvempPaWlIai9aS0RSS2hOc2lDSURkUldCRm9lc0kyTzg4VEdhZDYxbVJZbnNFMGpRSERSTVRsd0k3MTJxdW1aOThwN2xaSHA2c0syNHZWaHRTa0NiUnZqVmJXRDVyYkRUdTlJa1AwdVJqQUtkR0tNOUhYVnVScGt5VDVmVi93dythVTZuRTNxbmh1a1lwM2dzZ0FIWUxnSWdpa2hBZ2swUDltZE0xU1lVaVV5VUVralFITzR3bW9abTBabDdYczNadWI2YnRlbFVkeUpVRU03bWFKSW5tK2Nyb1BGZFlQbXRNTUlINWN6TkxQb1ZrK3BabkFxNnRTR2tub1ptUEVVc3VGODBVaXN2NStiM2UzcmNydnVXMnhpUzU5MkMzSEpZb0tRNEI2MUtaT0xmaWlrSHFUUkJJMGh6KzBFdzJQdWRObnVmbjlYYTcvcnFqUzJhalQyMW0yaWhFTENRTXBTaEpvaSt3ZklZWWhsNGJyR2VTODhjYVBPTUNaWE05bHl6TFkxZkZkTTJjdk03S1AvcFN3ODcxOGRERzZiekdtYUVManhNUkFMc1RnVU8yYkFTTTkyQ3l1cEZkTUFxb2dFQ1M1dkNIWnJJZ1dDdnk5V1d2VEN2VVFINTc2Snpqc1NTbmxhYzJNMDBVSWphYU94S1VKTkcrMEV4WVBnNnV2aHZ1OHE3QjJLY2pCNFR2SmVrUDl3UThsdVh4d1VqL1JnR2NGL1k2dnk2cVlyWXV0WE5UVXFIMDFPTnFnZ0RZUFlFRUR5b2hZTDlxN3RNbmxVaEFOY2tJSkdrT3Bkbzl1ejFwMmFzYlBPNXZkN0hzOGI3cFZYYnRDSjJzdGlkVGYrN1lUUGJBS2VzOUhiOEQ1a3lTNkFzc254UlJZQW1jaVpQaHphRnVCQ1pYUXByQzlYSnlZbGRsWEM3M2lhNmdHait1NzI0U3ExWFJhRUtiMGhMa0NVQUE3QTRBQ1VtS0lNRHgzS3F6RnlrZGhaWkZJRVZ6c09kaFBIN3dVK3RaK0I0WlA5ZjNnd1lEdldOTTBDdzZ0VGZUK08wbUhwK3lFdE42NlNrU2ZibkE4a25oSyt2K2JtcnBGUEVrU0NmUmxqcU5OZzFIYTkzc3JIQUt1RngrcHFwQ3kvenRPampSU0xzenNXdytBcTdRTGRoZENGZ1V1NDZBMWhuNk4xN3hXTStKRkpzamtLSTVPRFJ6N0VKZ284YysvWFczUDMvWm1BcGFpUnc3TGRKUk9MV1pTUjQ0MWZFd3lnNEZLRVdpWWZrTUVZeTRKc1h2OTJhU1Y5ay9vNlRWZERzaDVkclltem1xZWZvOWM1NE9ESFdMcm1hNmwzMVVFRzVsRUFDN1pYQkVLZkVJMkQxQXJ0NklMd2M1dGtBZ1FYT1FlVE01aFowSzZod2JOMmZXOGZPK0cvdVR6citTV3pVL3RabEppS3MvY25CdUlZRGlkU1pJdEY2ZVZUOVhnOEh5V1dmTnZDM3BEN2JrRWttQnVKTWozNjdDOFlxSXlzekg1dzN0V2oyNzdiVE9Pc0ZJa1lNQTJKMkRIdkxtSUdEWDd0eGdtNXdTa2JjZUFnbWFnOGJ4c1FlQkJ3QzdrcTdzeWtFVDFQcVpkWFhUMkExdjVnQ2M1RXRHWERIRGVwQ1RTenBXeGdTSnZuQnNKaXlmV0VsZ0dmVDA1eWZaN1ZZZGpJb2xEamtLaExkYmpTVDVPckw3VlNtOHRqNFVlRzJ5ZWxmbVIzWGlWZ0FCc0ZzQVJCU1JoQUFIUTJGT21RVGU1cG5pTmNkU2FLWnRqanRDL1BVREFZMHdObFgrL3pON005bmJKaHJxbXMrUUJrcUlsMmhGTkN5Zk5NN1IyYUllQjRQSFlkbFhRQnBrT0ErbG5ZSEtYclNUVVVyNno1bXFjbTV5YVRoT1p4MEI2cW0vcnd4WGdnaUEzWUpnb3FnWUJOanN3SEFYZzFsRGFhTTFoejgwazR3ZU8zUzgzTmo5VzcvclhEczVobXRlbVVDYzJjeGtQc0NYTXhHaGFJbFdKY0R5bWNBWTlJRGNrTGVoZTVHeUVRdGM1L0N3T0hKMURueWdxaHVUblQrMEY5VXp4K3FrL05xb3RFcUdIbEQ5anQwNXJBZlh3Z2lBM2NLQW9yaFFCTXlDQnhidlFnRnJLMTIwNXZDSFp0STRiWU9rUmdlUi9Pc1d6Nml5NFdDU2ljV1p6VXdheXRXd096K2FaNEs3MSt6UkVxMGJDc3NuamQyMGpEMWF0WDZTYUM0WWY2UXMrbFZ6RlZUelJ3d1kyS3NmdCttU09ZZG1PdkpPMVUvTjBiUzJJTmNxQW1EM0trUklVQVlCMHRCcXZNTldoREw0Rmk0MVZuTW9UdnMyZHc2ZS92YUw1Q1BheWVjNWtoUDlRWS8xMzMzZy9PZ0xQYk9aU1FmR0tPQkdjUGJnblBZcVZxSTFVTEI4RXNXRllxWjZrMUZEcVNXVFRzbWRMWkk4OGRaZVZNZGdxZ1VPaW5Xdzg5VExTMXVla3g4eDFsRUVlaFhkdjUxOWtoa1BKQkFBdXlWUVJCbnhDTkI2aCtydVZtM0VsNEFjV3lJUXB6bklzcHQ4YXBnUFh1ZFI0cS9iVno1cGxTODAwMjRoVXhLMDlQTksxNG5Oekc0UllRSXlIc1JKTk9NRnl5ZFJiZ2k0UitkUi9DRlhabmQ4K2t5aHhDSEs5RlMyNDFXdnVuOXI2L1JLazZadlZZYXZ2MnYxNFJxVk9zL0lsenBUSXg3TElBQjJ5K0NJVWlJUnNIc1J1cWxvWkg0azN4aUJLTTFCSG9YUm5sQ2lYenNsbGFmaCt6cHZaZExLMkRnMDgvdHhEL2o1eDYwVG01bmtmdE1EODhiQzAyVDFVUkp0V2dETEo1R1ZQN1FjY2YvOWZMMCt2OGpIZnUyaVpHYUwvT0NZajV0T2IzeWhUL1pYM0hWeDE4NXNIWmFnM3poR0pmWC85Y3FHWmVBNkV3R3dPeE5BWkU5Q2dMZDJqdWVaU1VVaDB5WUl4R2dPTW04Y1hXOUlmdXFnVFJvSUpqc0NiS1BJQStkelU5Z0VzZjlQYkdhU1ZhUVE5Nnd0eHFKNHdQUXhFbTJiRDh2SEloSDcvNU1NVFNXTTlIdUVoWEU4UDcvdXlzaTgvL1VXNWZQMXF4N2Q3ci8rRXFicXc3YzZFa3M4MHNjaUFIYkhJb2IwQWdqUURGWnBtRm56UXFBT0ZGRVVnUWpOOFhtN3paZzJyNGNhSTc3NlVXTkNNZm05Rjk1UE1xdzlPTEdaYVdNTi9DUHlHbkRIZng4aDBSMFlzSHc2S0NJdnZ2KytydHBBZk14WWlKSEYrWk5QMVljZWVYeFRYbjkrUEpWQ0FPeVdRaExsQkNOZ1J6eXNYZ1JEMWw3Q0dwcURCRVd5NlNjMk02MERTUkxPWTVWVlE2SmgrVlNVbVludmtsWldNT3BVWkVITnFzRHVtbWlQNjFMQmJ3OHB2NkZhNkJUd2huQzRYdXI2M2IvN25IZHMzUEsxKy9hUVdhUDRaTysxODBFMGd2ZThacWJkQVlUUXpFMzdFSWJDaXZEcm1aV2pQZ2JvZjZFalZPUkVsYXJBN2lvdyt5dWhTRWloaFFJZHdTUVFLbWVETXgwVjRLZCsrcFJpekFSc1hYTWtSbHZJVEp0NzVpY2tKd0x5MW1ONFhqUFQ3cnViaVYvb0ljSlZTUVF3RkpaRTF5MTdHcHFwekU2elp2N2hudHJ1WnNUZEhoRUF1N2ZrR3MzZ2tneTZNZFV2MnV3bk1lemI0TXh4RFNIM2xIZmhLTitRTWpoTmk4aUVVMytDbE9UMWxnek52SnpYekNSaFY2T3N5QVR0QkxKWHBva1lDc3ZnNmkxMUVxQkFEN2dEL0dJcm5CZXpIVDhFdTdka0h0bUdtV2JaOCtQbjM2K3hEU1hNVEJ1Y21XSkM2QmxwL3pIQ0hHVFhrZm03clFFbmpVeE9ldzZYVnp3MDg4Um1wbmFqNlo5VStNemhoSzFLZ3pBVVZvR1pLNkZUcW9iMWFYMWlqdEc4b1NNTWtUbkNOZGk5SlJkMTJMUHowWVY0WW94VmVLZi9FbVltYVZ0RlYwcFoyaTBqRThXOWpzeHQ3WlJCY1dUaW1YUGdIT0tobWVjMU14R2EyVVEvd1ZCWWtRMzZ3RFJuR1U5UHRYZ28vSmM3SkZac0Jxb0tRd0RzRHNPcFVLcVBsL081cllSYXZtNjMrOWZudDl3Z2JRYzlSd21FRXZiemt2TElyQ0tqVG1sYnBrb2NtZVhxenZWV1BqU1RQeEdZTXJuWk8vSzB4MWFOc2dqTjNKU1RHQW9yd3EvRTNYVmthUFNwODZ2eEozZE1yTmdPVkJXRUFOZ2RCRlA3aWVRaTIzU0hWei8zUTJEdEFiQnFabHFTNVpDeEplTC9SVDQwODBMN3g0UjJmZTJLUStSR1V6MHVKVXhsVncxdG0xaXQ5SnhaRGl5ZllneWptWlVqNzdvVFVCVFUxV1ZDTVJKUWNEMEV3TzU2V0pldFNjNlkyc21vQnpPenJFQXRsMDRSQ2N0Smd0OCtuOCtQN3g4amRsK3Y3dy8xSURqekFSTHVaRjUzQUtTWG1vQ2hjQWtkNFhmVTJaMHk5ZktJV2pUL3VPT0lkZ2VYUTl5QTNZZGdvMnFFbkpsSkpZMW45dTNCQkROelM1NElobWJhTldNbGN2M1BjU3R0MmRBS2RadFdad1pwVnlEMDBGVmdLS3pJWGgzRVAxcTQwSHNDSG1yR2hXNVFrUStWcWdLN0t3RmR2Qm81TS9OaXRxMG5CV2NXYjJkWEFjek1Eb3I2RjVLaG1kck12S2tJNC92OWVsVi8xS1Y2Y0NJejA1clpNbnZuNnN2Q1FXckVVRmlSa2MvcjdXdThZdkg4dmIvdlM1KzNyVWdmcWhKRkFPd1doWFBEd2dUTlRMTkZ1L0hnVEppWkcwcGJnZERNRFZ1emJkVW1XdUM5TFJXbnJ4MUQ0ZWxGQUFBQUFTQ3dpSUNnbVdtUE5ISkN0QmNyMytJbHpNd3RVRGQxNnBsSTQ5T1FEZEdKcTlxRVpqYStlQkRYSnFRR0FrQUFDQUNCZ3lFZ2FHYmFJNDNhWHJpRW1ibWhCQ3NyRTBGVVF2aHJMTlZ2N1dNRFFyV2hHQ0FBQklBQUVEZ0ZBaitQMiswcWFNZ0ptcGtYK2dUUGUrMzQ4eUdibnA5WDFaemZjYmpOTUVud2RTQXlNRE9ERVJWUFNQNXVmQnBSQkZlN2RvRERBa1hnUkNGQUFBZ0FBU0NnRUhncVMrNnFWc3Z1WW9PTHBKbEprWGZLd1JKc05hb2pEMjk2bDZDQVN5WVlHWmlabFh2U3F6OXJSTTlEVmc3SHIwemNmcXN6a2REWC9iWUFsQU1CSUFBRWdFQmpDRHg1eEZhR21kam9JbWxtMmxYejBIVzh4L3VtWFZ0NkwwT3VpeXNjbVdCRFJ4S1p4dVNvSmpua2RXT0pJRVJ6T1YyVDlwYnJVcDFHL3dRWE5scHVMV2dEQWtBQUNBQ0JDZ2c4K01OeWNwOEFsenczVTdYZnJKcVBUamFiQStiNmZwRGZVNTl5azdzdkpCd1ptSmx6L0Nqem5IYXFzREhVZjMrNFRGVm5LdFVlWnhTOGNuQW1jTkJXSUFBRWdBQVFTRUhnbjFseDFOYmM0RVBHbitiQVN1M2NXUHpkUEVmc2lmcnM3S3A1VU9PKzNtYVRMRGxCQjFFQUNlMlpRY1pIQjh4TUh5cmxucEZFRW5lMTF4cjdvb1dRMWxOTjRDa0VKb29CQWtBQUNBQUJqY0Q5emNhWU5pc0hIejNRVHFLd24yZVFGelV6N2FwNXlNTG96L3R1UERGMFp2Y2dTMEo3WnBEeGlRM01UQjhxNVo1cGJ5WTVNL1VjeENPQTVXbytkTWxtYWhrYW4zSm9MTkE0SUFBRWdBQVFrRURnbnhtbHlTd2JqQy8vOUVkUVFuNlBnUzFuQ1JJMU0rMnErY0FHdHZXTS96OXZiM3UrSmtYdkRieVo4ZTJaUTJaY3FiNkhtZWxEcGR3ejVjTzhLZVkrdGZ0dDRJSXZWK0VwU3FadXF4REZtdmtwMkkxR0FnRWdBQVJxSUhCLzg2STNmZjVqWUpabDFTMXJacHBUVmdJaUxmLzZiOVBTK2w5V0kyS1FnWm1aQlhWOFpoM2k4YUEvVWpJYlQ4UGhjcEFPZ0hmNGNIeEZnNEFBRUFBQzJ5SHd0UHRrOUhxWjJPcWpySm1wZklYMHM0N0tlYlJ1SmdCQXBkQ0w1Rms3NTZPUWdaazV6NVF5YjE2UCsvdDIvWU9SS1FpdkNTenhCRnNMVm9LaWdBQVFBQUpBNEVRSWZOeDV2eTd0TVJVYlg0VE5UTE16WVgzVi9GL1hBZ3JvekZwT2pVSUdadWFKK3N4Um0wcHhNMnAyZHRUMm9WMUFBQWdBQVNDd0dRSjBMck5ZN2NKbUpoVVhkejRSTGJSN29rYmptemhCSm1IUGVsK3JNREo5d2JnQ0Fwa0lxTzhhNk4vNmJDNnpIbVFIQWtBQUNBQ0JzeUZBenIvQWt5a0RzSkUycHN4cVhvVFptQithYVpvNVJTWmh6M29QbVRReWZjbTRBZ0o1Q05CaHBPOXVFMTFlWWNnTkJJQUFFQUFDUUtCRGdNNm1qTERpdW96K0MybGp5dmhaSXV6ZzdOQk0yN0FwTXI0OTY4b0pOTjJWZi9VQUtvMk1KUlAvZ1VBbUFtYk5QQ3VnT1pNRVpBY0NRQUFJQUlGaklxQWRHUUU3dVVNYkwyMU0yYU16USt1L1VBYVJUK2FGSVlQWXpHRFdJR0dqQ0poOTVvTkR6Um9sRkdRQkFTQUFCSURBemhBZ1IwYldoaG0zd2RKbTVvVUNKTi9tN0NXM0x1OGRoV2F1NzB6MzVuVWVCaUlETTlOQkRUYzdSTUNjemI1RHlrRXlFQUFDUUFBSXRJMkE2S0dacXFuaVppWVZHSEhpMG1UZlRpcitnY2pBekV3RkdQa2FRY0NjVG9zTlFJM3dBMlFBQVNBQUJBNkVnT2ZRVEhVdVlkaXYvRmVBTk9LcDdOd0FBQWFhU1VSQlZOQm1lMExvOTBtbURVcHN6N1FnTDl0aFpucGh3Y1A5SUtEUHVsYy9IRVM2SDVhQlVpQUFCSURBVGhBWUhKcjV1cHR4cHJIOTFNYlhFaGh1U1V2ZGJ0cTA5dmlROFRFVlpxWVBGVHpiRHdJbS9Ca2JnUGJETWxBS0JJQUFFTmdMQW5xSjJXd0F1bHQzUnZqcGtKNDlBK0tMNXBjTFI0NEZibE9pN2VGdWFHWmFlM3pJK0xnS005T0hDcDd0QndGem1FUDNmWVA5VUE1S2dRQVFBQUpBb0cwRXlKSEJNVm5mNzdzRXJRWE1UTE1QTm13WWxBck5ERVlHWnFhRTJLQ003UkJnYjc5STc5K3VFYWdaQ0FBQklBQUVHa1Jnc0MzNzYrM3hUY2FUWE1ETU5JdDZZWjlkRDR5b1hHMVlNREl3TTFleFJJS1dFYURva0xkTTcyKzVuYUFOQ0FBQklBQUVxaU9nSFlXOEd2MjBhK2VaTk5DZzVjWkdacFo0dVJoM1pzZ1dCVTlvWmxyMXdjZ0VtNWtsa0VsckczSUJnUjRCOHY4TDlmNitWRndCQVNBQUJJQUFFTGpvc0N3Ty9YOEl1VE1vMEN2aW16MGhURER1ekpEVFBUMmhtU0UxVE5NRUl4TnNacFpBWmtvM25nQ0JLQVJNNXhLZUdVYVJnTVJBQUFnQUFTQndVQVQwRWpjdFJuOGFhek85bmMvbjgrUDd4emdldjE3ZkgrcEJlbWx1VHZwTWVaRERSU28wazg3L0RFSm0zY3dzaVl5TEUrNkFRQ3dDTlB0NXY4WDZhbXo5U0E4RWdBQVFBQUlIUmtBZG1hY1h6WC9mOTh4eHhrUjRLYk4xOEpOeWtkQlNlRkQ0bUZSbzV1VVNpc3lxbVZrVW1RT0xKcHBXQlFFK3h5RmtwYUFLT2FnRUNBQUJJQUFFam9UQVUyMHp2U3FMNnBwcFpWNjBNWFc3M2RTNTd0ZXIrcU11MVFNcE05TjhjWEo5TTZ4WWFPYmxFb3BNa0psWkRwa2pDU1BhVWg4QmlqS0JNN00rOEtnUkNBQUJJSEFTQkQ0ZnQ5c2o3TENnN1JBeDdzeFZNc1ZDTTNWVHc1QlpOVE8zUXcwMUE0RTFCUGcwSTN4bmNnMG52QWNDUUFBSUFJRWpJOERiWVZjL1ZLS1RCWjdqTG9VV3pFd3BKRkZPZlFUTUo3WnkxekxxRTQ0YWdRQVFBQUpBQUFqSUlXRDJ3LzZzbEtqalFpdDdabUJtcnZBRXJ4dEdnSjJaaU14c21FVWdEUWdBQVNBQUJDb2d3RnZZVjQ1b0o5L01taWtxVEN6TVRHRkFVVnc5Qk16Mk5EZ3o2MEdPbW9BQUVBQUNRS0JGQkl3NzAvMWFPUkg2dXIvdE9aMXFMNVBNSnpNakVLaGZZd1J4U0FvRWxoQzRhdmUvM0U2OXBhcndEZ2dBQVNBQUJJQkF3d2p3K1g3V29Pd0pKUThtZnllVFBuUloyWmw1dVdXZk9OcTNCVmRBb0NZQzdNeXNITXhjczRHb0N3Z0FBU0FBQklCQUlBSjh3Ti9FblVrT0dUNDVTUWVhVlk3TVZGL0N2SWw4Q3o0UUJDUURBbklJYU85LzBIRzBjbFdpSkNBQUJJQUFFQUFDVFNMQUoveE5vak5wcEtUUG5ldnd6Y25ySnBzQ29vQkFBd2lROTc5NmxFa0REUWNKUUFBSUFBRWdBQVFtQ0hBZzJYaFJYRDhsWjZZMlEyRmxUbEREQXlBd2d3QTdNOGNkYWlZeEhnTUJJQUFFZ0FBUU9EUUM3SHdabjUycGZKZzM1Y3g4NnUrZTQyQ1dRd3NBR2llS0FFZG1UcU9kUlN0QllVQUFDQUFCSUFBRWRvS0F0aVRmNy9HbmdMUlA1a0YvYU9sOEoyMEJtVUJnWXdUNHpFd2NaclF4RzFBOUVBQUNRQUFJTklMQWszWUJUYjVzL25yYzM3ZnJINHpNUnRnRU1uYUJBTWM2OCthNVhSQU1Jb0VBRUFBQ1FBQUlGRVdBUDQySG5kMUZRVWJocDBCZ1pzNTJpcmFqa1VBQUNBQUJJQUFFZkFqUUxpQ2M4K2VEQnMrQVFBd0NISUV5T1I4c3BnaWtCUUpBQUFnQUFTQndLQVErS0RvVE8zME94VlEwWmdNRTBKTTJBQjFWQWdFZ0FBU0FRT01JOExlQUVJYlpPSnRBWHVzSTBHRkdrekRuMXFrR2ZVQUFDQUFCSUFBRWlpSkF5K1k0SHJNb3hpajg4QWp3WVVaWU1qODhvOUZBSUFBRWdBQVFpRUtBRi92R2h4cEZGWUhFUU9Ec0NOQmhSdGhsZm5ZeFFQdUJBQkFBQWtCZ2pBQ2R3NEpkUUdOWWNBOEV3aEdnVGpUKzBFRjRkcVFFQWtBQUNBQUJJSEJVQkNpcTdQZW9yVU83Z0VCeEJIaEpBQkhPeFlGR0JVQUFDQUFCSUxBN0JKNjAyeHhqNU80WUI0SmJRWUJtYWxneWI0VWRvQU1JQUFFZ0FBUmFRb0FPYWNlS1gwc3NBUzE3UWdCTDVudmlGbWdGQWtBQUNBQ0J5Z2pReWRJNFBMTXk2cWp1SUFqUWNzQU4zekkvQ0R2UkRDQUFCSUFBRUpCR2dFNDF3bWtzMHJDaXZGTWdRRXZtUDZkb0tob0pCSUFBRUFBQ1FDQWVnWStiaXMvRTJkTHh3Q0VIRUtBbGM2d0ZRQkNBQUJBQUFrQUFDTXdoUUtkTFk2aWNnd2ZQZ2NBY0FyUmtqdThiek1HRDUwQUFDQUFCSUFBRUxwYy92ZDBjeStZUUJTQVFpWUJlTWtkZ1ppUm9TQTRFZ0FBUUFBSW5RMENQbGxnMlB4blQwZHhzQkdqSkhQT3piQnhSQUJBQUFrQUFDQndhZ2FmK1hCNld6US9OWXpST0hJR25qbXJHcDFyRmNVV0JRQUFJQUFFZ2NEQUVubXE3K2RmQjJvVG1BSUd5Q0h6ZjNqZWN5MTRXWTVTZWlzQi9BYkRzNW5ycStGRkZBQUFBQUVsRlRrU3VRbUNDIgp9Cg=="/>
    </extobj>
    <extobj name="334E55B0-647D-440b-865C-3EC943EB4CBC-44">
      <extobjdata type="334E55B0-647D-440b-865C-3EC943EB4CBC" data="ewoJIkltZ1NldHRpbmdKc29uIiA6ICJ7XCJkcGlcIjpcIjYwMFwiLFwiZm9ybWF0XCI6XCJQTkdcIixcInRyYW5zcGFyZW50XCI6dHJ1ZSxcImF1dG9cIjpmYWxzZX0iLAoJIkxhdGV4IiA6ICJYR0psWjJsdWUyRnNhV2R1S24xY2JXRjBhR0ptZTJoOVgzUWdKajBnWEcxaGRHaGlabnRYZlY5N2FIaDlJRnh0WVhSb1ltWjdlSDFmZENBcklGeHRZWFJvWW1aN1YzMWZlMmhvZlNCY2JXRjBhR0ptZTJoOVgzdDBMVEY5TEZ4Y0NseHRZWFJvWW1aN2IzMWZkQ0FtUFNCY2JXRjBhR0ptZTFkOVgzdHhhSDBnWEcxaGRHaGlabnRvZlY5N2RIMHNYR1Z1Wkh0aGJHbG5iaXA5IiwKCSJMYXRleEltZ0Jhc2U2NCIgOiAiaVZCT1J3MEtHZ29BQUFBTlNVaEVVZ0FBQTVNQUFBRE9CQU1BQUFCUk9Vc09BQUFBTUZCTVZFWC8vLzhBQUFBQUFBQUFBQUFBQUFBQUFBQUFBQUFBQUFBQUFBQUFBQUFBQUFBQUFBQUFBQUFBQUFBQUFBQUFBQUF2M2FCN0FBQUFEM1JTVGxNQUVGUm1kb21acTd2TjNlOUVJaks2VkJBWkFBQUFDWEJJV1hNQUFBN0VBQUFPeEFHVkt3NGJBQUFnQUVsRVFWUjRBZTFkZlloc3lWVy8vVDdtKzFOVzJSaVdIdkVmVFlnemYwUVFnblJIRExwKzlmaFBGRVR1b0JDVFNPaUpFVnlYa0I0U1VIYzMwb01FM0gxcjZJNElMM2t2U2IvNFFkeWRyTGZCc0VpeTBCTUNnbEhvQ1lvQkUrakpibmJmdnVtOFY1NXo2dk4rMSsyNVBlKzltYm93ZmF0T1ZaMDY5VHYxZFU3VmRIcy84czczL01FVDEyNis1cm5uTEJDWUp0d0RScy9VVk1sZS9OeHp6ejMzRlB4ZHV4bmNCYlEyRDI1QTVGbjRlKzdHd1FtSHIwbVpJTTYyendMUHZEcFd4NGFJN05EekxvM05WblNwL0F4bHdsYTluc2ZQU0o4bTNOUGtqVTNnUFVWOGtpcE5pbFNsb2owWXFsVGlZQUJWR1NKMFNUVXppdVpVaVZBNFZWSzNLT2ZqMzkvWFFVeW5Oc0VlSEJ3RVdBRWJRK2dsa1BudDhDWUNnOEFMdkJGTlRvRFBlam10T2gyWFJWUEVBeHlWUUFoSXhqR0U5b203SHBVL0tGRGJkT0d1b0pCVFV5VTBjNVpBTUJ0TUJMWm1RTEQ4MVE1NzR4MEc0WDRIV3lSalhZdXhTb1R2YTRMbi9kZmpqUDBlYUxyUU0xVzRVZXBwcW5LSlFCQnpLVFdiajhKNkNJSWE0NzA5Ukx4L0ViNkg2R29CK0NnME82VG5YV1ozZEFiYjBEVGhSbUNucVVvdklGMGU2YmFPaUhCTEV5RFVZVnVoK0gyT0xKS0k5N1FVSzBRWWF3S0U1aWZCYlpwdyt5RGtWRldKRlRDMm8xRllJTUlQTmNIekFLazFNMzYvdzFkSnhEY01NWHBFNlJzVWI4UkNFNjZabEI3MmdjKzA0SjRtYjJyUkVJUm43RmkzN2dvUmJtdUM1ODJ3VU5STW1rNzQ4b2N5K1M2VGlNekkweURLcmtIeG1pd1VOWlBTd3o3d2VXaFZPVWNndktwYlZ5RkNhQmd1c3RBZzFYbW5GUnE5bWMyNVRUSnU2RXhWSW9TR1ljRDZPdDAyNUFPZmgxYVYzTUkyb1dzUkxGdEc2emRaMTRpZFFYRFQzSWNsMUxkSkl1N3BGTDRSTjVWd1NkckZPcE5GeUFmR0poZUxJdFpacHNtYkMwR29vTnRFUGdPaTdNc292TnRuYlZMV3dqc1lReFFlWENVUjBUOGxIcjRSTjdlc2N5eThvWlU1czkvVGhIdWF2SG1ybWdUTHRtNGkzeDhhT01HVXU2YVR6eUtVcDBwdWZKaE91WUJhWVhUSTZpUzdIbSthY0UrVE4xZktpRUM0cFRWVUpZS0IweFZtenI4NjQvUkNlYXFNR1I5aWdUYzZaSVB0VFNEZk5PR2VKbS9lMUpqeDBTQlZHbFBjQWpOMlJSUGdVN3hJbmlxOUhzbllWNXo1dHBzWkhiTEhObFNxZldDYWNFK1ROMjloelBqZ01CbElqRXlJN0dFNVJjNWNWZkx1dHF1cTRQM1I2SElyek9pTEtsdHVZSnB3VDVNM2IxalUrT0NURnpQbXA1YnBRY2hGbzR3TXVhcXNNbnkwOFRHaXVMRVF6RExUZzJBdGt3OThIdDRkck5jaUdMWmtjL20rM3NTSnNTT1plRWJ2WEZWR2pRL2VCbU43dHNvTXY1NjkxRDVnOFJDcmNrQ3E3TXIycnJJN1JGQjcrWW44MHBMYlpPOWNWVVpQQVJqcmtOQjFXZCtFQndBK2NIbUlWUmx4VHRmWUp3a1ZaYVZQNUplV2tFNzJ6bFZsNUJUZ01uc3owaUVuUEFBNEUxVis5ZWxnZlAzWEowTW11MVRFT2QxaEd6M1M1WkVvTmpUV3BHeE9LblYrakplRXJzRjlJSnkzTHpHTXFjdENLbGQ2SUYrVmlMaytCWmhuci9LTmo1eFZ3VXU3bHM0K1BRWFowcWljQXR5Q2QrVlhvUTU0L2laZGlvbFR1SE5hYnZnZzVqV29yaDNCMFMvdWw1NG5CdmpCVmNtamFwem5pcHF2eWlHeHZDVTREZGt4MzRqTHZjN1ZDUThBZkdBTHFwd0szSUwzdTBoeStOak5oYUY0aGc0eDMrQUZyOExXcjBxRVk4RnBBci8wOUZYSmE1RDJyczkyeEVaY3lEenBBWUFQTFFkVlRnVnV6aHMyYkIvNXhrb1Q2cG5HYVZNTitESnBmQ3pDMW8rZmxvamxmNG5KQVN0Z3Nuak5pZXMyNDRNTnlNMzNLS3pBcVg3K3FMeE1Na3N2VkFCNzdEWlJjQmFBWnpDaEtld0RrOWZ3bHN3VTRPYThPK3czUVQ3eVBOWlIwbktmVlFKQkdHa0QxaFgzRVlWemVwWVpQano3aWdsck1kOHRReWY4cXlQN3NsNitLc1hGenpWaXVvU25JSnZVaW4xZVMydkNTN3ZUaEp0NHo3RXZvSVEwaDl6aXNwYjVHYm9aUTZjZ0FjRnlTSlZVbWVGWkwxQXRTaTd2a2JRTGRnY0xWVUx2Z0tkT0F0RXBpSGtLQUVoeDRRdklTMWw5NFBuYWxPQW0zZzB4a2JTaEltWHVwVWxaK2Q0cmFVOUs4N2gvaDI5S0FJUTFEMDdnOGRtbUtpYnpTNHU3ZlB6SUd2ckticHE0aVhRTFZZNUl4QzRWcDFNUTg3Ums0Z01BSDdpK1ZnanVSUGtUaWNqN0RYbmZyUUVSdVR3azVrYmlXeUZUeXBQV0RYcVV2NCtscjlCcVBDVENMU1NBNTNxRDNvVS9Pc2prRUlzMThxVU9jN2RRcFhrSzBNQ2VZbTdFSno0QThFSGtZbkNIQmMrS0lXODFXOVF3bkpVYjB3YVlLZmxKNndiWVJjVEFXYUM3SDN4L1NFTUtobXhlalNucDFLZStCSWx3VVdFL0pVOEsyVUtWNWlsQWorNStkS2dWZldRNU1pOHJwZFNSU1BhSkIvVS96NnRoSkRIYlJFUWYyY25SUkZwYXkrRXpHMkNSeE9mektVV3JsSnYyUGZ3VXhOZ2Z6a1Q5MHQ5OHovdXZmVEdGVVloTTh6YnVuUWJzSkUvb1VFRUFNWC9UTEl3UFpDeE9RV3JVaWoxazFZd2NBQ3kvODcxUDNUakNGUDBrdHNOSEhvWGcxZ3p6UXNUN1dPUWFZVVdIZVVXS3B4dkdSNU5XU0FNbk5FN01oK2F4TU1sTU5zT2JLTzR1em53dm1XU0xzSVVxRGVOamhtK3FxbGdkOTB5aGNXSStRMHdKazVMYjRXUEdLY0ZOdkhlRldFT3NLQ3lSS2ZERVlYNVZpNHdQMFZWYVdCUHRENk5YdENwUEI3cXgyVFhTSFBnNkx0NUZaYlpSSlhVVW1ybFgrUjZibjViZ2tJcGQwWHIwSnJRbUxHeHlPM3pJcDdab1E0d1VGUjBNalU0L1hKV0krY2h1UTBTR0dPbUxTSm12QUJuamVMOGs3SGlheXNIQ3hDdGFXNUdhWU1qdVIwZ3AwUlp5L1lrZUxiOHBXWkxKTnFyVXhzY21sMGVmbHN4eFA2ckp1eHAzVUNTMXcwZUpOMFRCSVViNkpoZXI4TmVFaVJUTjdDTTd3SmllSVViNklnS3ZpZzZlTHVRalk1eGE1U2tJeHdubVVXanZXb1Eza0NDbnpVTzdKemd5MjRobWpyS01wdHVva3A4Q29QdENub0lFMUlvakR4eVB3dCtoK1ZiamxtMVNPM3hrY1NpS0RUSFMxenpzNFA0cGFlM3FnanprSXp0SkhHS2tMMk5nT095bzhPa0N4Qmg5WGVDWEprN0tPYzJOa3hCMzZQMzlFQ0UxVXVtaHdHb2JvZkkxcE5kYlVhRFBtT1p3YzJ5YXhoSmFJemNFbGZFQkFaN1NvTnAyMFBqWkRlZkZyUmMzY1ExNlVqdDhaQ0h6RERIU2x6RXJ1Qi83MXorRU1uVlZ4Z3o0eUU0U2hoanB5OWhrL3hXaFNwc0I1WndHdnpUUm9jZmk0M25jT0RIemVqQWNRdkdNeUpDNDdFUnl3TloyTFVLYXhCenVFUE1Oa0VmMGpDb1JvQzl5NHlSVWhhODJNNHFjMUE0ZldjZ2NRNHowWmN3R2JseXVyMmVwVXUzTUk3eWJjZkZVdmNVQ3l2Z0k1RExmeG1iQXpKamdsNTVuZDJ5NTAvS2x4SmVsd0M4amcvck5WMmVxTmZyeHBzNWxobXFVYjg5VGUyeStFWDhWM1BleEttRVMzamZMWWppcEhUN3dWSVdIV0VGZkZiT0FlL2JnK205QVI2MnJNbWJBQjI1cHZBTzJaMlk5VFJpRmhyRkNmbW5pczBtRWZTL0JMNzBhWDNaU3E2NGhtKzFJOGlKTFVFNXhjM2lWUlB3KzlMWXVyMEJ1eEpNT0FPSlNlRW50OElIbktlR2VSSld3UnRRaklFMGNiUkVzOVZtMXJzbjlvZDRFS040Snk0NUtpd2JJTVNwUEZXWGlVTlVpS2RGM1RjRVpUVEhpMHZob0tSZ0Nhc1doTUU2TXJIak8xamZqR0U1cWh3OGNWTjFEWktlSzJjSTlpU3BoVmp4Q2tjcDRSaWcxNitxdG4zQk9KMTNSU2xoMlVrV0Fkc0Z6RkU2dk1kZ2FaejVXcXVTOFQyQlpseXR2azJyYlRyaWlsYnd1d3JJYWVYemdrS0pLVzdnblVlV3NyalFpVVBHb3VCbFRZM3VpTE1kcERKZG1Zc3phOFdVbmxrY1MvcFBBZlVsRytidVZleTVzcFVweFJmMi85WFROTytTdFR0ejZtVXRZMzVQYWthRktXN2duVWVWaWlWY0toSFBhT0FYcGtSSWFDVHVyaEdVbnJDb2RFOVlJUHo5VDVDQnVLNmcwSHJCVFpZTkVmRkwzTnQ0aGY1Q3dxMHBhRjVQYWthRktXN2duVWVVdzd0TWdJRXdEelRUUFhubmxNSUtZamdyand4am5OY0tKeFUxWEVIVkRGOHdPZ1pHRDRLaXhUcmxoMGRuS0xtYmpUZ2NPVldRTnp5M0pqVy9FNFpoS0V0UjdwUFV0YVludDhJRmR5Z1NiQnJma0o5K1RxTExHN3NyaTVudUM4MG9vM2taTW1MRTNyVkk4dHM3aGlhWmFtOHhxRThNdDlnT0NOM1NsQkNqcGZZcXpzUnVWM1Bnd0JwZnNrUEdsdUJIMy95UzJ3NGRXcDZneUJlNVl1eWRSWmNxU014QTZTSGdsMkFCU2trMmVYWGNPdmo5TStOZmhPYVM5L1B6NFUydXlyT2M5OHN6SlJ5SDJvNTBYZmxjVDZUTFNEcitSWUE1RGkwWEhUcFhjK0RBN1JvdTNvbXNLUWVFMkdDeExId2hlZUxkT1NXcUg1d09ERkZXbXdLMFppbEJSVlg2ZHk2eSt2Y3hnV054QXc4TGMrREEyTkdUZEp6amR3Qng3dzNzYmUvWVp3Nks0d3U0OEE5ZVBsb0ovRHY5L2RBTlhjeG83MG11MkZFakJ1NGJJc2FDZEtqM096SEJZaUc1Y2p6R0VoZUpTNzg1ZkJFd25KYlREUzFObEJ0eXhxb3Fxc2lFUmlld29Zb3h0Q2R6NE1CY3hqbFBNTHczK3ExZG5FQkhqeUtUOUQzRGFPejdjaE91V0xhazBxQmhHelQ2OGVpRHJXRXlwZkh1RnduY2hKZld4VkdVVEdaazdCdEVoamZtQ1Z3SHdialRoK01zOE1rbG9SNm9xaThCZFZKWGUrdm9qakgxN2ZUMFZqWUlKc0JmQnh5amxFMkhYb1BCZ2c5M3RmQmlDcTJyNW1YOFRzRnRnbndiN2NVWmJCdXIyQUJra254RjhLdXZyRFhadmZUMkdkcWdlUzFVT1NjUmpYUlRNUjNqaWQ0V2hCLzNIYmF6U1dPZmo3WUIwSDRvblRiQUY0QzZzU3J6UnB1clViWms4MUlGR2hFQVlJa0U3T3hUbkZudUJkakg2ZXh1YSs1QjRsWTJoMjI4YTlodjBqcGV3RkxRdGRMdk1ZdEd4VkNVL0JkaFZvb25URW1OaUVFbUFWV2NidzhZQ0VHOEhwUHNncW9KMUNCRUZnRFhjVVZVdXZSKzNFWm04YmUwY3ppZjNzNFp5bXlEUUdxZWFwY3NId2tCUmwzNlc2T1lPN0V0dndmeHE5QVoxZTJBVFdlOG9EdmxtcGFVeEFsOWpoMDlmY1JZYmNaQWo4c0RFeXcwVTQ5SlBFRzBIbHZHQm4ycnpFQ0tLdXpYY1VWWDZjb3NOZ1JUZStaN01TSHV5bzFXb0tMU0EwZjR3WkVVUUF4aHJkeWd3SytmU0JYSUl3UnhXeC90UnloQUE5NERvR1RUdGlYOWJvSE5HeUpqOVdJNUtNajVDdXdYcU5UVCtRaFVNNWNXSEZ0c1RDZkYyWUlJUElDU3IwaHJ1aUNweCs4ZzladW04OHoyWlFtaTdGeGtmZFRNdnlKQmd1Y0pJNEZ1aGVUa0FON3RZQ3NxdmVkNmpkL29Zd2VjdDJoUFFRbFo5b3VJM1FrWjlzaUxCZUZtcUVpYUJ5QjU3RldzNk5EanhZRTJ1a1IzbGFJcTNBN1A2VUR4WmxkWndSMVNKdVBLK244N2JZc21KTlNtRFFNWUhLRU0vVFJCaVgwZEZDRVRib3VDaTlDZTBLRDRmTmtFci94UEF0UjVSaHRhMHU0cUJ3a3BRNGk5YlZRNUF4TkFlR3pmaUhMZ1EwNWJjNWdicXhDM2VEaXpoUTNrbDNoQWlxZ2Rhd3gxUkpUa1RENzJ2aSs5TVBqajRKemdwRmY4ZEJWOUZUR0lHYkkvZVpYMEVvYjBKY0IxQlE3ald6Q29XcGNxcUVwNC9wV1EwMDlURHZlanladDd2SENBbThNWFAvNGdaRWs4clZVa2VzRlVsR2g5N1psbkFVWXBsa2dPeGRNQ01MRnNVYjBkSmNFZFVTVnVPT3B5b3lRZGdFallUVWxCS21PdnJwclNuRGpma25DNDVZWCtTWWYxV2EwWmt4aG1ZWHM0aFNnblBNWlh6S1F3ZmVMSFJVd3cwejFqSVZwV3dRRWNjd2oxWnFjbFRZV1ZNN2tvTTNRNWJ1QzlCSlpIbjVGRFZGMUVsVkluN3F5emVobFNLeTZrQ1ZkcUNHaXdBSjJPZ3lRVGxpb3pNT0NFdjV4RGxoeWRKbFJvNnlUTCt0bFVsakRJMUhYSXVEWE92TEJrRFZoeHF3NkpJYUljdDNMajhSWis2ckF0dEx4MEJhcHV4WUJkVWVYRGpjL2d2L1FHTnlnUDhRUTJJMEZpQlZVR1ZMaVVBTThGMmlCSGdwTGFqT3FFcER5SWlOZ1Y2T2RVenhOLytBRW1GS3VtYkNXN2NER2hVV2x5UnNUVkdFS2ZJSHJ1YXRLbWFrUW8zTElxRWR0akN2ZkwwamVoemZVMjFQYXJLSzUyL3ErNnIxS1RBZ3JRRmtoSW5vVlhhWDQ0VSs5cDRLMEtCYUUvc0FVSGlEVE0xYVRTWTZTcmNDNjl1aW00R2JFZWw5K2g0MXl3SC8ySGRBeWRpOUZtUW0yM2pyQ3V0SGRHeUltNFBkMVNWd0dBMVc1VlZ3NTJkVXYwMHlEQlU2OFEzTWl0RU5adGF0MktRbWdNU3JGV1p4VVNuS2F6MGpLREVpTFJERndxSEZJc3dPU0dXb01ycVhrSStUZHBNbXYxMDhyUkM0RGc0SXQ3R1hJVnhXRmdQaVo3M29SaGtaU3habFFvcnZTZ29NU0x0U0pOS3NVakxvT2dKcWh6dHFOU2tnTzVnU2FsVG82bE9ITnF4NHBsRFpQK1JKb0Zpa0pZQjZTV3JVbUlGdHZPR3FGYUpFV21IU0k2OUpJdFlRb3lRb01yTmVpeVhTUkJMemlkTTJobUUxWnBCYlp0Vmk0QzBGdjl2STBjSXdXQnVLeXRmTGVTTnk4cHBsU2FYWjY0L3NvUFQycEhHeng3dUJGVTIrMmxzaWM3WHJLdVJEVnhta1RJUzFackJjUHN6N0VxZVE3R1ZiRzlJU3NwN2xhL3gvblpLT3BFSENSNmJyUHpaYVdwZFhNWHR6ekoxazdSMnBIR3loenRCbFVFYVY2SkRnU01JVktVN0xETnppWWx5ellDMXBnL2VjMVRJcjRBcnlxdHhEOEZ5cm9VMG9qVytrcjJ5enY5OWlTTGpFZmdSOGR0RUIvOE05ZjZFZG1SVldRRHV1Q3BYc2pzbVdMMVlOV0daSlVQWmFiNHcrN214SGF6aFFTVXF0YzJvVTNHY3NpcXRFWVA4ZkZrOENxYUJoTHdFZVRVV3lXa2JiMGNtMHdKd3gxVTVvMDZGRXV2Z1Z1OVN1V3RLWWsxaFlrZFloUXZvQ2JxTTNxQlZWQ1c0eG80eDQ2Q0xuMWtQTjgzejgyWHhLSmcyTDAzd0hwNmExdUFQL3lkekQxOXcrVUcyZzZKcEh3WGdocjFWUGN6bXJRUk5tR2JFNEdZVXhJWXdZWnp0SStXY3h5V1BwdmNoSGlETmpXbFVMdU1Belg0YWVOcGlrUytiUzZGVXNUeWovdXFlbU5yajdjaGtXUUJ1TU10Mnc3eHlwczRWUEtCWUNiYkNoYVllZ3k1M1JKVmN4UU9JVGgzQ1ZWd2xHNSttM2N4M3lUVkhHZEkrUnF6cmVkL05ubkxTeWs1SUgwZ1QzSWR6a1hrU01hRWRtY3h0NFY1LzdIcyszS3Y1bVcrc2EzYkw0elVkU1FyNWdHa2pIN21rb3FlZ3FXVm5HU2FtYjlGOXFGbXcxV2JHaHpVWWtGZWpVMHRDVFZjQjF5c1crUktLVGtxUzY2STNaRHZMUFJveUNlM0k1bTRITi9RUStkUVZ2L204Zmp2TGJqOHo3cXY4WnhUUVA3UzJ5WjdDbFFmKzg3eDk4a1R3R2RnbW5qekIwcjRZeUpTdXhaNEl2bUlTcGg1dXlobnZFbnV6ZzhzN1hyYVcxL0pVTzdMRnNJTWIva2tYRGtEdy9NUG9yTTI5Yk5hZTk1M2VaemZ5OHBTZVhubit3NEpuNVlNbkgrUEJsU2ZISDRmUUk4K2YvSkZOZlN0UG5tRDJNM3plOG1VNXcvMVk3L29SVlp6VWpteUpKb2I3Y3Q3OG1sMnZTMzF3RUJqY2UzQmtjWktjQ29HZlBqeFZjVmZZSWVBUWNBZzRCQndDRGdHSGdFUEFJZUFRY0FnNEJCd0NEZ0dIZ0VQQUllQVFjQWc0QkJ3Q0RnR0hnRVBBSWVBUWNBZzRCQndDRGdHSGdFUEFJZUFRY0FnNEJCd0NEZ0dIZ0VQQUllQVFjQWc0QkJ3Q0RnR0hnRVBBSWVBUWNBZzRCQndDRGdHSGdFUEFJZUFRY0FnNEJCd0NEZ0dIZ0VQQUllQVFjQWc0QkJ3Q0RnR0hnRVBBSWVBUWNBZzRCQndDRGdHSGdFUEFJZUFRY0FnNEJCd0NEZ0dIZ0VQQUllQVFtQmlCeWsvKzRudi81S2tiWi81N05oTUxmQTRLTXZ3ZDhPZWVncjlyTjRPNzBLRE5neHNRZVJiKzRFZTN4ZTk5TlNrVHhDTy82cDNlZnZuREtWdnBXVnhLeVFqSVg2cWhONm5TcEVoVkt0cTJaZlZPbFpaQWxaaE5LUWtEVHBVbEludm1yQTRPNEJlSDhCbEQ2Q1dvL3Uzd0pnS0R3QXRjbmlZbndHZmRVc0RsOTMyQXlyZ0oxaEt3Y3JMTkV1am16N1J4emEwWjdKZS8ybUZ2dk1NZzVBZmZpbHljS3ZPQktqRUhYOWZFc2toOCtTaXNoK3FvNFk5T0ZubW9oemhWRm9IczlIa0RHb1ZIbXRHSUNMYzBBVUtkb2lNTWZ1dmNqY29RaEdjUThVbHpPN3FtQlNLRWZxNFdmcjU0VFdld0NjSHZRenBWMmdCVlpwNGhhZTVZczRRZnVJVkgvcndqMGZXdlBlcHMyU0dueW14OHBwSTZSNXFEMy9pVlQ0VUlvV0c0aUQ5Q1graHhxaXdFVnptWkw1SG0zalNZdFloaTdsazI4ZmVaQ3oxT2xZWGdLaWt6SDRTSG10dUFLUHVhNExXdFRVcFp5S2xTSW5HV2IyNThiT3NxRjBtVjZQd1JEMHk1YXpKcytYYXF0QVNxMUd3eDQ2TktxbnhkVjNLRm1mT3ZwbWVFbkNvendKbGFVc3o0YUpBcXg3ckNCV2JzaWpRNUsrUlVtWVhPdE5KaXhrZVBWTWsyVklVamRrdUZMUU5PbFpaQWxab3RhbnlBUDRDZVBWVkxpKzJvc0dYQXFkSVNxSEt6dFVoelc1SXBkN0F6OW4xSjhCZzdVbUhMZ0ZPbEpWRGxaaHVRS3J1UzZTcTdRd1IxV25LWjNaRnAxbStueWpTb1ZuN3A2ZURrMmQ4dmFoS2tzUXZUdWZGeFR4SnI3Sk9rU25WYU1zOWVrMm5XYjZmS0ZLaCtqckJsN09SREtSbE9SU2JZMlJ1U1I0ZHQ4STNQa2FBTWpibFdac3A3SzFVdS9mSk45dUlmSCtibHZ5anA3eEthaE5mSHB0RG1aV0l2alErSWVkd2MyUkYxK1d5M2NLMVNsWThFeFB4T3Z6Q0hjMW5nNjRER3lhOGRQdll5d2xJYzFYeE1Pc0NYU2VQaktvelBLaEdPUmNtQTlmTjVSSElJVlY0T2lGUGtvQ1dTOStKRTBlNjdjNFR0eGRESkZPYXFHdUc5aDFWNDNpSzc1L0hURXJGQ0xqRTVZSGtHcTAraHloYTcvZk5yLzR2c3A5RUZyU1I1a0RLMUFZaHRMdENQUTdDdzR5Vy9MYXVJdFZ3UUIzQUt3azlMeEw1MWxoayt2SHhtUEFkWDVUeDdmUTNpVGVDdTlzTzJITTVoUGpUejVEbndjZ0NSbzlJYlNiYzNKTmgwQ29MMU1NWW5nQ3BkcXl4WUtWZGxtODhoVmVBMXdjZ3VXT1dEbjcwQk9IU2xtSnNRK1pLTXBMd3IzM3NsN2VHNmlaWGovaDF1ZlBCVEVCeEhjaTVvc0wxWWlWd0NxZktkb2lUTjEvWGNNdWM5QThHOEpWdUpydTg4ZTUzdUxaSXFZaDlwczF5UGN2YXhsaXMwQlF5SmNJdXE3Y2tORWNVc1AwaVZUU0VxZVhuM0xFdWUzMnp6Q09xYWJCK0JzaUZqeWU4QnFTSHhJKzJzcWtHNWQ1SGZBdDM5b0ZyNUxSRG9TOG4xU09vMzMvUCthMStVRWZrbVZjcVorVEt5UDVaSkYvYU5pdEhqa0c2dGRyUEJtQTBRdWNUbjh5a2xxNVNibks3OEZJVEE1NmVVTTlwNWtGaWFyTko3MFNTdXlqb25rOVRhcFJ2TmUxSGlPUGZKWFkvbjBTbEdjVGRhSGxpRzhkR2szYkp4V29MR1NkWlRlVHBJR0hKY2xhSWNMUkxHcllRc2R1YzNqZnE4c2NRQmJNV1A5SFBoTVl3UHNXOXRRVDM4bjBUeXIyaUIzdmVqVlpBcVpSZE1IcmpSSXVjOVRvdWpNUXh4a09xMXExSlc4d05raThiSEpUR2I0N3pPZDg3dDNJdnBvTXJ0cUNDa1Nta0NreXJONjVkcjBld1hJVTVUWDFTVmZkSHlLOFdQaEZNdzgwbHpvQkI1Q3FKT1MwQlBlY0REVWlnbFV1eEpsWEpPamFxeW9WejNLdjhGQ0t3aXhySjNRM3M3R044UkRSOUpEODJwZ1JnaVc3ejJNUlE3VFpvTmNNUERqWlBNQ2tCdHNYUlM1YkVnUjFRSlMyZGU3NGp4T3dlRUtrSnNxTEtOOFYzUnNHWnBPM3h1ZkVBOXZ1Z25NQmp4a2NaSkpwTHp4aFpiWnN4U0pUaVhaTGFMOUI0aG9NWXlRNnJjRndnRWsvaGhFdEZUeGtjZy9ZSlVFVGdIQnZsWHRGWVRuTFNreWx1aXJzaW9YSnpDeGkyeFZROFdjUkJSWlF2alhTNGpJRlF2UzFwa0MvUGVFdVB1Ty9pQ0NTTHNlNjM0bGlaYTU4RHNheUl4UzVWRDZlNk5NanJmY1VJME9pcEZiNGVoZEZSVzYxdWt1ZnFzUWxsZVVaZE85WXlLL0lSNVBrdVZ0UnhMTmFPcWh6bUpSbVYwcmV6eUZzMldlTnd3SWxWMnEyb2p4VTlMWHJlNW90V09tNVZlbGlwYitYUDJ3Nnl5Tk5tSENMR2h5ZzdHOTNqdVJjTU5sRmJlbHM2dnFOK3JTZDRlZVdqWWVONnNQSVZaZ2xtWnFjcEE3ZHRTR0o1UGNoVlZaOWlWSFl5TEhlelFURGhsODdueGNkczRCZWxoVGF5Uk1IbEdxZ0tsYjBSSVhwWXFZWW5maXVXL0FBUmFzZ3hWRXNEYnZPRTFlZklRd2FId2VTV1VGOGFITVdYWFNKWGFpSTFVb3FQUUM5WjBUSVF5SmxoWTRnOWorUzhBZ2E2S1IzeXdjck9Uc3VaTWNGNEpRTGE1NXZUZGo2cFE1VkVjNWVYZjdsMEg4cU4xU3ByRFhlL0x6NDgvWlNvMFE1VmxMdkVrd0VQeVFZNXV3OCtGK0k1QmRyeUZSNDgwSG5SN0JqSXAvazQ3cjRUQ216eTM5TFY1SG5VaXVCYW1HY3ZRU3B2OWRlZTJ0eVM4Q2F2Z0ZIb2JlL1ladGZuRmZDbXFYQXFrVUYzSjdjSzhhZUxUNTVWa2JLTm1HeEtTT05TekNpNlpSNzNUeml1QklUYytqTDBvSFRJbVhxL3kyWWU4NWM3ZVNDeVJJL2JxREJxNEliOTdpaXI1a296eWRLSE9DL1kwc2QycXplU1ZvWkd6dnY0SVk5OWVYMWRKcHd4dzQ4UGNrQVJZc3pKT05QdTMwS1oyL3ZWQUxKRU5kcmZ6WVVoZU5mT21xTktycks4MzJMMzFkWE15MXF6UGQ2aUtlRzdJTnRKQnlRNlBsYnZtMEhnM09vM24rVml6M0MxTEFXQ0QxS056RU1ndkpvUVdlNEZXMkRsemhrMVRKZkJKV2VKMURlYzFSSmpzeWRZTkVWM1JvOHMwSzRGL0Ixbkx3MktzYjRpRStQSFZndkM0dHVWRmtVRHNja00zUnpKVUdURXJYLzd6UHRaMkVaNDI0S2s4ZHkySVNJZEJ5YTdNR3JEV0ZRR3lOQVBnRml2OHRNUXlWeE9Dd1BEa2EvbXM2U1ZQVnlYa3J4c2NJYVBlTlJ2MDh4akVHK2tuWWlEU2ZsWUNVYklyczRxcTdCb0lVbVV4bUpYanR5YVdSaUR3RzFqejVwaE9WNlZpd0tzYVFLMGJScTNuT2JqY2c4WitocmV3QmtGbG1aUzg1cER4VVRlUmhNcmlUb2lxUEp5VW94UEtiVkdwUlhONHBhc3lzc1Mzb0pKOXM5YnpISDRVR2p0K043YndPeERTZTh4QStVdExhVDBaSDJMMGM0YTRlWTZoN01zSlBoQm01YUxjL2xSTlAySzZLaU9ubGRoUnRURmJTa3NlWUNZTjFPQ2YvY0xQZmhEZlg1Q0NSdFljU1o3OEhVVHY4bzJnT2o3Z05GT3djNDhwQnRWdlVFQXQyWHJDWHhKZi9nemYvYnp0ZWMvekwzNkd5QzBzb1BKVGFmSXlHZDRzVGp5M254VWZNQlhQMzZwV1J0WWNSWjg0QUQxRzdxZzREend0aVhLRFd2ZUlCb0UxQ2loUHNKN3doWGNCUmQ3eHZBRGY5RkFuMEJvWHhZMDFneWpuK3FQeXVNQmkvRkhkenRKdnlGUlo1QndSWEROcVlaYjF3cloyaThLemNsNXR5bExheU1oVVplUkNFakFjbXlhUXJPamN2cGQrQzc5VzRpT0hSZ01YekwyL1FaODRDS0J1aHdyRFpIb3ZSSURJcWp6V1dKUnE3Z2t2Z25IV0JmOWMreUw4WHNtTm13YzBLc2Y0NHlYWElFS2pzaGRaNGg4L2ViZDJURWFydXhqeHF1bGNLYVBKbGZhWEkyeStOdVlqMENERCtzbGpRekViZzc3clJMR2NKVlIrZytsRlYrVm1mTWdZNkV3ck9KQzJpRFFyd2ZvOG9zb3NuVThxdjVhd2tuRmdvM09kNDFCa3pUbWpsdGFrOFNnM09Xb3dEaUticGhTQlZINmR2aEpia1hYYWhRaUpOZWNUWjl2WW1qUWU1U1pITGRuVXRXYjM4OFFSK2VlTXFmdlN4VEZHa3RIaGE5VFZtR2N0T1hkWjFFMjlSSEpscUNXYkRsR0czYnlLVnZrUzcyL3JqRE0vMU9HTEdJSU40eEcwdTNyR25wS1I4TGlEV1hsSXNNc2xHOWJBUG53WGlLRWhTbzU5akdpSnI1alhleGFQWTdrdUZBR3d4UGJtWTFjdUtxdGlWQzdLQzEzeVBqTjNyUVpyZWRYVnlDU1pNU2VUMFg1ZW9mT2RQa05ZTG9uajN6TnI2NHd3Z2RyeUdLUWp6TVFGdERNdjUyOWd1RWRoMERVa2JtNFprUXNZdkVKV3dmQ3NsNWxsN3BpQTR4QnhvMU9hbGZPb1k0dnB2b0VlK21XY2pPVlRDV1RvZ3I1WDBIRzJFcHg1aDI2Z0ZwWTc4amdEZkhSSHBJR3JxTnRPbmNKWkh5TThFLzJ1Y2JQWEMwMjJXVVhQYlpvUEdEYk9mdmxLdU80QUFBRUtTVVJCVkJzL3kvN0ZxelJ1Uzg4ckhHWnhoSmRoZ3YyV2hUUDFLbXg3cmdnSEVTODUvTks1MVpGbHcyYlo3V2ZHZmN2TUpXWnJzT3VkTVh4ajdDN3gxTC9XdGNtZVFvOXI3dE5pVHdSZk1YTjF6bnhtTVd0L0lNTGY2WDEyNHo0SVVuazh1TDRCbmxTdWdNcnplRzhTbjhvSFR6N0dROW1mSzArZWZOek1NWFBSM1hZbUdQY2hERmJrWVVuVjFpNzgvRm9Ta0JPeTRhYlFoSVZEeFpiRXRpbEVkSkd6UTJCQm1wV25ydkxTcDAvTndqRTREUUtoSzFtblllVEszbThFTnRuZCt5MkNxNzhjQk9ScFpUbmNISmY3aHdEWUl0eXN2SDhpdUpwTFFlQ3hmMlBzTDlkS1llV1kzRmNFQnZ3cTU5NTlGY0pWWGdZQ2cvR0xuN3R4RUxscFdRYmpjOHpqL3dHM2NWc3FEZjYzNHdBQUFBQkpSVTVFcmtKZ2dnPT0iCn0K"/>
    </extobj>
    <extobj name="334E55B0-647D-440b-865C-3EC943EB4CBC-45">
      <extobjdata type="334E55B0-647D-440b-865C-3EC943EB4CBC" data="ewoJIkltZ1NldHRpbmdKc29uIiA6ICJ7XCJkcGlcIjpcIjYwMFwiLFwiZm9ybWF0XCI6XCJQTkdcIixcInRyYW5zcGFyZW50XCI6dHJ1ZSxcImF1dG9cIjpmYWxzZX0iLAoJIkxhdGV4IiA6ICJYRnNnVENBOUlGeG1jbUZqZXpGOWUxUjlJRnh6ZFcxZmUzUTlNWDFlVkNCc0tGeHRZWFJvWW1aN2IzMWZkQ3dnZVY5MEtTQmNYUT09IiwKCSJMYXRleEltZ0Jhc2U2NCIgOiAiaVZCT1J3MEtHZ29BQUFBTlNVaEVVZ0FBQXBJQUFBRHhCQU1BQUFDS1dVcUlBQUFBTUZCTVZFWC8vLzhBQUFBQUFBQUFBQUFBQUFBQUFBQUFBQUFBQUFBQUFBQUFBQUFBQUFBQUFBQUFBQUFBQUFBQUFBQUFBQUF2M2FCN0FBQUFEM1JTVGxNQXplL2R1ekoyaVptclZCQkVaaUxEV1g1aEFBQUFDWEJJV1hNQUFBN0VBQUFPeEFHVkt3NGJBQUFYdVVsRVFWUjRBZTFkWFd4a3lWWHVtYkU5bm1tdmU0WkVDQ2tTdG1aQkVJRm83M29VRVJiUlp1RUJFRkU3a2ZZaHlwTHVqQlFHQXNpalBHUUdCR3F6R3ltN0QydzdFQjVXQXRxSUFIbFp0UWxzd3NiYWJSTVFRaWhnZ3dJODVLSE5TQVNKVGVKWk93blo3SWJpblBvOWRlK3RlNnZhMSsxcjk3MFAzVlduVHAwNjlkMzYrYXJ1WDZWU3lHUG1tZGp4RzRWMHRQQk9yYkhZY1ZSNHB3dnBZSU94Ny92WmozM2tkcGV4MSsvZXZYdnZjY2ErWGtoSGkrN1VOR1BQY1I5cmpLM3p3THZaL3hiZDZVTDZOOHUrWC9qVllteEhoQnJmS2FTblJYZnFJdHNYTHNKNEtYMWRlN1BvVGhmU3YxM1ZBSnQ2ZU96L1h5RTlMYnBUdld2U1E4YStLVU83RDRydWRDSDlZNXZDTFpoNXZpRWQ3QzhWMHRPQ08zVlZjY2NaeGxSVEhLNFUzT2xDdWplbHV2UVVZd3JBem5vaFhTMjRVNE0zcElOQUo5c3kyTjBydU5PRmRLKy9JZDBDT3JrcWc4MmRRcnBhY0tmK1JzRm42R1RsQXdYM3VlRHVHVHBaY0VjTDc1NmhrNFYzdGRnT0VqcFpiRWNMN3gyaGs0WDN0ZGdPRWpwWmJFY0w3eDJoazRYM3RkZ09FanBaYkVjTDd4MmhrNFgzdGRnT2xuUXlyL05UMHNtY2tDenBaRTVBVmtvNm1SZVNKWjNNQzhtTFpuY3lMNU1UYXFla2szbWQrSkpPNW9Wa2s3MldsNmtKdDFNdjd3V0t0NEQzL0VoY2xpV1paNnk4Z3lVSzBoejdkbFNVSFgvSVhPek9WcDRRaldwM0ZDU3ZNSFp0UWdEeXJXYjFGaHNGU2FDVGQzeUxtQXk5cnpiWlNFajJtYm85YURKd3lxamxwejdhQUJ6RGtkeityMDlCcm5lOWZ6dkQvdVFrZHdHUEgvalBVQ1NyZFVSZkhGdVRBMVpxVFo5YS9wNS9xMXdJUlhLK2Zyajh5UFhyMTVjZnJhdmIxbEpMbVpqRVlDUW5CcG5RaXBaSWhpTG0waStSZENFVEtpK1JERVhNcFY4aTZVSW1WRjRpR1lxWVM3OUUwb1ZNcUx4RU1oUXhsMzZKcEF1WlVIbUpaQ2hpTHYwU1NSY3lvZklTeVZERVhQb2xraTVrUXVVbGtxR0l1ZlJMSkYzSWhNcExKRU1SYyttWFNMcVFDWldYU0lZaTV0SXZrWFFoRXlvdmtReEZ6S1ZmSXVsQ0psUmVJaG1LbUV1L1JOS0ZUS2k4UkRJVU1aZCtpYVFMbVZCNUJwTDMxWTByM3YvcWRVeWhqcHg1L1F3a2Q3MFJWSXF2bjNsSVJxeEFCcEp3ZTEvb01hbTNYV1VnMlFyRmNYS2ZlTXBBOHJKQTB0bGx0Ny8ybFJkdXkvc3dKZWlMSS9hT3M1NHRBOG5LZ3NCbkw3MmVMLzc1NHhMSDBKc0kwKzJlcGRRc0pEOHRFTXArVitmbm5wWllUdW9qVDFsSVhoWDQrTngwK3BtRzBGMDlTeTBwUDEremtLemdQZFJ3ckhzVU9mMWhycnJob1hvT1ZUS1J2TVRSOFh6VTVCWXFxL2NxbmtPMDBxcVVpU1E4V01lUC9UUXJPcTBEdWhQNmR2Tk1KQ3RERHFUbk0ySHd5Qms3MUxoT1ZDQWJTWGl5RGcvUGxqWlhuOVNIbnJLUnJEUTRrdXFGK2xudDdDOG05WkZHRHlSYkFza2Z5c0pRcHZmMDI3azlNNXdUTlVCU3ZUVGZWU040b3cwZXZoOGN1Y3ljYTB0WENlZENEaVJIdlZmYldaK21nTEx0VkxBVGVtd2l0NE5xakgzTEJpSWVreXRHM3ozY0thOG5scS8rZUx5Z2ZDWDNNellMOGkxdEd0dmJsekpzem9rMmVlamIxQnFMR1FZeHVUdkNTeU04ekJLVlM3N2pFY2t6V3ZDejk1NzlhZUFzY054OC9wbmZTclBSNFZyTWR4bDRrRFh5UWxsWDlOdlEwd28rVmxxMThiWmo1ZmZQUEJENGlOL1U4d2ZURWg0ZUFQSFNMM3ZzZHpUSDhFYVMrMGUrdmNnZnRFVE53ZUhEK0hneEhzczNVcEVNV3pGV0t2VlZ1OEN2dkhEdjQ0OWF3K3dGdG1lcm5FUnNtajFtbTExZ04zaVZseCs5NFUxRmJBdkhqdlZGbzF6eU5MUzJZU21LQzVRV2tqM1BKWk5sSnpqU3QvZEs0VldQNXZEb044SGxlV1NZRlI1a3p2TFMxTnlPWlZPY2h3ZEVkcG10a05pSkJTOUhodmJiei82a3FNaGJuLy9ZQjArczFIVEREZUhCWnJxV0kvV2gyNzhOMmErUjFOMHhVYzVHakN2RDZ4N1o2NnZFbFhFSER3U1MyUmNoSEk0TnJkZmlWT3UrazVmRG5LLzRJTVlRY0Q5bXhUZjdTZWpCUzZ2d3NNZWRnSUtnZys4WTlRdFdBelh5M0VNemJDbGlFemV1TnlPeThVWjdDS1RWc0lMS1g5T2ZGTVJzUS9XbHdTQWJveWpYb3pQYkFDb3hpcUg4OHNnVjQ2Z3MwSHJMWWpWN2dacVg0OE5vOTRiT01YTEh5c2NweVNDOFY0eVJVcTJkNGl2anU5UnpLVHFPZEMxUElsNk9Kd3I5RTQrVmtVcUQ4MEJhYzR1dGoyUmxoRXhYbzVmeUdwWW5JMWc4ZmhhNVlvelJDaS9MOWt1N20yUGlRT2hhdzc2cVZJWEdRSW10bC9jNUs2bTNnSTNFeFlERlhkUCtUSTl2bUt4VTFsaGJGd3dCdkJIQ2VFSlR4aGplQlNmZ1dCcWx5QnFkOWFmR2VYbGl3QmFwdzdoWXUwTUZweEdXSzhhUkxpMjBLSjBjakhZMlJxdnpGWHVnUkRxNU01cWxISE10Z0JkdzdJMWdFcVlyazJ0dG5LMWl6aVk5QTZpQThlUzBRZ2VJSTJPanJCZ3RPdGtZR3k5SHBKaFZHZ3hScDB3bjBTZTVZaHhsTzRxU3VPbngxcVZwOVlBTzlRUXJkVHBIRDV1azMyMXJ0b01Xblp6MXZaM0R0akZxYkdpTnlndW5UeWV4SWtHM3JkR2FBNTE4UThkcmxLUnI2WWtGRGloVEtBS2R4SnFPdkdLMDZPVHVlS254SlhvOUg2K1NuanFkUkNoaENzWWoySmNhSlhHZGVQN3BYLzZwK3RGYmYyY0x5OGo3dUVLdjJPQURDSGZ5TG1FVWU3amhERWQwcHlyVFZJdVN1SVZZWGI3SXJUSjI5RnltSmFyd3hmcmJkMmc4T1F6enBFbkFKYTlISHBQaHBFSnF4UmpxRExSbDA5NWlPNjMvS29HRXY5OFA4UHpkN0dGbWxnbTNYQmRIWVVoYTFWYWhjeEJjdGZnVUFydWkwcjYzclNrUG04eFFKeGlxVE0xUTRmTmc4K2hYOTEvNWh6b0VObFNXelA4NTloenNHSzlMUGVpMmJVY1d1cFlBL3d0QUo5RlIrYUNUNi93NzZnTHMyRnlWQkJPV0d0NEo5eHJIRmtOSCsxWmlTcVFGSC82bzZYbjVvcHVjTmNqcDZZd3dOS1g0Y0p5a0JhZ3RITzBnRzlEQnpQZE9wa2o3UkN0Tk1IZEhtUHRMQ0JyRjlDS3E5VTJrWmVxY0h0Q1daK2Zza1QyTWhXTFFTWFFRUE1iRHVndkFkandoWnRISmk3cjJYQk92OWFuUmJyNE9FYnZySjFnVG9pdll5bXY2bnZhaE8yT1hzQzZ3LzhCcEVoTmUvSUxyK09mVWZPR0pBUTg2R2VNdzVTL3BXSTMwZEJDdVFlVjBZaDhpbm1Od0M2aytuTmN0WWJnWEdUTjBjVmlDM2luSXBKTnFTZ1UvWWtlYjJNd2oyQlVsYklUWXF0RkI3SUF5WlVIMjk1UXhYRVI1emdqTk81QnBWK05YdDF1Nk1vai9mYk9teXFTVDh2N0dHSW9vV0tGR2N3akxGV1BRbGY4V0pUNjcxaTF2L0pxR2JGY1YvTElvVlUxeGQ1cnY4SFJWNzRaYndKeVhSVnFtd0d3Nitidm9RZUp4dEpQaXppaEpvYmV0WVJscnVoTkNaR2lhQ01TZ1ZaRld5SnZFRW1iSk9tYjVWS05iSXRCdjU5QjlZRllTMERuVWNKQlZ3QmpTaCtLTWVkVlh1a1BwWktWajFia0IxdFNFVTZuZ0JvTnBRV21WcWVFY0Q4RExxUjdtclFjdTlab3BBTTZiNStEaE1wYW5YRDdvWkFoaXRuRktKK0dKVWowQlZDcThoWk4rV1Fja0ZiRkp0ZHRDNE9CNmlNUVA2T1NLUzc5bTBPc1VoMDZDdDJwNjIzRjVIcE5iZExMU1kyYURUUXlNWk14dEFKS0d1RmRqcHJTZ3N3NUJ3RzlEU0E0SXhkM1NTaUpBa0Z6SW1VNml0KzVEbnVXSU95VGFFbms5MlFwa3RPaWtqU1RmRW9raXVTTUxtOUZyUVZLNkRQN2RQZ1Nncys2SStORFF5YlZvYjZtWnBRQjRUazZqeUhxY1g0R0U2emNUU1Q3QmhndzRGcDJFTlEycFRBMjlJTXVhQll5dnk4cTFxR1pTaFh0cTZvYlRvMW95ZElCSW83eW90ZUowOHVVa3MvNHk5Tlo5WkNMSjEzZVFmOGUzUklCcjNlZ3VxTEVOUlFQMGd5RFp4UGlHVkthTEU1T2ZoTXlvcHlkeEhEdUpCZ1lOa25FNjJWeU5LSWRGMFZ2M2tZMmt2RzF0MDdmVWxzVVJMU1FoeVJxNk9KTFhwT0c2ZXhiaEdyRGVrdFNIME1uSVloUVVnUUZMZ3pFNk9hMVNwTUs0LzhSQ3dIQ1hyUExYckE1bklia2JRYktIOFNWaEVPQnBwNW9HRmlGVkNaMjBsMUNZMzdUSkdoamZvaVpuL1N0QnMrVVg3bUI5VmN2Sk5tdlJTWHVjN0tPbE40MkpKc1lYUlJ6Z1dUVXBDU0VBNW80UUV6bzVWTzFVWjdpb1o1eGQyTFhUWWd6VVNORld3cmdpMkVzQ0hocXk2S1E5ZDBQZDR1UGtrcWpIRlQxVE9PclYxMUFUT2tuMzBFUStnMlRIOWdUV1c0c08wK01TSTUvMmYrb1FabFBDYzJ3a0R5SklMbUI4UmRUam9sbWJKRmVzcWFFR00yMnBVOWNUbHNwaytDUllKN01icERka20xYXE0Lzl2QnN6Y1NDZkpxc1plNHd3UU9ZSXoxRlhQM1FjMElhbU9wb1daMWdrbmVTK2lXOU9ySnJCTkdCaGVkVjZONkZhbVhkdVRYOGg3ZjVLWERHeUMxRDdxVERRT2RIS1J5RHAwWElSdWFkbHFZRncybEtGMUFvZ0ZHU1JMcDY2ZW5tRnczWStvRGxUYmhneHFpaElxVS9hb0NVSzFnRU0zb2tjN1lqZVBLRFNCZ0c1UjA2Mk1sOTJuUFl3djRpUHJidFZRNGlPZTdUdFpPalYwczBzWVhQVmVFQzRwMXFtTlhWS3lrQXRhRXNWUXhGZG8xbnpDY0c1RDJFTkxkTGlQeU1KYnREM3pMWGl5dkVPZjhYYm16d3ZubzNPdDVUK2NoVVVoZ0Mwa3hBUmZDeU9PSmFxb04wUnhhYnBKVXhwV1grY3BZOXlmaFBMdWgxQWd2anU1RDdzK2FqdHJZTFlMNVRhYVNwRmJRd2pzbXNJazF2OTRmZmtQTU80TkVaTVVYUzVqSWF1RnBONHpoODVoMGNrWk5iY1ptK01OVlJzczZGa1NNY1hPcUpablg4ZnBJbVRhZnhqbDVQUzB2ZjBaeHQ2M3ZhMlQ0Z0VZWTl0Q3FuYlhxdHZiYSt3YjI5dGJscksranRPS05QRmR1NFZhbWNZU0FUWko1K0xNTXV0OExMaWcrTWNsczEwSVdRZUkzYWF5d2JlRzFrVXNZY1JUYXVJZm10aWVDRUhyWEpGcENZT3JYcjVEUTFlbkU3VmhkcEdaVHV1dkYwS0JlSS9GaWI2bXhxUXB6UUt4QXJpcG9HRVExNEJsaTRyUXlibVAva0drd29Ea3BoQU5kT3VzeE9ra0xLcGtaMi9hZFBKKzBHZ2ZLVHlQS0l4R2lJejNBZE1oN2pQMHI4a2NrRjlpeFFWUVBVT0xlaEJSYlRleWdPN0UrQUwwN2gxaEV4cmJxZ2dscmRYcmFzSUc0K3AwZ3ZaMDNaUXJNby83dHgrclVyb0hNQjA4QUkxbVc2ckJ6QytyelFWNDM0VmFlZktaWE9uWkMyaWtKd3BqYVFoR21VMGVSQklvWlFscmRaalloUnFhV0pKNjBMYzdldXJYc3ZFR0FBaXZDeTNhSzhnQVNGYlp2cExvNFkwTDVodFF3Y2RFMmhDQ2VpU3pSendrbm1hTzUrb3dNTFI1QUVaWDVWTEM0QXJsNzNNMU5MSE9RL2h6QzJKM2RPdzBBdmZES0JBbk9vRGtqS29yM2dpMFFSMy9LNmpTNGErZzVMMFFVcE1JdkpYRURKK1FCcE9LUWtSbEJvaFdlTGhqTG5iSGR5ZmhPUVB4dkYwVnhnQTEyVmUrMmtSN3E4clVhZnlIVWlEd3NZbHQ4dE52YW04N2lsQkxDZGFRL2N5SC91TnAvUDhKcFJZWjhmaXMzbGFKNGw5ZXgwQWFxUzUyUndaWDFMdUNFOHZMOTU1ZlFQTnZmK2J1M2J2M1B0N0FjR1NIemJaOThqR29rZkxhdDdBVzV1aXRhUFZkWnBNb0hMSFU4V05hS3pMaWNhYTVybE41UUV5KzFkN0RZaVJHbVQyNGNxMkxPRUgyVkFIMFA3Wlc1UHJqK3VucUNkTzd4QmtZNEY0NjNOZjZ0ZWpVVWYyQXJOOGhJVHJSNnpIUUhldldxTUJuM3orcXpILzRDQWFjRldsZGMwZGRXb1ZmVjN1S0lxakNiek5LeHdqOS9TOG1INytXYmpPVUFuRnJRM1pFdHpONWQ3T0xtZnQxdkdQL0QvZUoxTndhS1lRekMrOFlYQ1BwR0h5SndRM1NySDFneHIrR3hsU3JyZ1hzN3V0TS9nSDNuc2RtcXBFK25mNVNOVWtpdExudkp0RTVpNXFUQkNzNGlOOHlWWXNpV2Zudng5bk5MMEdYVm5NSE1KNjJaUVVpVFRPSlJaUHlpUFBkTE5YS3JmL1ZOUE13WFpvNU9FMHhOYTJ1R0hXYVZqOCtIZzlXa2pPWXZYTWdwRkgvQWR5dDVHejVTR3VBM285KzZQMnZibSsvdUFiQm40ZlExNTc0c3g0RVU0dUY2N05MeDNlZ1k5T2daSU5KSTk1NnNxcTU3QjBkWEVGL3hqRFU1TnpIbEVJdlZjKyt0QUErWmExcmdrcGsvUWZ1QWxsNVRXUkE3eDB3WWpza1I3eDNFV20vVFNJbUtQZlVVQ0FIMTZrOWszb3AzclpOWWc2aEh2dGVaV1ZJOW0wdlI5Y1JTa244ajBDQmJBTWlGbmw0UFVrRkh5WnVROEpsK2hCVmQ0ZXFWcCtRTWZCcVJRWnJZbkR0M0RHS0J5Yzc0VlRZYTdvWDkraUN0cDY2R1E1TmR0UDRPSEpvUHYxOGNic3dJcTlDWUVDcFo5MHFzY3NraTRGT2hhcDRjT3BLVjZidzZsV2ZRVm5rSHVYM0tya3Z2azUzU0hwcGJCVW9VRnF5dnlOZFhYVm5IbURpbU5ZbHJXdmFXbmZEbkNtWDZEMHpDdzc1dURGTEduTFZKRHJMT2s3Q2xHbGJlTzE2U2R0YSs3WU94Z083bzFDZ3VCbmMzbDFKRWxQWkxLZEtjL1Rpdyt4M3FFSmY3V2hBNjlVM0lIYlpJdWpzbXZyQS9tZm9rb3dXa2gydUdTNkR5N0IxbldOSWU1T1dpZ0M0YkxKRjBzS2lIdFhEaFJFOEpXSlc2N0IwZjBCTGdVRkplS00zMXlDVnMvQjUycDhIUGp5QjJnME05ODJKUW1hNXFiTVBMVysxbUFlQUFqMW1TMGFPTlZLSFl6UTdqZnNMMC9VOVVnVHQ2WlhLZ2hyZTExUXZCOVVXZHEvMzBMYmJTYWQxeFB4b3dlYUt6bmNSa056U3NRNTQ0anFBQXUyNzBpTHl6N1lqZ2toMGx6YWJTSnFNZG1Bc1hhUEQ4cng5R2E0aHV4TDBsQTF0QVJ2N0RGM216RE1LcTliTExWQWxGVG13ZHBlNks4NUNRaWhReDFRdTBkNHNIODhTazVRUVZ1ZVBIKzZvR1B4ZnNESHBzWGZ3UlB0cVRJOTlvdjdETk5NSmM2Q0h5RUErMUhNZ09zQ2Z2Q0tla0dDWGpnSkVuaENrWnlvaEdVUU52VFdlbkE3Uzl6WnVidExFeUVudUwvSkV1RnZnRHRHYS9yMmpueVBSeXRCdXlEUXBsL0FVNlRVOU5kNXd5d3Q3cmdKZ1ppSzVYRnBDbnYwKzgvaGJYOU10d2l0MklwaGMrUG9XWnVrdzJnU2pScXFNVGxuUjFCemlsTy9XS1oyczFIZGM1bmZwZU9SU2t2S0RUTXl2Qms5ZXUyYVM1S1ZVRzkvY3IweDMyTGM0b0E2SHB1aVk2ZEE1bG5oNFRXZEhPcm1vWXhVeStSZ2hoa0RQSXNaMmFpVFdlQ01paUVmWC9LMkp6SCs4SHpIeTErendVY1orTUEzSVNqZDdFSWxZRFl3MjkzUUdtMDdPMnk5cjFGcEE1Z0lvMEN4YklUbVRnOUUzalNkcnBVcS9ESnVUdjVtcWNmSTMvdHd3NVNPZE5Mak9PM25lZ2o4RkFuNjhhUXB3aFRwa1NlZlNPYTY4NzZ6T2NTMnIvTnNxd0I5WWs1ZUR1ZXhWazJLRkFQRElPR1VsV3hHNVpMWms4Y2dNT1lIeDFGd2swMlR4bG92QlZDTkFKNTA5bW1UcytGTWdhSkplb3hOWlo1R0M4Z3dPTWllK1BFc2JrdDFKdDExb1p0NmQwYmY1enF1dFpuZXh4MHg1YWYrWUJvS3k5N3p1bHdxZ1FOTU51cmNVNU12WlZnWTZtYkw5SStzV1FvRmdIRGhwRWxkSXhDTjAwdUVqM0UvbXV3djBKd0NrazVRNnpKOExNZExKamN5YStGTWdEbVJPdTVpWmJoVkt3YWFURHRkQXlXLzVXcjJGTFpLbDdiczdpamo3WXR5ZDNNK3FSb2VTOXhUbGw1dUlvN1g2VE5FK1owaytkTktUQXYzUDB3SkhlakhqbktHVlZwMmhCNTMwb0VEVkozOXBRZUZvcnBtbUZYenUwbnJaZEJKZUczZjRoT3Q0OGg5ZitQZmJ6MzZYUVJGQ1pCdjUzT0hscmxBOW0wN2lMZlZCeDFqWGFPNnFqVGZGaDA0dUJNRUl5dG1iaytPdDVGaEs4NkNUeUpQQ2pteCtPcGE2amJjUUR6clpDWU1SdEhmR1c0ZGlsSlpOSi9uRFJrRmcrbXpTRmFQMmVYcVJUU2NIUVNpaXN2ZjJXNTRWT1hWYncwdzZlVDhZeWV5dHBWT3Y5Z2s0ME0ybWt5ZFE2bmswMmNpbWsrZXgydm5YQ1o0TG9CZTc4eTlnWWl6aXhEeVI3Qy8zTXd3UFhaejh0ZExjdlM2aXdVdUE1SDRSSFR0elBnMzhMbmFmdVhxTjMrRitKcDBjdjA5bnM4U1NUdVoxM2hvbG5jd0h5cEpPNW9PaitBSnpTU2Z6UU5OamR6S1BZaWJBQnU1T3JrNUFQVSsraWtDQ0p2SVdudHlSL1RJQXlmZ3JqM0kzUFRrR2YrSDJzNTk0SElGazdPYnp6OXpkbTV5YTUxM1RCZ2RSLzB6bU5uY3VvRGJaalllWEg3bCsvZnBibHBkdmhMNG9MUmNQU2lNbEF1TkJvTHF3TTU2Q3puMHBmenVSdDVpSG5kWXRIL1ZQVHViTitqN1FhSjNZeDdsMGlnNjg4azlQQVJsbzYzZ1pTRUlBWHBHUTFTaHhFZi9PRXNrazlLZ3M0WDFsTkJuRFYyNjg4NE1BZURzcUwrTVdBZ212djdYU1phUkVNZ2tWUzVidytsc3J2VVF5Q1k0a1djTHJiNVBVeWphWmhJb2w2L25kOUZJaWFhR1dGRW40bWtLU1dvbGtFaXBVQmpmMmUyMjhsVWhTMUpMQ2NHUC9mcEk4S2l1UmpDSVNqU2Q4VFNHcXd1TWxrb213U0tIajQxeUpXVW9rRTJHUlF2eXFnamlXMHRSNFdvbGtLa1RKSCtkS3pGSWltUWdMRVJvNmVVczFVUEovdUtsVVN5UVZFcTUvUXljYkJFRWRYRkg1U2lRVkVvNS9vSk50bWZRdnkvSGo1bzdLVnlLcGtIRDhBNTFjZFNUWjRoSkpHNDlZekpkT3dtdUtkZU9OR1NrRmdJRG43aVMrOExsRU1yWEZlTzVPbGtpbW9vaUpucnVUSlpLWlNDWjhxaVk1VDltN2szSFJVdm1wR2gxM0Jrb2tuZER3aEtTUGN5WG5LSkZNeGtWSkV6N09wWklpL3lXU0VVQWlVWHF4KzVQeEpjNXl1Y2FKQU9hTTBvOXpsZXR1SjB3ZUNmVGpYSWw3UWZvYVQ5bTcwK0ZNK0RpWEkwT0pwQU1ZS1k1L25NdWxYeUxwUWtiSTR4L25jdW5ETjFyYnJyUlNudlJ4TGhjcWNNMW53NVZXeXBNK3pwV0l5dllyVDNiZ3lmcy9mWlY4Q3lGUmNYS0ZzWTl6SlVKQnZyN2NUbFFvaGZoQmR2dmpYSW1Zd0xla2J5dy84cGJsRy9WeXJFd0VDSVhSajNNNUZRdWI4UDkvMFFVR2VSeDBEd0FBQUFCSlJVNUVya0pnZ2c9PSIKfQo="/>
    </extobj>
    <extobj name="334E55B0-647D-440b-865C-3EC943EB4CBC-46">
      <extobjdata type="334E55B0-647D-440b-865C-3EC943EB4CBC" data="ewoJIkltZ1NldHRpbmdKc29uIiA6ICJ7XCJkcGlcIjpcIjYwMFwiLFwiZm9ybWF0XCI6XCJQTkdcIixcInRyYW5zcGFyZW50XCI6dHJ1ZSxcImF1dG9cIjpmYWxzZX0iLAoJIkxhdGV4IiA6ICJYRnNnWEdaeVlXTjdYSEJoY25ScFlXd2dUSDE3WEhCaGNuUnBZV3dnWEcxaGRHaGlabnR2ZlY5MGZTQTlJQ0JjWm5KaFkzc3hmWHRVZlZ4bWNtRmplMXh3WVhKMGFXRnNJR3dnS0Z4dFlYUm9ZbVo3YjMxZmRDd2dlVjkwS1gxN1hIQmhjblJwWVd3Z1hHMWhkR2hpWm50dmZWOTBmU0JjWFE9PSIsCgkiTGF0ZXhJbWdCYXNlNjQiIDogImlWQk9SdzBLR2dvQUFBQU5TVWhFVWdBQUFwUUFBQUM5QkFNQUFBRC8zZkRZQUFBQU1GQk1WRVgvLy84QUFBQUFBQUFBQUFBQUFBQUFBQUFBQUFBQUFBQUFBQUFBQUFBQUFBQUFBQUFBQUFBQUFBQUFBQUFBQUFBdjNhQjdBQUFBRDNSU1RsTUFJbmFyemUvZHUyWXlFRVNaaVZSN0h5V2JBQUFBQ1hCSVdYTUFBQTdFQUFBT3hBR1ZLdzRiQUFBY1ZFbEVRVlI0QWUxZGI0d2tSM1h2M2Z1N3M3YzNHd3VqeUNTYVRReFJRZ1J6a1ExMi9raXprV3dqRWltN3dib1RtRWl6V0xZdkloYXp3ckdWQklzWlI3RXNXVUt6d1pDRVNORU14Z2E4QXUwNUV1RURKck94UllLRVlUYXk4aUdLclJueEllSVRlK0Z1OSs3d25TdS9WOVZWOWFxbnU2ZG51bnQ4ZTVyK01QMnE2djJyVjY5ZXZhcWU2Zkc4Ry9iNjMzTjVkKzNtUnQ0U3JnLytKL1lXODFiazZLVzhKVndmL0N0WGN0ZWpVUHVET0JrenQ5NHR6bnc2OXdHTlUyRllXeUlWajRuYzU3Zm4zYnpmamxiMitJcWdhNzhSamZKMnQ0U29PUE92bjN2bG51b0cxMnpsTWkvbEJNK0pUMFp5bnF2dDNYbUw5Njd2aVgxM1RGZkU2VE1QM0hYWFhRODllRnE4elFFaVJNV1pxaHgvYnNwRFlpZXlreGsyN0Y2TVpOYTdxRXo0cExqS2NlYWtxdjdIUG0rWlBCeWk0a21sR2RlbE41a0JYeENudUZRR254QU5WU3FzaUhWVzc3M3ZsVDlYNm43b3RoLytCbS9JR3A0N3ZSalBNbFRGdjM0ZGNZazd5THo0ZVR5YnJGcHJQNHZnMVB1WWJqanNhRWExeDJETEN4dTZQYTk3Ui9UaldVZW9lRnlJYTR6d2VlMFRyQzRYc0NUQ1RUSXZqRXNVcXNGZ2N3aW1YTTlGSGNiMEcyS0lLYU5VeEJ4L2svRlo0UzdLNmpNSFo4VmFLTS9ubVRhN2ptcEFQd3BUOWtQSnNxdDh0anBNUnBTS3MwS2N0M29jRi85bkMvbENWVDRacktpZXVOOFVqb285QTB0Z0M2WjBhN0l1elR3RkVVT0dLMHBGaEo5bHE4K1cyTGFGZktGbTZBd3ZvQ05MV2pDQ1QwUEQ4cjdyQm5hbkxZUEN5VmNmSTBNT01XV2tpa1hCQTFKRnRETlFLUkdMbzN3SURRV3NaK3VoOUpwcElhRHJCbmFuTFlQQ0NRamYrOCtWSWFhTVZMRWwyTzVtemszbE10QXVtc1ZKOFZaSUk2M1JwMHg5TFJBc2EyNWdOM2daQVNmT1BQRDlEVytZS1NOVkxQUG9jMnhTcVJEMXZSWUloTkllaDJIS2hvVG9veXN1R0JnQVRTMFcySGxUaHZBd1UwYXFXT2ZKVzJ0eW9kTHp5allvV2tOZ2pyRWNvdXl1TzdTaldMYTRPVUhEVEJtcG9oTjk2cUZMUVU0cWI0blZRYzdZNHRqNTdUV0Z6VEtCUzdGc1o1QW00NXBocG94U0VUdGJtOGdWeENUM3RvZENnK1hNT1dhWlhUN2JWVnJKbXhsbWh1QXdVM29SS2pwcDVheTRscUZLdzFqTjg2a2NqdHdSVHNUWmdsZUdJMlpaTzlTVWpqQ3JvcE5XSHAxY2drN3F1TFBYVWRBdndDdlpkUGVnTmd1a1lRUloxSTFtU3F0aWtVZWYxZ1NDT3V0c2ZXamdLN3RiN3A0VDJCbW5UTUhSVEdsVmJQRzBzanUwYjVucTNBd2s0SVBNWWJzMVZvdE8yc0RPNnJNRlJ6T2xWUkZHYlJ0TnVGbE5aWDVBU1Z3Wndyd3IrQ28vbWJSeWFJcnU2bXhWNUdubC9DU0NPbFBrcUlnNHMzenBzZXFaSHhGaXhURWw5SnRFQkVya2xTRXE4dWl6RUJMVVAzL0hnK0tCeDU5bUJzZ09QQlQraU9aNFhZZ3pRbndLZ3RDck5TdHZBYWJNUDYxTTRwVmhLanBwNWVHQlhJaEk1UFh3b3UxUkF1aXA2cjBKOGorY0M0VHdPbDRWMXphOHdqTmtOY2hldHlpMFkwdkExaEtNQnczM3lsQVZrVmJhQnhERllNNE1FbjJOOUJqZ0MvQXF1M2wrVDlUVElvemp4a0J2NTFiRVIyWGxPNjU2OUdUc2xNVW9vbWhMdVVGRFRSbXVJdExLTmFOVEo3QU16RmVoKy8wdkZ2QWNGWTlVRE5wUVlGNzhHN1o4Mno0ZXB1VlNCSW03bDFGSVRYR3ByYUNWUGgxbmJhc0NmWFlta2xZT24rRGhLbUtncmE2OXdMRkxHVDM1c093SlFaK1FVSktQRms3UGltWllqbkFSTG5tTis1eHF3dE9iSFI5cGE1WDIzRXVXcE1jRHU2M09HaHJtbFJFcXR2Z3haNTE1S1BTamN6bC9JMW1vQWU0bjFMbFFCZVpSczZTVXdueFBzYXJ3VkVkVjFlMnFQbnVaSHVXdzRJZytUaUN0SE9xVkVTckMzZHFxRC9pczhoZ3ZNeEhqTlRlalU4T1NRTTNuMEZWQVJYTTgxZ3lMaUFxM0c1Z0dudmNjQzQ2RmkwVkkxVnh4UitrOEsrWUZZc1Q2TWJ5alZLenpzeUIzSm1KRnNvMTBVcmpYamhIQW1scTBrSlhNR0ZVY2N6QThPckVNUHBSYjRmbFlmWmRwNEhrVFNpdUhlV1dVaWtLUUM2bHJ4Z2xNWGd2V3U2emJ2QnBLeTZZVUM5UXAySFdNQWF0bXFnOVFEVHljUlJpeUNZVlhobit3MVE3cmw0bWpBNnd5cklqM3lpZ1ZrVzFnaWZBdmpIcER3N2lESSt0WEdTV0x5dEFHd0RsNVd0dlZFeHdERkxHbjhUQmFkcXdrbjU0em1oM0laTFFUU2l1SGVHV1VpazVhaWRTRHhYaWFUc3dQT3lnbE94YytJZE5JNDR2Z0dobGtTM3BaODhjREk4dWY5N1FnazlFV1VXd1BqRnoyRmJGZUdhbWlrMVppQW0xWXhXajFOS3VPNTIxUnNXR2JvNkVpT1M4R3d2ZGhUSWp6VWNoRlBuK0JCSmwreWlBcFNoQzVhbWs3azBrcjQ3MHlVa1VNOUxiUkZWbmNvaW5RdXNGbkc3SkRaeE5uRVlOUWl5d0hYcjRCUWJnZVJOSGxJbDlrVU5uaklVVXVYVXc5YXVXRzFrd3l2OGQ2WmFTS0xiN3V3My9hVnEreXdOVXdaZW1rdm5WUTJUWU5BMEJ2RzFVdzRDblZVbUlEMGxaVjVqTmdTanBFNDJidm9Iek9JSk8zVENLdGpQWEthQlZoTDlzOTE1UjE5Q05vU3RPVHNsMzNiVmQ5Nk51TEFEckdDRTBiTmdhb2ltNzRwU1c2d2ZqdHVxRVRyV3g1WjNnWmd4aXlmaFRMYUJXZHRCS0JzMjFaUUhIT2twWlBremdoOWpKTVMyT2hpbGsvS2lZckdxUTZZckFrSlFVUkdnZDk5YXhFVkEybWxWL1hpTm5lNDB3WnJhS2pLNnhsZFNKUDVxYUVuVzJTaDBob01VTWhHOWJNVWs3eE00QWJNR1Vua0NTZ1QyWWVlTjVnV2xuZkNQRExwaGhueWtnVjRTY3NWM1JNaVNaY05sSkpVK3JIZlVlaXMyN1ZHMnlPL0N5R3BaV0RWQWpBdlBkZE93Q3lHZ3FzMnZhQnRITE9JYmFJYWFFNFUwYXE2S1NWbm1OS21WWXlVeUtRV3A4cDhjdzVUSE5ncjZsNmxsWU9VZ1c4c21ZR1FOTFNhRFlVRi9vc290aTJSV1FKYkNmRTY5UENjYWFNVkJHdXRtWUZPN0dTTnQwRFhxbno1NmIyT1V2c1F1ajJqcXFCVWMvN2JZTlVSNXhsSi9nVURETmFDeVFPSFR1VWltR1J6WDVmUkNhM0dGTkdxNGdlYjF2cHpncXV2TEp2V3VVRTE5dWRrTU14Z3lpQlhiTnNzN1J5a01vMVpYQmRDV1REUFNld1EweVR6WDVYZkxwU2pDbWpWV3c1TThneEpXSWNycjVSaWlLVmlaQlZuVFNhNWdCUU4vNVVzbW5sSUpXYlZ5TGM4SkgxUU1xVEgvU1FCWFlJclBtT0g1Q2R1aGhqeW1nVnkwN3k0ZXgyMUFyZU1IcEpVL3JCQ1dhMkRRYURBOWFCZG8xL2hsQVZ6ZUFRTWVRN2ZIdXVaZEhLTFlzSFB4dGNaSFp3akNtalZiVE9RNG9nTnAyekNsV2hPdXVaM08zNCt6WXNKWXNXTVFSaW1VSFhMTkloVkZ2T0hoeXp3dUVMRFpnWVdvVFd1S3hqT3R6d3lpemdHRk5HcTJnelJWSUJLMDNmcWxLQjZtTEpsQ2szMVl2TklUTjlUYk1Mc015Z1pod3ZoS3JrYktwSlQ4WUhwdWRiN3VEYzhqcnMvSTJScFFlSG1KSUpzQ3Bpb09tOGNHRkp0YUxZVUJCOTdwTHR0azI1U01WVjdEbXFCTkMxWnRvR0FCZ0ZxSFFoVGxDUEk2ZzZVcjVFeEFkbUQxK3hNUTk4SmhLQjFyMitScVY3elpudXZDVWxIR1BLU0JVeDBQUkFvTFNzWktQYk8xYUxMVEtYMzRMYUVoVzNQWStjUTExcnFJMjRZSVZUcWdtZWZnVlFCSlY3aWc0a3ZRY2dZb3hsbis3K1JXUFoxZ1hjWjUyVEQ5YVFHb3d4WmFTS0dHZ2E5L0syTDUxN29Wd0VURXFJeklQc3R3akV3dVptV1Z6WjNHejdSR0UzUklNbFZZOWhQRTlRT0pYN2JBZXpnbjM1b0ZCMUFxblhDcVNWSGNmUVNsbzJuekdtakZRUlBTYm5XZW43S3RTWUY4cGZJN0Rzb3c1TFh2WHhLczdNOHl2NXJXaENCZnh6UFpvcThNVFI4VW9Nd2lybldiYnlxUnFXNXExWndqR214RU5QTm5HWWlpWFZZek52Nm83eVBSalBlSWxNTTNWd0NpU0lMejF5THRBVG1MS3ZxcmFNZjNvQkttcXZ1d0hYUEEraXRvN0pvcWhFdUd4Zzhab0QxMmNWVGphZmNhYU1VbEZwZTlMWXVld2tiaFRuVFhaRXE2czJEOHk2eEpSR0RzVlhXbXFCdS92V0xSdURCS2drZ3lwYjExQlJZdGtQdnNUZ0p1U1FyNGNTcUhOVjhhWmtrY01IVE5tSVlodWw0cTVNUG82WnBLSWxsd2pOUlg0alE3K1dBYWptQ0FNcHdJWkd3cjJEcGo0ckEwUStyMm9LVlpQZkJLaUlBT3VjUXFNQ0xnemVqb0lraXlVTjA1MjJiR3Vtb3RBTFRIL1RrZ0ZRYzEzRjRSaWxZa3YyYzhzODFpK0t5NXp1bmRCK3Z5MXJZQWU3SmdVU3hBcWFsam1kVFBhWFpBMGs2eGdSb0tKbUJQRkZpZVovd0xUMzZYTGRqSnlxb1dteHJSdTk5NkJrckc1cU13SWNTUUdlVVNwdVNWT1cxelg2TVRmK0ZPcGcrcEUyV3VjcWdJeVpBK2VPR01UZ2x5eGdJOFcwWjMwNVFFVXlqenQ1SkNxYVJvR3ZCU1pab1F3cFMwU0U2eGZyS0RnelE5Vm44L24zNEgyNUhjVXJRa1g0REMyRjV6VFpRcUJyeUtMZ1ZTLy81SFd5MXY2aVJpdTVEbE5IbzRrUlBrNWR4VFZpUUdrbFhRRXFxanBrTEVjbFhNRGZsZ0JTK285TFFINTgvZlhiVnNCSjNQdnFHMis4OGZydHBFMGdNN0s0cWFEQ0c2L2U4YWppL3Nqdi9iQVJ4aXRDUlRqUGhuZEl6MEFaajR5OUpKdHZTcmFLZDk4d0RwdzdOdEd1MHlTTm85YlhRZ1hmZ3o3djF3V29xUGFJOVhRZnFTY3ViUUNjcjRzTGJiOEt0NHBWdzBMQjBiUG80ME9ZdnV4YUQyVVVyaUsrL3JSY3FQeXhwUWdzQTU3M3JQUUdzT2ZmaHc1a2cvRHR2ZUI1TmhiWTMvSm0vbXNmWDREVENnV29TR2lMcjhsU2kvbWEySC81cDdkV3hjVytMS3VQNzdIK0dURDI5Vm1NZUJTd0lFNC9oQmNaMFhYUGcxV3R1Y3NoWEVVRUsxSGpMMkNyNlAyZXBmNHVmYTMva1Nkc0JUYS94anlxOXQzNzd6WDVsTWI3aXZ4bS9sTEpCcmdnRlRBeGtocGYzMmZWN0wxMFRsZGNmL2NJRlo5ZHViakVsTzA0T1RwcjRDQm1BYWVSVFFPbTlINzVVWEgyYWRwdWJpamFNS3A2U1A0Mjk5cmRlMmQvd09WZGQzQWlGWThreVh0eFF1R2J4M1N5WU9PdHFaT0FQUkFOb3hKbW4rVlMzUWlsaGVDU0d0WXA3RHlEMVhQQlpVY2oySTFRQ05Yc3dHcWx5VzZBTzJiaDhGNzQzekkvMXJDb0p5T1dVN2lpem9WQ3FJNmFSc3ZweG9FcTdrNHV0R05GbFVYMmRtenJDWGMvWFBpUzM0VEZmZDBIUTZoS2c2dU9aWG5nb1NTOVV6djFBdC96SFRudjlMd3IvRXlsWmNOcUNGVlhuM2s0eERkSzRVU0NPZGVVV2ZlSmE2elByV1ZXd0NaR0I4R0syWUZqTFNkemM2cUNiZVRVTndxY3BIdGRtVEYxMWxpZnV3MVdvQ2NKS2puQ2Jzb2NUd3hTTFNRWU5zNzJvTUc5Z1VSbm9BY3lzWjdoazdOUWRaQXEyTGpMQ25QV2h0SWcxZGJnZnNCaGM5QUxSNGYzcjBYbmhsODA1MFRvTVorMktHS3pxVTV0eTNxaW8zS1FxbmNEWjVYb01FNVkzY1dZNmdJWFRjeFpaOE5UTXROWW9tTHZ0MDBBNXZjcFdVRWZBMVF6QTJjWkJ2Y0dBYnI4VVhSNG55cmlqaW83QW9NYk5oekVpdi9hUlBmeFM1RHE4QTJkQ3BGQmp2b25obzV4M01MY0IvYy95MnZVRDNWc3plNnFoSEhtdUdNcnZTQlZjNi9OV205RWNHYjBkYlhwem0vdjhDVnBwQjQvdlIwd1ZXRjRKQm1nT1dnVnUvN2puTVI2endjWC9VTHRaNHZlWEU5Y2JjZndPT1pFMnhqRUE5dzBPMm9NTy9uN3dkNStRK3c5S01TZnRJUDF2TnlOT2dIaFNBY2Q3Z1dQeEVmdjBFMDRyUHlmV0xMOHZ2RVRLM2JDalF2T2FwR1Q4TjMwNDVXVFpwbXlMZlAwTzFQT2h0bmM4RHpCNEI1azRHUndIY20rTTFzUkI1elpTM3FiT2Y3U1l0NEtmQ1YzQ1huM1lNcC9hb0dwQmFZV3VBRXM4TUozb3E0WGI0RGVUYklMaGFxSXZKWW1xY2pCbDBWZmJJMjYxZzkrOXliYWd3OUVHVEw0MzNFVDFXb3FiR3FCcVFXbUZwaGE0THF3UU9RYWthd2hkUi9peFp3My9PUHhyb2RXZXNkbm1zdDBkVndnWHZqVWxDUFlkV3BLYllFUmpCYU9xaG1GM3crVVY0WjNjRm83dGNEVUFsTUxUQzJRcndYbW9vNHJ2ek05cnh6Tjh0UHp5dEhzRllNOVBhK01NYzZJVGRQenloRU5Oa1dmV21CcWdha0ZwaGFZV21CcWdha0ZwaGFZV21CcWdid3RNSFByM2VMTXB4ZnpGdk0yOEwvcDl1cmUyVitabk9EaitLMHBydjNHNUVST1NOTGZxS2NkZnpvaGNkNWNiZS9PV3p6OG0rbit1VW1KMUhMKytWZkRyMS9YQ09udWZ5ZnVmYUk5ODFKVi9GazZQb21wZXhlVkNaOWtQMzlPVEp3S01mb3NxWitLcjArOElQNVFRc2VyRS9wdHlBblJVS0lMSytiOUpiNHVlZC93bG9xSWF5TUwwVjM5QTU3bkp2U2FpOTdIdE5xSCtUdDFkV1dlOXlJTStmRDcvL2FXemMwWHlnQS9BK2dYdnZUakNzQjJCbUlYOXN5QXJJejZ3OGV4eE0vYnQ4VGdHSHhuTEI3akV1MEsvSDIwdWxxd24yYlR0YUN1R3VmZU1hOWI5WjRYMThiaE1DTE44K3dOQ2U0cjAwZGtOQVo2UlpoZnZUYlpueGdzWkRJNzJEdEM2VDhSMUhvd2hwTEpTWHIrNncySTRtamd0YVRKdVl5SEtTNjJOU0ZtdFhyM0IxVlVzL2d4NW9MWVg5TGM4YUxGVlFQbkJkQ0xPSTFFdkEreWtaZWdFTDRuN1d0OHZDcC8xM1VsaTU4UWJ2SDN6alluOE5JUWVqZnpzdTRtN0xxbTRRbmNqOWszcU5FcjRLM29zblhROGRWQXlMQ3ZwZHh5L3ZwcWZLWnhsSGlERzNzRlRHMmliNFFvMnRkRzBvaHVHejJiZHNFd2RTTURkUlo5NmQ5b2N3K1dlTU1UbTlUZEpDK0FITGxUVVFTN1Ywd0xaWmg5VTJxZU4rRDR3QXA3ZnpmOU9jZXA4VmtsbzRRTU93M3d1cXpocitsSnhqY0pWbjNkWUIyQktkdW0xRnN6NFBoQWwwVXVlczMyNnZpc2tsRmlpOE9HQy9GbE1SbGRCbGdGTnVkS3pvdkN1OWJHNDh0NWpzOHdCSkFzZ2thOE5qUG5XUHN1bisyc1BoZndPUHR6TG93aGUwVktmU2NMZ2U5aVRKQlk2bDBrcTgwVDdQRGduNmNnNG0zL1IwTytoWjJ0Mm9FM2UyV2dDQTVPMkZCbHdIQW9DM2pscWFGSVdTSFkvOUZBVXM3VFNxL0taMG9tNHVDVldhVDlJK2hTdGkrM0hZRnFUTlRtc2lHa3RITFZsRHkyQXRuS1ZCQ1dIWnQ1cGVLVWxMakhFK1drUk9QaTFSdUcwazByWjdKUEkvRC9SQ3d5RzdrNUFsM0hPWElVUkt4UFcvNlVWalpNY1NiN3VZaWNML3Z4TVFvejRLWEhxbWQrUk9VS04rWG42ZThYSG4rYTRXVUxibHAybEZZdTJ1SXRGa3dIemYvSGczc1A5OEVEWTJWTk9YZnJZOVg5RDMyL25ZNTNHUFh4dXZ6dmlVK2hiY1ZPY0txVjE4T3NqMkhrV2RTVmVFK3pZS2g0UEFXMitLK1J2dngvS3pQQlVTdXZmWDFXbXBsQVBQbTR0dUVWbnFGalg0aFlWNHhScTY4TEc1bkppbUxVekdXQmZWS0kvL2E4RnlvNDlpM2FaUWUxK3ZydEtIM0dxNTliRVIrVmxPKzRTbSszOVpNaHZGSlVpUHRmTE9BNVpDNjlET2hheVNPRC9vTFlhNUNjbVpWdHIyVjY4UzEwYVA4M0Y3K001NUM2c3dGbHhpNDJoWHFKS1AyMXBGMUl5NUR6WWNtVG9FK016VDBoSWJxVitiNE9uZmtySmY3d1cvUnZMeXBGUjFZa0xzcHBScEQ5bDYyRWlzYWhJUjVqWXN0cmF4WHJuRG9IcHFNMy8ybUkvQSsvdm8rUzB5MlFWbVlqcGFKNzRCWDJ2SzQrQjY2alozNkh2d3FRYmJGU1M2MnJQNmNnUHJPWGNhcW5qaGdxQUU3NXZQR25Vc0tlaHFVV0dNYUFab01XRjlZK1RoMjhZVW5UbFJzMW9VNWlLZXZTcWRaTUZZVU5qWlA2L2h6clErRmlFYnlKcGZSOXpSdDdMckhYMXFWYzd0VEJScmFjY2VLbFRlWjVXOHNRY0o0RWxBR3NhVW03S055bkM2bnZLL3kwc2c3ZU1tVm9RWVk5U0ttaHRKeGFVaHlEUUZvWmg1cTBEVWZheXdiMzJGdm93aHFLdEs3YVFhTkp5QTVyRGZwWUFOemg1NWF3dk9KN1ArNnN2b3hTbGpIRkN0UlFLZnUwc3NLUGttY3ZvZ3NVUWVpWmdXaHJzVFQ1Mk5tOXJoN3YzbU1CeGZNNjRFelArdVJYZVpZTlI2bzIrYTJwelJKbzJnQ1dFVnZzdWRsVFM5bWhKYkNtcmxnL2xOVnIyVWlFdjl2dEZQM2xoRnBneVBIWk1yQkZ4VVkyRXNPNVZIZzhDVWNac2JiRmQ4QnFYdE1DVTBOUGJBaWxCOWNza0kwb3drV0h6ZnlVUjlhWHdIa1ZFTjN0OGtkLzhXdzJRUzU5VnFWcTVta2xiTFpqdGFOa2kzeUc3dHhiSVRlcnM3Y2VENG5LaE51UVdJWUU1b2JTU2M5YnhUS0hzazhyTWI5dFNGUW1wQXhkQmtlN25rb25OZDlVU3RVdGN2QjF4cUdEOGptVTY3Z0hUZm1td1dzYktDc2crN1FTTVltZjlGSlFwQTdRem9QUGFKcnY5bGxkSVVWL2FPd2FqSDdYRDUwa2dLMXNjdGxUMnk0Z2x3M0VLTk9CMmFlVlBjZGk5TzByR2JtSzFER1dqS3hRZWR0WGZ0WkFZL1FtbU03MTFFWlZSbU5tU2ptV09saGpwV3FQSVNxV0pLaEhMSEtpeHFvYmZNbG50a0c0aFRzM1paM0twM3lPTGNIeXdrUlNHRklua09SZ2tHZ2F5RHpXK3IyYUZqcUZ3RGFkY2NnR0xMbUpSSHFtTktIWEdCdWFWeFM1V3JqTEx2cHRkU292KzRXUXYxcjJXeExjdXU0Q1RxZVZxeUNUNlJZekpjMC9rMWlHL0hsN0FrbnhLRTJlb2NTakptdWxZNWtkaGxyMHg2cERQYkZSMzZ0UWVjMUhyRHJyQnFOT0F0YmNjd3J5eGdib0tMS3dhS3k4VXVlZkpaNU1KQkdTQUFkRHlwYlZCQVREVUNqbjJHQklMVi9BTG5XTW1iSk9aZkllWEVnamxpUXd6Z2ZGeFBPTUVCRkZHa3g1WmQrMHlGaXB0enNoZjk1dUVNY0ZNS1RabmxadW9XZGNtWjV2c0E3cUIyTGxtc0pFR3NHdHo4bUh3MlN5WllhbUUzYVp5TEpsUjY3Z09yZW82RkZraENsQkdsTGZOVkp5MHVRZHZqMUVKY1pxaDlwS2tNUk51VUxsZFVWMXlObjRxYnJFbjVTd2JqUHNrcCt3cXhXOFlWcWtLZlVLWGpVcm5tbFBDMUJBT1pXV2lVTmYxbWZtcXBaOG8wMGdlU3VQSmRLVXZ1Z2piRWVweUViNHBPRGNZUGc5YmRrcUdsaUwzTzM0RzB4b3hVa1k5ZmhnVUkveE9XbktybU13L0FlalVNbXczQUt6c0Z5amprcC9KWTlsRFpwUjBqdXR6SXNNdWFxTEZUU3dHQ3dWdUtJUUVWRTRDYU1lSDZTaHlwWXBPc0NETHpxZ2lqSVhZU2RHVlVqV0ViTHBrSXpZRzJMTVNHQWwzL1YyU2NLMmFTcFNjVlVWVTBVVXc5RUZ0ckpPSzcyS3U1NDJ0ZXZKM0lUdDFxaGpPalZKdFFoZ1ltaysxRGM0aDI4djlJMHZTQ1VxYmlQZnJCSkExeHJoWjNidFpwMVcwa014dnl0U3lacnVwMXdGOUdiRFB5Z2l5OUlEWFhucFBHWFV2bUhac1d3OStpL252bUpCd1l1bFNVMHFZZ2JLY3hXQ016WWxPcDRpVElYMXVzdzlnZkprdmUrR0tEWVQ2UmhGVG12Z3EydGNVeUlsMXlrTzlDbFV6UkltQjA5TFZ3ZEZjbFlVTmpmTDRzcm1aanRNL2ZIcmFqcVVqYzhpUU5reUtRNDFQRzhUaEMyeVdGOWp5NFI1bTBxYm04OEs4WStiN0Z0TUdpZmgzZkZLdUtLWkZEMElORmFXYWFiZTZhZUtLT0ZxWlo5VzB0ZGFscTJ3cnA3ZjlIL0t1TloxVTRsS2JWVkt1UWd3R2ZLeHg0YVdJWWZybkYrU3kxN2ZMeHlJdEpKK1dtTGNnbzRVL1BRRGZhakRlR2JuV0VGQlQ3NVVhYVZNL2hkOUUzbjRFb2JtaXNtT09TYys2VGZ0QXRZSkJEeDBTVk5rZGFlaGFtVEZUUEdCbWpZWitpcWIwaDRLWXIrdHNPUjZ2cVJncEpXNmozN0ZhRGM0MzQ2bXdKWm1TY09lOTA0clVjYm1iYjhKaFEyTGxRMUVhV3ZXVE9zNnI0T0tLOXhJTTh4Sm1oQXMxd0RxUjhxekJVU3ArN1E1Nmx5Z1Y2aER6RWZhYUp5ckFESUxiTXFJb29VNWQvSjZrcFRsdFdXL1R3Si9XV0tzdndacGUrK2xpbWNBMmVtUWRoRm9ta1ViRWhwTW9FcDhMcjM4azlkcEZPMzN2WEk0cmJ5SmVpVDd4dVduaERGN1Rpa1djQXJqQ0xLbVRQSWVmLy9uL3AzdTlpdDZxVTRyd1JpWjRyYmtQMThOL3EvNE4wbVN1dmI3RW9jK1VrWVV3MGNCLy9DK1YrNTRWTWs0ZTl1cmJ6UUN6V21LWlQxMXZ5WDJ6am1NQ2oyL1c3alJGNTNWbFg0UjZJbExGS2JtNitKQzIyZXFiOCt1K0NMdlphcWtqQ2lhdDM4bmoyZVhYU2tDZUdNVWtmWDhKWkY5VzRqZkNaQVgzdTNMM1B0ZDI1SitFWmpITjdWZi91bXRWWEd4YjlscTZMdjB0ZjVIbnRCRnVxZDYvc0VaU2JndVRwOTU2SUc3N3Jycm5vY2VPdTJrZ2dPb0kxZjhDNzNnNU1jZkVPS1BCa25uWDZPdjlkKzV5RnFRUHJIU1dPQ3M4b3hMelBQaStOUnNmaHVIZGoyMC9acnl2YzhrMCtXbzNaSWtJd2pCbW52dDdyMnpQd2hwQ0t2Q2tyOFVWbjlkMXYzVDdkVXpqeWQwRVJ3S3Awb3JSemNBa3RxTjBha09Bc1V1MnhGTlJOOE1Jc3BFOUJ4ZFNMYUxRQUw1ZmtRNTFraUFlN0JRL0VYZ0x5YW1kVkZGbE43T3hDUk9TcEJhQkJiOHh3Z1RrTnFTRWFXUThaT1lDU2crVEFTT2Jta1I0TDlRSDBhU3NyMHB6OVpQVEc3c1V1cWJtQndaT3VGMkp6ZmR1dklZc0xPV1dNV0RnbmhDbmc3UGovczhZb3h1bHVsd2VvWjlNMnNNSHRjbHlheDh5bFY2YzNMS3RlZ0IyUmZkazViSlNjOVIwaHg5VTIrdTJzaFJSSUQxQXBhZDJRTzA0UW1vSDFQc1lka3BUM1REVXhGM1ZEOGVvOUdCYlRva0xqd2FPSTNMdVM5ekg5ei9iTTRpM2liMno5VE85c2NWL2Y5aTVKM3YvVHoyN0FBQUFBQkpSVTVFcmtKZ2dnPT0iCn0K"/>
    </extobj>
    <extobj name="334E55B0-647D-440b-865C-3EC943EB4CBC-47">
      <extobjdata type="334E55B0-647D-440b-865C-3EC943EB4CBC" data="ewoJIkltZ1NldHRpbmdKc29uIiA6ICJ7XCJkcGlcIjpcIjYwMFwiLFwiZm9ybWF0XCI6XCJQTkdcIixcInRyYW5zcGFyZW50XCI6dHJ1ZSxcImF1dG9cIjpmYWxzZX0iLAoJIkxhdGV4IiA6ICJYRnNnWEdaeVlXTjdYSEJoY25ScFlXd2dUSDE3WEhCaGNuUnBZV3dnWEcxaGRHaGlabnRYZlY5N2NXaDlmUW85SUZ4emRXMWZlM1E5TVgxZVZDQmNabkpoWTN0Y2NHRnlkR2xoYkNCTWZYdGNjR0Z5ZEdsaGJDQmNiV0YwYUdKbWUyOTlYM1I5SUZ4dFlYUm9ZbVo3YUgxZmRGNWNkRzl3SUZ4ZCIsCgkiTGF0ZXhJbWdCYXNlNjQiIDogImlWQk9SdzBLR2dvQUFBQU5TVWhFVWdBQUF0UUFBQUR4QkFNQUFBQVovVDF2QUFBQU1GQk1WRVgvLy84QUFBQUFBQUFBQUFBQUFBQUFBQUFBQUFBQUFBQUFBQUFBQUFBQUFBQUFBQUFBQUFBQUFBQUFBQUFBQUFBdjNhQjdBQUFBRDNSU1RsTUFJbmFyemUvZHUyWXlFRVNaaVZSN0h5V2JBQUFBQ1hCSVdYTUFBQTdFQUFBT3hBR1ZLdzRiQUFBZ0FFbEVRVlI0QWUxZGE0eGtSM1crTS91Y25sM1BCTm1SWWlmcGpneEllVURQandVTVFlbjlzVFpTSXRFVGtkbndVSEluMkI2anhLSlhQQnhlU2pjSWkxOW9KaktRaDRXbWJlM2FZUldZVVJSRHBGanBBUUpFNHRFakVEK0lJTGZGajBDa2hObkUwN05yWTIvbE8xVzNicDNxNmZ2cXZ0MTNacWRMbXJuMVBIWE9kMCtkT2xXMzdtM0hPZXhoK2x2N3duOGNkcGtPS1A5bHNTL3NIVkJXRHp0Yk5TSCs4TDNmL3U2cjJrSTg5Nk1mL2VpSDd4ZmkrbUdYNldEeVB5UEVseVZuYzBKc3ljaW54RXNIazlYRHp0VVo4VFlsd3JvUW15cFd1M0hZaFRxWS9KOFE4NG94Mkd5ZncvTFBEeWFyaDUycmxsYmhlbUNpZC83M3NBdDFNUG12blBmNUV1TC8vRmpyMnNGazliQnpKVHBLQWt5UHovdXk3Q3o3a2NrbFN3UnUwejcwdEJCYW1WY3ZaZG5EaEphUHdDbHROVTRKb1JIMnRpYndqQUNCalJkOG9uQ3JTMzYwM2ZBamswdVdDT3dzK05UZ1ZxLzUwZnBtbGoxTWFQa0kvS1BHMTdqVnpzc242SXdVQWVOV2o3U2JDWEhITVc3MUJJM1JJc0RjNnRGMk5LSE8zT29KR0tORmdMblZvKzFvUXAyNTFSTXdSb3NBYzZ0SDI5R0VPbk9ySjJDTUZvR0pXejFhZkJuMWlWdk53QmhwZE9KV2p4UmVUbnppVm5NMFJocWZ1TlVqaFpjVFAyRjJxM24ySVkyLzdKemJmZWpYRGlqenc3blZVM2ZmS3k2K1ovNmd5UFp4SWNPN0Rnby9OaDlEdWRXbnExSzB2WVpOTTYvVVo4UmJQdHFjZXRZVmYyWnhjRngwbDFZdVhMaHczOHFTR3p6YnMycU1KMUVYdXdOM05GUHIzbk9uYzlmWHhKNzE5Q1l2MGM2SzM1T2luSGI5ZzNHK1lCaTRKaXdQTE8zUURkMGh6dWw1dXdyaVI4V0xuSSs4Ukd2ck0wU1hnek5Fa3EzcEg3NU9qYjdkOTc3eHUvclpFMmQ0UFBFcElRWStQSFpHTkJTVGhhbzFMbk1TN1d3M2dMRXF6dmZBVjRkZXY3NG5iOHpKMCtZUVNPcWV2YmZwSnNmM1dhRWNSR3VaVTNCWDlnM1ZTdjRIbW8rSmZRcWc4WXU3enVyamxZNVRjTVcyWFgzOG9oVmNaYzJJajl1Q3M3V2FxNW9RTjNVOHB5dmM2aDZRRWpOeWhWbWVuVjR6Tkg3UnpvcTlVc0I3VFN3R2NZb1VZRCt1V1RualQrd0lmWFF2ZGQrZWVHZlE1cVRvQm5HSzVDRGFCdDgzV3hWNmlsUnNRYzBISHIyV1lJTW1ydjdTZjRPRkQvemwxVUVJRUpvbDNSQW12NkhqZE0xQnRGWEJKb3dOb1U4a0txN09nTmxCUnkrWGE4QjR3VVgvZm1pbXB3RjBqYUlBOTJWT0lnZlI2bmlqSjJEaFpJK3hSbHEvR1JIVUdXTmt5dTJ1UElCRjFNcURycTBDeVhqQVBwVllDS3JXYkdPZGcyaFZ3WXdHYnJYaERVekN1dWczSXdLV0QwL2tPTGh2Qk95Mm1Vb2hNd2ZSMm15UU9kZ2FYZ3g0UTJTSFd4ZGVjQ2ppVUJ5MnBDL2I4MklPb2wzbU54dld6WGpaZ0JQMzRhVkRnV3BmSnJGRVpHTjBWUmd2T3lmUjdtSnNZbHEyWEpEYUVJdGlSamF2Nk5RbTZ4bHEzR0RKdkVXYkZkYTJUQTYrSndNajQyaEx2MllxNmVZdUdyVGF1Q09PQStTTnQ1U3g1R01uQjYxbTVpUjMwVEF0OG5lNHp3THE3YkZqTXFJT3krYUZHdlNRdTJoZ2dEdXc1QzF4Y3pjaUVNWkQxclBXTUxtTEJ2ZUk3eFJzQU9yeDREQ0dYdHFXSTV1WGFMUGZlTEQ3Y0FmaVlzT1NROTJ5SE5NeHdER0NMcDU5eEwzNEhhSmJzYURPU2JSUEFPQ2EyT3M0RG9ZVk55RGVvWGFyQ2QvVGRTRXVDdkZ1Ukt1V0FjbEh0RWVGK0lIamZLNkN4Y3FjUFMyQ3U1OFR3NGMyNEhIcFMydE80VEdhM0lVMUxlWWkycWRFdDBGWVRsVzNuSFhiMlFOMzF3NHR6R0I4cGlyZUt2bS8vVVVISi8rNHM1ZUhhRmlMZjBqQmVmeW1zMm90WVhMM1BZZTl6YXZpZWxQUnFIWm9SM1VySUppTGFKVmdsNlBRcFQwUC9WNDN1TXJkOXd5UUdTeUNTVjZ2Q2pZVzRWeVo1d1M1aUlZOTNaSVdwTnlvV2NZNWQ5OVRNemJndFc3MFp2cUd2VCtkZzJqWS9ESXI4WTN6dGdXYlEzSkFLUTlDczh2TU9CZDJiV0hzMUZpNHhkMDlIM1IwNmlhd1hRNlNUdXR3dTlWVnZsdGQzN0g4MkJ4RXF3alJETENkM2dYVUMwSFM4UTYxV3cxTHJUOXlBWkhLVmN1NUdyOW9tUGpZTkVqVHNySGMwdWsveEc0MTBDd1p0V2xCTkNZcWdCK3phT3ZXWXBWY3orRERHK0FTS2FZWGh1MURFWU13Zkk4QmtnYmZmOHBGdEpweGg5QS9EaUp5OW5MeFBUTzdqZkE0K0xPNkltUmJESWlQWHpSeW5KdEIveEpxZGpiMmNMdlZuajBrQ2VxdFFOVHhpN1poYjNuUXZXWVdMQWZmTThCaTZBZzkwTHJFcUxTUTNnelM0eGZOczUvYTB0a3FNOGhvNzRucmZNRG5vWWlRM2pZWXB6dVdiUnkvYUs1OUZvSFkyekxzdFhyZDZnTG4zZFRMS25ZSHVrOFhuZy92R3VkWHJiTUluclc3MHhxemFQSXA3VExqdG1kWWdUcytzVGpPcVFqUkdKbEJvNUEvWlRBTDNYMTlnaGpmZWFmZGFtWWJ2VEdMNXRBT3pEWmpFc09LKzBjMmQ2aTNmbzFWemo2Nmt4Sm9WRytHY3RIdUFST1ZtVzBjdDJnTzdjQ3NNV2JYYmRPTlV0dXRiaSt3eXRsSDBYM2FVQXJsb21hNTBYSzN1bUVxbzU5QlJmdkZmanorcmlIZFA3YUJWcnpFcys0OCtTUEx2TmhoVTdpVm4xR0NwZ3FFVUt0dzlSZnUrdW1ydmdFTVRXQ0thalBSZTZJR3RObUFIVWEwc3VuZHhKaHRzdm5RcVZiUDVBQXB0bldaMnEzZU1razhwMlBNOHZ6TTRsWEZleU9hNE9mK0I3ODQ0SWViWVZWNzF5ajJncVpuL2s4bDJ0TXJPdUJFc2g4ZWlCM3V1RUZzeFNKWE1FM0RPMDJTSFpOMG5KUDJKTW1Mc29sZlVRQmFCelQ3VXY3QzEzMm8yVUZUdXlMT0RuRm55aWxhRmlNYjBjcWhOOXJtaFZKdDJ6YmpYblBrNThCdGt6ZGFINjBEb3Q2WlFLZVc1OEFaWVBFbmE2aUlzTWJ5ZUpSbS9BYkw4Q3prc3hFdERkUVYyNjJHSzhvVmFyMVg2UG95NDMwa1VkeDdDbHNKaU05OFgxWU5HN25ZUWJYY2F0ZEtybWNpV2txb3J6R3BWaTFUN1pSdEpZY1hYbUtWUnhJbGx3Z2gyY0I4QlZXMS9RakRGRUZ0VWc2ZTRYTHJsNDFvYWFDR0VpMHlmbXA4a25hY2VvL01KMjF6d2hwbUZxV3RSUXJ6aVNoNnFNa0I1STFnUVBna2pudklKYTFuSWxvYXFIRnp6eHYrc0FOaXFSTUVzWFNtek0rb21tYVp4bGJSS1FMaktvSjhBYXJDOGVSVk1TM3lLWFBIbnVIUlJRYWlwWUY2M2RyOHd2eS93TGlsNXdUTExEMXIzd2hXa21HVXhqMUNtSzcyOURUcjJnaXlZbkRQTktQZ1d0NTZScUtsZ1hyTzBwKzJyU0s5N3RLVnNSeDBxa21vazY2Vkxsc0NNS1RwQ1JMVGFwZ1Riajh5RWkwTjFCWUhjUG90WjQ1ZSt1c1k3cWRjUytkTlFiYXhkUVgxMnhOU3JkZzhzMWFXNHJSc3J6QWowZEpBalZuSWVIZFBXY2pLazVKOEh2dzAzMWxuSW1VY0pZVkRZSU0vc29PemxtSGdWWXRzY2kzVWJPT0gwWnlGYUdtZ2hwTmhyR0tWUDFBRzB5M0w5L3g4K0F6RUJSdytYZ2NNQ0tXRWxDb2NNOTRHbXJ1dDA4ZDc2TFd5RVMwVjFCdWkyL1Q1QVdzbHpacThWcmhiUGUwbW5xc3NJdWtUL3VMY3NtVVJWRTRaUU8xYTJHOEtyQkE3VUNZclpTUmFLcWpoMmZ0T1I2RXVyQmNXblNlRk9UY3g5UWtrUXEyaUxlS3dLZG9uUWdoVUlJNWViVEdreG1wZ1c1NjIxK2laaVpZS2Fxd0kvVjJQWjBSM00rQzU4TW12bnBQeXZ2SGIrT25Pcjk0bmhiYzh2NkJxOWhGUDllYXJRQ3o5b3EwaHBqNnMvcFpNd1NWOFI1Q2RwV2pwb01ZTzB3ZUpqUzhKOFlhQUhYb2pwazhvbVFxampNR3dVZ2hEc0xmcnM2R2JVNTY0dm9iYXMzWHhYRE5vbGFWbzZhQjJ2aWpFdzYvKzhXdUVlSFBBamVPY2NhVzA5cjlkd3krcm1uMDAzZUxjY1Z6Q3MxK1l4ZXM5WC9uWjNhN1k3WmppaEtKOTRXT3YrdXJyN25zdytuNm5oTnA1cFFMMHc0YWJ2R003aXFQbGhIeVVRMDNOdEZvUFhkOU1TSWxWYXlrZXNvWGErZXc1OStKSEJ1Q0dNWlp0bExhYUVmeEpKSmIyYkRqdk05Kzd0L3ZRTjJNcDlLblFraXpFV0xHMFd0Mm5uN3l6bERLS1RvNThIQldvaTBxbHpFSjIvSmovOHJlcXhFVEdCbVQ4Y3NUMVNPOWlJYkR0b3JnV0l5Z3Z1R0RobG9mYXFVQktoTzBSSUppY1pBVWMzUHBRKzR2ejJNTVZ5WEVib0diN1NFQk5XL2NJM2VZQUNHWFd4QU1IdDc1VzB4TmtDcGN5dzIwQVFoNFlPQUpRKzR0ejlwclFBRmdOMmVTSVFDMm5mMmpWMnBCd0RkUDhpRUJOenlVb0xBK0QxWkJ0UGZSL0JBeUlQUGtOVVVNUHBRNEpZNUxtUndWcU91UlBvWkVFbE5IVThkRDlVZEJxcHdoQkVYSmNuSHZvL2toQTdTL09RL2Y5UjZQSm5PcVJnVm92enJlNDlHT05IeDJvVDJMOElsaW5DQ2RRandTQjNCZm5IbTcwa2JEVitJQUhLWFg0bWJ5UjNGOU8xRVBuUndUcVV3VDB1QTc2Y0l6OXVJZk9KZFQvOElqYnZiL2ZEeVN1SmowWDFJZjZnY3JTaS9QTm5ManlvUzdJbHhPRS80dHlGaTkzTEZ2SlE1eG9RYTBRZ3VOZ1l4YkZROS9RNmtlSkJ3b0xZKzUvbk4zUnk0VUlTUStsWnMyYWg3NXYwT21qZSs2Y2FTT2U1eVpCMXJMdG8rY3Z6a3Y3Q3NhU29hQ3VpbjlIYi9LOFJFNThqRVhZSW5RSklhZkp4MFBYTjA2SlB5RlI2VFZxNjcyRHNjaWZzcFBDNC84Y0Z1YmpTT0U5S0FvNUxjNDlkSDFEdjJwVlJ5TFhCeFZ4V0tIY2Z5SUxUdmVGZU5iSlJDTGtNeUY1NlBsRi9hNVpHWW04Sm8wRUtNc3FMZkFZRXVKWjl4Zm4wUXVKcEp5a3JlZEp0djJodDBxSnRCVEdYUCtZS3pudTk4LytlZWwrZktVOWxOcVB4c0I1SHZHc1IxNkxFczJCYVIyQ2hsS1pjbnJ1NVJHNjEzeVExaWtSTzdrY0FrUkRXZlFQbmljOWxCcEtaNUFDajlEVjAwU1JFbXVEa0Rrc2JRb3VpVGllMS9oNk1mR280NDZmVzZURVptOFZucVlLWXd6WGVOK1p4TmNWOXlrVzUzUER5V3RFOElqUXZDOUZrUkszTnRSNGQ0aENpa09wMlVLdDlhVklYTnphVU9NbFZoa2lwZFI0eU9zRWFndU9GQWwvQ2RSSjNDUlRxSU5QWUJUcGhpZS8zNG01UFVnVjFSdWplZXlxZVFEM1NFSHRrTVI2ZVR4V0hhQ09qeGJVZENoMXJ6bFdrRlZuUnc5cVdwei9mZzVJeStFVXF0V0ZQRGdhZVovMW5PYWpLSzJlOWw5Zkg3bndxVG9ZWXI5YTlvUEhYdm50N0lWcDlicjlsYTFVZ0l5czhsRDcxY1RWVGw1dmVrVnBkVHZZaHhvWmNPa0p0MFJvaU4rdlJuYzQ1SlNIcDRlZW82QjI4MzFOcC85dEdHcS9HaVR2eU1mVGk0WWFVM1dwdjdpSE9CY2Z1T28yOCtFL1FxdHhJbmt0SDZaRzJDdTg2cnhPczBkQWZjeXNiVVlvKzVoSlYzTHk5Q0JtQk5Rbjhwby9Sb2crOWxEejhmU2lvUzdteDlYSXdNN04wNHVHZWpVM3F6WXlwT0hwSmZJSVI4SkFoQUdwSFBpVFRxa1J5Yy9UQzlmcVo0UWZjanAwbFJyRVJBMXk5UFNlV1ZxU2lDNHQvWkhqSEY5YWNpbTF0TFFVdk13UWRiNXQ2dTU3eGNYM3pDZVM4WUJVd25zRHd4Mk5mTms1dC90UXYvUCtzUUsyQ0ZvWmNERGloSTdMQTA1WHJ6NHB4TjlldlJwSzQzUlYxdDlyaE5ZNGVBWHRJVDI5anl1STNqV0FaSzBBM1gxUU96aHpIV3hEOVNFOVUrdmVjNmR6MTlmRW5ucEFOdGRkdVhEaHdwdndkMkZsaVI3QjM5YTkrQUFTNzhQZmZRKzZ5NUxFR1ZtSjB1Wjd3SDFvanlwcldFL3ZNK0l0SDIxT1BldUsrQk5yKzBSb2lhV1ZCeTdjdDdMa1NxaVhDQndrMUxHOWFMZmEyMVVRUCtwL3ZtNHV1R3NVSWFpdGpHWFp0Ly9CTzVUa0FqVTh2YTE5R0NUUE9PdS92bkxhSFlwTW53Nkx3VkcrUG9WbjlIdngrSVg0UzFSK0NLQWUxdE5yNjhYUDVhdzl4dFdvS2NSN204Yi91RHErY2dLenFkSmpSSlpJcTNGeFpVNFhzZk95dXRGcWZTQlRVeG5IRlR2ZHkwUDBjN2E3cGx0WE0zNE1IT1ZXendZSG9weUNHM3hUclNLUkxXbUd0S3EvWURJYzU2NlhDL0VkM0lrY3dwQjdlaTJ6VFhVbFl3TVl0VnQ5aFgxR2JTZjRNYzJXaEhyWm9LaTAyTmJnMDJrT2NSbFN3OGVHOVBRSzdtYkFBK1loa3doeUI0NUU3bFo3NHAwQjRaT0JwNkxjUmVhNXF0ZTZiVWZtZUY0N0syMFJIQU1OZUU4Uk9TdjJTa0gxV3FZTDZhamRhbm8vS2VnWEZSdUtCL1ZlSUp5WklOU2tubHNha05jRFMzaDY5dkFLbUV3VzJlRHRWelBWRnd6K1VCN29NeWJuZFNsd1gxWnhEQVFLdWdEWHNzeFlZRG40blVBcnlZdEdHbThONStrNXEvejQ2a2FtYjRtZGpQQm82TVY0QTFndE1OWjFpV3pIUUFaVlFMRG1SVGRUTTJlNmlva042K2s1ZGY3NEY2OHZXVU0xcHZPWTRvMkk4WWFuUnRwb2dFbzdlSVN3UThEeVo3L3FmUWp0ajFLUHQyV3FEekV5c0dKNGVuL0trdW1qVmY1UUFVUGVxRnA2V2owdGRpTGNhdlRFem9LWGczbHhUa0p0bkNMNXUrWldYZWRVeEIzczRTRFRKRHk5K1lRRVAxL3FWN0hOYktZRHc3L1lyOUpnZVZHSFFMQkVaRGQxTlhqdFFEbDNmTkh0U3ZDWmtCdTJPUm1NdC9TdDBuaDZIcFBOOUhRNUdMdkl3MlRGRk1wVUdpeFdVNGJnQTMxYlQyMnk3SjNBbXV4ejd1U3IxTlpwb2pLM0w0eklpS1BReVU3Q0xnb2hadmd1MWg2T05iZUtyR1NRcUhMbnpuSVZEU0hUTW5ON1RTcXh1UThZYUJRV1RjdGFZcEZObStGajBNTEVubDc0NzhJWVBuQWVudnUwcG1DUUdCUjBEZTAyRW93VGFQV0MzMFZaSXF0VCtQVnNtV1pmQVpzSjdQb2dUQTNjcG1WWWpLVlJUSEJUb05YWm5VYURIaEJUN2UxWTFzaDV2dVRYMnBEUUd1ZHVYVUZ0SHAwZXkxQWI0am5UTmVEd3MybGM1NFpjYTRiOWtCb09UWXRHcHRCYUNRdk9TUFdiVGZKbzBRdldNUDRQU0JrelZsRlFpNmJ1ZFM3Q3I5RjFzcittOGZUT0JIb1R3UWZXeFVtUWlhREFpcWFsSGhUWnRoSXJ0S050WTR6Vk96MkdDeUdxRXV5U2JyRnFWcGs2YXd6WGFuSlBEMk8wRTg4UlhDMTdaeWUrU1hpTkdicHRNMjRqdk1hemo3Z1h2MFBGVU4xRlhjMlZ5Szc1eWRQaWVrdG1MT3Z5S2x2NjZMeVJYN0dRWW50ZzBkMzVock4vcGRsdlBOaDl1SU15VURSUXo5ejlpTHYzcG45cjltK1RJTmZEdEZnT255Rk8xNFc0S01TN1FRbUt1NndKZWhMWkxUOTVYTnhVRTZPV0ZFYXpxYXVPN3dxbU9rbDdDMzdFc0UrRFR3QmcvR0lhYUdHNUhBeGQ1TXF3OStVK1RSSmxIUlBQdlovOVltSlBHenhmZTJuTktUeEdqd1hRa1o0V25hTHNWU3Q1VVZ4VDdwNzJqTUovZWJhSGZwWkpLR29DbDFYMUdEVUFIaFhpQjQ3enVRcUl6WmxwRWJrNnZINVFyaCtyUGRRSmF6dFRGVytWWmJlL1NNZndBMmVQYmplQy9zU3JKN2I4Ull4UDZFU3dNeFZHZVFUNUxjWmZEUG1aR2h1aFBYVS9KYm9OeXBxcWJqbnJnYk5IWjVQMmZuUCtDVHhIVDk1TkQrWEk1S3E0M2xRVnFoMG9qZGpTdFNsaDdyZ0xJMVNYT1ExVm9XV3N1bTR4OG1zYVQ4OERzNlgrSEVHeUQ2bVM0emRwUjFVTlZCcTB1M0pxb3RqZWZQKzJRK1JpbUczN3pUY1dhZU9qRkJCREFxRXAwN05rMEhaa3hubFZvUkswVStseC9IOHErWjdlZnhyZTkzRldDYXhRb1l2TlRILzFXVWNMSHdyMEV3em5mYTBIenFpYlplNzBEWnI0TmdOU1lBS2hKTk55RisrRXpGQ0xUbGlUN085NzBIVklKTG1uSjVFT1dacGd2MG9KaFY3S2pacFFsaEE2Rnl3YnAxd2sxa0tZR0RUN01yTktoZDA1OUdBb3JTT2w3WjNjeGVPN2ZkTVpyckZNbDlFeG9KRmtjWUN2REw1Q3NuNnpMem5zWlpxVitNWjUxTHhHOWNxQnJFanNJUEgydnEwSHo2enlaVzRkUFFTT2o5NzFVTUtWYWJwVVQ4R1VGM3B5QkNNc1RneFBKSFBsLzY0T3BCQVcreExFZEg4K0tEaDFFL1dXa1pRN21RMmRUOE03K2ZwZnQ0cThRazllTUJYS1ZUT0drS3VjTzZVQk5XbFlVSTZ3U1MzV3gvOGlaRUpQNzFlL0xybkV2eTFpZEYrbzZQbUhTcVozVVE5YXBQeXRKbVZSa0tKM1pEU3JmeDR6VzQ3VFFyZHNwZU03ZDAxMDV1L2lyYUtDNzNtM1F3VFJuRTE5N0lmdlcxblRxVXl1TFdic1FnZ1dIdjh0cFE2UzBiN2RZOCtEeVNpM0gwcWdCdUpNajJYMmNrZ25BMlZqMUpoRktXbXF2ZXl0STYzRzdCazFaMi9JRERrT3lQbUxDa1dxR2wwbHFubWZNc3hWM2I4SkM0Ly95MC94azlmM1N2NzBQMllMR2JsMXk3Qkl1MEZzMXRES21IQ3BaV2FyalRVZk5BcVR4QmRmUlhTM3lHanRJSzBNMjV4NktBUjdnMEJLRWZzSTkra0hVWlBSR2o3NmxPdzh4VCttdkt4M1lMcHRralQ5a0xiSmFZZzFjSkVmNHNDWXhtbGlubVdxNVZKOGk3VTN6dDJPbWtuTWJ0K3ArS2RFRzJ4QU1xSURSNnVRUGxWZ3M1RHBsTTRTTlUyU0lLWVZqRFRPVEkxSnliUFVGQm9tbDB5MzBsNXRzalN4cGZSZTcrSzVNbWNOajNUNGRNcWFzT2lHTldKWXdXQlJOYUprL3duL0xmVHJhTVBXVmxJZThySGdhMXZQR0NYVUFSYkRmMHlGb0d3d2ZuWnMwMjJjTzl4N1ZhMU1ITkdFS0owLzFyUlB0Q1ZsNkZNd1dKWW51MDd6TDBDS2R3Z3lUSG5sS2YxRmxNOFJZZWFIVnltOTVUZk00R01xWkNEbUdSK2UzZzdRZWJKRDBYSE8rdHNFVUdZSzEyZ1c2U3VJYmtoWEwxTjMwSDV6UWJJUjg0OVArSVl2MXo2TFFOcTJoVklwR0lPNlRzUVgvR1labkUxc1dTc1d1VnV0Rml5YXMxWHFFRGJtaEhoZVpjbHhocnMvYTNrdXVycDl6ZmFRdUxySmtwK0UvL2lFSDNCR0JtTTVTQ2wzbXBSbW5ZZ3k0ZXVVUHU5WGpEcEh3MmhGUmR1MkEwSzcxWXRXL1RucUVGYTVwZGxUdXJYckhFdGdoNjJaM2lJN1NPSU95VXFhZjMwUENORGV3amJySHhKSzdXOFJaUVoxaGRMTGZrWFhtdEZZNitUUm11MUdrNC9ac0ZwcjU2NFM3TSs0eElLWTk1MC9xM0pQQXZwRDZuTEFBcTI0MXhoUDY3N3AzaUd4R05SMVN2dDZoNW1xeEpvTUVpVUg1QnByQ0x2Vlk5K2tneS8yVUxIcDEyc1RDMkk3d1NOY1VHTzBEMHAwQTl4elhqd2YwQmJ5K2JSWXAvU3lxb2tOQVg1M2VQT2tjYkpiNTFubG5nVU5sVUR2RWY3YWVQUHJNbU94aXJreUpweksySzJPNlM1aGNZc3Z2OUVHQW01VDB5TEp4YWJGS3FVdkthTFJiMzJxT2pIL3lXM2ZZbldLOW9LR1NzclVvM2l0WVlJR0lOYUx0bW93R2lZNmw4Q2NtOXJqaWtHZ0YxbGZ0SUpwVW5xRHhHSmVvSVI2UWRXTWZ1dFQxWW41VDFORWc5WHhiT1NwUkhLQWFvdTZtbm9LWnZPcnkrenJ1cmsvZGtHdXFiWUZLTHhZSDNtNU1HWlExeUMwbmorTC9CNE14ajFOZXZPc3FXc25xVVE1ZDBHbi9rLzdvSjN2L0xIV3ZkRnkvSHF5dDhrWTBoWGJyUWJDeWxHUkRrRFBIb2kyMEJsOFRJWElNK242YlFmcmhZTzVJK0NWd2pKcnFLTy84c2plNjNFejNxUFNkZFNaL1ZmM0QzNURGeCtJYThYMkJGYTFGa2xCbVdraEdiV1BVREdEZWxBWllFQTBOU0lCTXh6WWlZQ2tTMzN5Q2E0bE0vcDVQMzhsZHM5aGdkWHlHWVkxdXEyMisrZHV2Nm9CK2JGSFlFQzRrSGdCUWJFZ2QwM05jeGV5NGRLMDBJRUZHZnJ2eUNibEg5T2lJUzZmcDNYMk5RVnJDTXlJcWQyK3dQa3pEYkI0bjNkdXZ6N2ptMmo0aVowMlJtU0NMVUJEWS9TeHN1VjBRWmUxMXlFRkRmcVhVeEtaRnRSWFlUaW9nUWJia2kyNGJHczg2TE1vTzdvV3BHa2lRVENiNkxvRUQwYzdpRmUvNzV0bzNNZmJuMnNpeC9qa1NPUWUxZ01YamxpNVl2WTVOa2lzanVaUHpsRmJsSXI5bUlwdUVuMjF0QnJtaEE4dHZ5V2VlU0lzR0RweWFQRjFsVi8wbE1vcmFqTU9aN1M2VFdYMUEyVkI1aXl0Ym12NzRTZ1Z1cVRsaEJpQmltVGdWdE9yYzh4V3QvcXVpWlJ6dDZsWmtOQ0JpMFdXb2FJMTVScEJIYlprQmd5Tk10cHhEeUgzVVJwcGhxVlFXTU1aVDZvT3NZS1ZlUVVKYlZveWNLdmxFbWxlQzRiUFRtbmFPb3V1Y3JxdzdOUU91TkFlcDZsNXpEL1ZnRnZUa2JsRnJUNFZ2ZWd5bFhPTVlWQ2FiYWluTkxQRUVCSmlyNmxZay81SVNjV3hrR1JPb0orWCtnSVYzTmFOWUNsS09zNnZGWEJnZFlVaHVOLy94c2szcFIrQXVpbWJyK3FJOWJJZXA1eFB2TTRXc1ZVdTJWUU5jdm12bm9KNWYweUNTUzNhVVB4Q1pkK3VDZFI1dHpvVDF4WjZmWUdsNVUvQmNzZEZsb0hTZVJuUjJ1MVVoTysydU9aMmNqSjV4VGRFdCtuM0RVMHJNVGFlaHFSZHVRcDREREd6anE3ME1aZXNXY0xvYXVCS29KOUczMGJrM0YzaUpiVGI1Nk5vc3VHWGRHVHFoTllHRnlzWUNyZ0pEUms1SVA4dzdCWVVLNFY2anh4bFF2Z2pyLzdrMStrcWYvWldWblJ0K1FlVUF4N1psbXc2NjRwMzlLZUJLajZLdWh3RDdacU82K3VHWG5jV2ZZc1BtMWlTaFJCdFRkYzZFTmZnWFlKblJNL3gvb0pIR0t0QXIxQ29FRWlpTXdhOGV1STZBVEZiRjlJSDdrTUZXc25jRktxQW03L1ZXeEdIdEZYV3FtOXRnUEM4ek1uRVZlcnRicGcwQnVBSHFmMlhoSGhERDUzQ3kzMmd1Nzl0U3JMU2xWbThEL0tWbjkzdGl0Mk9JVzdIK0R3aVM2REIrL1EwR0lzVjMyNm9GL2hRUHhOWHllWm95TlFYaFhqNDFUOStqUkJ2M2s5bzludjAydEU5U2t0VU1kekQvZlVHeVptdXlSdDVmVE8wOGRQZEJidHN0dlpXT3dPcHdJVnlmWTAvcVdlQkE3aVgra3FsdXgvZUowWGZqS2lQcWZSdEVKbzU4NzE3dXc5OU03UTRXUUdteW11eUpneGJSMGFDVDVCazhMUTVHUTlXclVJMVhIY2M1N1BuM0lzZmlhckFhUVdTOE16ODRsaDJuWmU5dzdBMVpTVDRCSW1ySjN5WlBhNS9YN1RjdUtGNkRTUVppa3BtallId3RpUVdUSUphbVhFVE9wbDFRNFNhU2FqOVJQcy9TU3JIMU5HU3hGUWJWekdnYnNpK2drblEvd1FKTFhoUWNDNHpSc3IrYm5nRXdTZis2V3N3eHFXSUdxbUtJaitta29wU0pwV3haOUNSaERiRURYbUZpMWlTa1RtYUhxZXNUUlNaUCtBL1RBck5tS2IwYk9sKzNYMU0zU1RGaWxTU2o2a2tvVFowSFNDZ1pobjlHQTdZcjBtcThudVVaMTRhdWdlZlFBTFA2OWpTL2I4T2Zrb1pkUWxTSkVtU2o2bGsxR01NR2EzVnJyOWZnSFdDYWlFM0VFNVlteWd4cENLTFQraWxVbVF0ZW9lb0ZGMGpjU2xzSTlWTjhqR1Z4RFNIcXRoV29tRURaMEhTT2E0aHFaR2Z2WXEvYkVMQ0RjME1vVTd4TVpWc1JJeWpVbFJiTWhVOVBjN3BmY0lxN2tIQk9nSVJSeXF5UE9HR1pvWlFwL2lZU2lUbm1SVk9pNStEMXUyWWtlWWx6WmEvZmUxNGNFMk9XL3ZkUS9XWmNFTXpRNmpqUDZZeWxFQUROSzdnNDl0UGlqZnFyU2xQYi80VnhkWlVUUm1WQWFqdWE1SndRWlFoMUZDV3lJK3A3R054NUJuVFl1K2MrT05nNTZPdDE0aTNpZXZWZUZjNEtYdFk5emVTMU0wUzZ1aVBxU1RoSnVzNlQ5Njc5enM0NHFmY2F1ZnlXNXArQjM5ZnU1K2NwV3dDM0FGbG9HTElaUW0xRS9VeGxSZytSbGk4dzU2UmpxS2JZTjBmUXp4VHFHUDZ5cW00bmNsanVQN000MEdSSDViN1YyQzVSd0RxbWpiUlRPeXNvdlRrVFlYbFdKSzNQdFNqZldSYnVIcTFMSjYvZXJVWmkzU1dxOFg0em5LcGdaMlBSTFBXd013WnQvb1ZXc1hadGR2UmhHOTlyVTQ2YTJsRVVsK05XNjJlMHpHY0tYcEpFN3oxb2Q3UUR4UzF5QmxmNFZhWGZKSWZYOWtmSHRyVS9kM3FVQmZ1cW92cmQycHBSM0dGVzcyV2lPNHREalVlYlZGZ0o3WVRvWkttVW1JRGRjdER2YlF5NGw5ZlRMaGJMYjk1VlVwekR5ZDFleEZJdUZzOWdib1h1UFRwaEx2VkU2alRROXZiSXZFNWdWdmNWdmZpTW9LMFB2RVFTM29DZFN4RTBSV0NFdy9SMVZBNmdUb1dvdWdLd1ltSDZHb1RxR1B4aWEzQUQ0SDhaUDlpY2VYb3JCWmpvUnEyZ24vODlsUURoSTc2SHNpd1dNYTA5MDg4ZU51bzEzZG5yNkVKVEd5MVJtTEE2N284OFpEa1ZNa0U2Z0VoMXMxVzVZbUhKQWNBSjFCcnpBYThxaWVYcmVYNDV0ajZLc1hYbXRRSVJhQk1yeVpNSmZta0hKNURMb1NTbVJURUk3Qk9iNDk5Mmo5cEVsNzk2aE9QZS9VOWNRVUFBQUJKU1VSQlZQaU14bi9kZVRXOHpxUWtHb0d6bUJhbll5MkR2MjlPZStlbGFIcVQwbkFFS3VKMTdqdkNpMVVKUHRlNnRQTEFmU3RMN2dUcU9LekN5MmRldS9jWDRhVUh0K1QvQVZFTXJ0aGU4OGRjQUFBQUFFbEZUa1N1UW1DQyIKfQo="/>
    </extobj>
    <extobj name="334E55B0-647D-440b-865C-3EC943EB4CBC-48">
      <extobjdata type="334E55B0-647D-440b-865C-3EC943EB4CBC" data="ewoJIkltZ1NldHRpbmdKc29uIiA6ICJ7XCJkcGlcIjpcIjYwMFwiLFwiZm9ybWF0XCI6XCJQTkdcIixcInRyYW5zcGFyZW50XCI6dHJ1ZSxcImF1dG9cIjpmYWxzZX0iLAoJIkxhdGV4IiA6ICJYRnNnWEdaeVlXTjdYSEJoY25ScFlXd2dUSDE3WEhCaGNuUnBZV3dnWEcxaGRHaGlabnRvZlY5VWZTQTlJRnh0WVhSb1ltWjdWMzFmZTNGb2ZWNWNkRzl3SUZ4bWNtRmplMXh3WVhKMGFXRnNJRXg5ZTF4d1lYSjBhV0ZzSUZ4dFlYUm9ZbVo3YjMxZlZIMGdYRjA9IiwKCSJMYXRleEltZ0Jhc2U2NCIgOiAiaVZCT1J3MEtHZ29BQUFBTlNVaEVVZ0FBQW1BQUFBQzZCQU1BQUFEN2YreURBQUFBTUZCTVZFWC8vLzhBQUFBQUFBQUFBQUFBQUFBQUFBQUFBQUFBQUFBQUFBQUFBQUFBQUFBQUFBQUFBQUFBQUFBQUFBQUFBQUF2M2FCN0FBQUFEM1JTVGxNQUluYXJ6ZS9kdTJZeUVFU1ppVlI3SHlXYkFBQUFDWEJJV1hNQUFBN0VBQUFPeEFHVkt3NGJBQUFZazBsRVFWUjRBZTFkYld3angzbGV5ZmNsNnU0b0JDN1ErbHBJZ1pNQWJXRlRRSzZ0a3hhbGdKNXRvQUZDQWE1VTIwRzdiT0k3QjQwUkNxNTdiUklEWklJWStWVlFoWTIwZndLeHdaMGRCMEdwRm5YeUl3YklKblZUSUk0cDFPaVBGSGFYeU84aXVzYWk3dnh4TjMzZW1aMlpkNWJMajVWNDBwTHlBdUsrODdudjgreDh2UFBPaVBTODk2K1JNREIxOS8xaTljbTVrZFNWMmtvK2NON3ZQUDdCa2FoM3FpRG8ycTJNcExhVVZ2SlZpVkY4ZGdUcXpaUTY5OTNsblh0RjdHNDZ0UlhFeXVwakZ5NWN1SFJ4UlZ4M1VzWXc4SFh4MEpkclV5Lzc0bk9POG52Q0dPd29vcDRSNy9IS1p0UXJVWis3UEdVTTVUUGlFMUxyVTc1b012WDNoUEcwcUtncU1nV3h4aXJ6N3ZuaFU0cXRCei82azEvbkNXTW90MjZFU2w5eE84dGVNQWFQYUFLT2lSMHRodmVUWU95dDlVamtHQWJQZEF5SWdsaHlBU1RGT0N2bWRBVVpYMnhwV2QzdkFHRnJidFJZaGhyL1o5UytLbTRhV1FwSk1WNTkxNWJmRml4QTBTZEFXTnVtajZ1VThUZU42bWVGc0FHS1RZb3hFSjgybFowUUhTTkxvUTdDM0ppeERKMFJ1d3RHOFpKWU5qSUpDVEZtUU1tQ3J1Q1UwQk5BR0xNdHVvWTFuWGVjN3VEa0YwYmZxdEFUZ0lwS2lCRWMyVkVRN0JWTnhTUzBSTFRITzhuakVxank5MTRYcm8yVUVDUE5FWXNHZUNreWlKVkVKTUxrSEN1aGpMbmVLSXd4eXhuRUVtSThCc0lxcHJJV3F4aVIxRit2bWNUeEZRcUNkY1BUdklVa3g0aml6UGpLdWFNK1poVGJYOGVYTHhwWmxvejYwOElaOVpOaWhIbHZlNlJYRmRZcXd4UEFadFF5TTg4ZEorRUs3emdZdGExVnRnZU1VN3hEYi9QK3FVd1VuanhPSkRtNm5tTWhOQ2srVFpJWnRuZU1EZUdzVGV1b2pEMXFNc1JaNFRnWjlvY1JMWXgxVUEvOHNRRnVNdmp5ME1Mc2xPbnRFMlBPWFRvR2syR0d1VzhhZ3o3Mzd1MFBJMG9YV2ZXRnlURERHQ0tJWitCYlpqSDd3OWh5cHR4Sk1jTVlQUkF4OWJNVjg5NHd2bnpaWDMyTnFzMDdoR0Y0WlBhTCs5aXhDODMrNkdMbmlUYlVoanVIRWJZWGpLZktRcXdLOFhsVWh2Wlp4QzI4MEhnbndnd2pPRjhEVFNXeDIvWThyRzFZbDl3RFJyaTViNjU3bVdlSkd6QzBGcktGR3kyYjltNmkySHBTSUQwanhFODk3OFg4VGMvTE9vTitjb3d6QmZHd1JIVG5leDd0Q1RDekFsVlBpQm4ybk9oVUNPUlVvZWx0T0daRmNveFZjYjFHZGFFL3RzblgwNVN5L0doTWloa0dYRjlVc0k3ZG91VWYyeDFMakJGRElMcWl2T3JMdEhaY0NFTzRCWk5paHVVRnVxSzhNaDFhaVZ0dlluS01aVnQ2K2taa1hWV1lFRE1NUHIrRmtEQXZWeWs1cUpKaXZNSUdyY3hPRmkxTTE0dzdRdGRZY0Z4Rk9HVHNXcWkrNUtKeVE0TWhGdmhpc2J6dHpMaDdNVkVHUC9IZ2MyQWlYREpQUFhrTEZCVk5NQ2xHakdEdm1NSmVEdTNUdmd0YVE1anh6V1lhUHlrdlJNMW9QYjBEVk5ZU1NJb3hZTDFiTHR6dGlEWXhaaGc0WVlNOE5TazdvaVUxTldGM3NWVUNXU2ppYmZNdXlNSmpyOGJHajVrRVZNdFdaWG44Wk4yRUUyTEVyS2puVzZwaUhneXh1aHVUWVlhVm5JRmxDaGhaSTBtSU1YQ0dNRWxZMDVDZjNFU3hSVk1rMFNoVnMvb1FZY3h1QlFPOHlkaDhzUks1TnRaWVNnUGhUUnZHRkJBNWFtSFR4a2VxTzB0SGo4WXdoaW9aUmlLL3dxQnZPNjJWekRBMmhiSjhZeVVHN3A0SDdhcXhZU2NaeHVQSVBzZlFvMjdXV3J0TmxHK3h2R01qK3U2dUdqV1NwbEUrSWNhR1k2ZEtieGhyclZUMWxxbWFoUEs2RXh5TEFGRlNaSnE2N3B5RUdGdVJFUTkxczlicVZvMW56dkJsRTlNaDFXSjBMenJyRERzSk1aWWNzMHQ2d3lvV1Bhcm0wd3VjNFd3VllMTWRuRFFGZmJ1dW5WcC9CY2lmd0R2R2hqT2tKY01ZOWYramZUSUxoVGJzbUNzWGFtVlpmKzJ2NWUxSnhmNVl6TFhaLzJGMUZPRTVBcWNYTlJKaGpJNTRFVE1XVmJNcEFBK3RzdjdLZFRnb09YUDVVbmhkRkt0YS9JTUJUd2Nsemw0MFd1bVdMWklNSTcyeHBpMU1kaXMzSXdwQzNHS3BubGRpVDNJU0Rqd3dQZnpCMjV6NzJzbHVyVmw5azJHazhiQmlDNU5sMzJSQnBITCtNTVN0czlSREZSTVExbkxHTFBMQThHNlREQ044TzQ0WjVqdEJXcVVXT1MwbjNSR05KeDIwbklDd3ZHdUd3ZlJrWjUwU1lpVENHRlRzRlBCbFZiVERlZzNtSkdIRkRrTk1SdGcxcG1MVkdjSVNZa1NYNUxNaXh2eGxWalVjNGU1SVVYSTZLTXQ1OEdJQ3d0QWxPYXFTQXpraFJ2RExKNUJ0bDZBc0NLc3hMcWFkZFRwTE9BUXhBV0U1N3ArbW8wNThJa3VJRVQyWW5mdkorTnc5N1pFMzBSbTBHbTU3T3dTYTdDTVRFQVlZYTdiZ1ZlNmVUbzdSYVdIb29MenRlbmcxZkQ0Qm4vYTVoeTBsSUF5TmFNbXEyM0o2WkdLTVR2R0d1NFR3eW03ci9TVzMvVmtkRGtOS1FKalREbUNxTXhjOHZBa0pNYzR6T3lKVGNucTMzSlJrby95TXo5MXVoMEVTZjJZQ3dtQ3BXanZpZVhlWWpuajhCbVBFSkxHbDljQzZmVUhMZEhmZElwa2cwbUY1MW9PWEV4Q0dWbVNOcFFMZlA5b0RScXkrSDlWbzJaRUJHVVZHV2xNbmVoOUd5SEJyWWc5TlNFSllYWFJxb2FKb0lBdGM1K1FZcTJaZ2VzRmRKWGtaalBtbTlsOHVJNUNlaFpIbkpTRU05dmlpWWlsVEZqYzRYM3ZBQ0V1c0thdVk5Y1duYkYzZmV1T2pCYUxvb1ZmZmZQUE5OODZYU0hadERKdjNVS1FraEdFcURHZjdsMFJuMDZpN1I0eUJ1TDZPT21iTDRxMmFxY3ZMUzRZaUgrbFpHQ1ZyWWJUZS9nSmgrNTRRSDk4M3hsa2MrL3pCeisvMnhVN2IxdVc5RXVGS0J2K1FaVGhzTVZFTDg3NHJ4QlAzL3V5M2hQZ2swM3V2R0tkVmY3dHUyeXFyOUhhSzJjNGxmSWZJZy9pN2NHbUZuQ1puTy9KYlJaNUN4QU1YL2FKODltbVppY0oycHFPRVpJUjVIMUVONEV1eXp2MSt6THgrZitmeEgrKzNsdVRsczA0ckpzS2NpS0tzRVZabmVPMkxNTzhiNS8zVnB3KzhUU1FucFYrSkF5V3NueUxqa25aOFpXVkZ0UjRJSzlUQ2NQTmxUQWZTa3NSaFc1Zzc1U1Rza3VQQ3lVQTk4NUtmQlp0UE5UdTJJdk84Y3g4UzRqWHc2VnhIbGJDR0pLeG91VkF0eW0xTnB4eW5uY3A3VkFrN0xnbGovZ041MnMzMXdPQ01vR09lUzhhT0ttRjBzc0gxdWlrang1blBOdHk5cXlOTkdHMFM0ckpka2p4NnVCWlpEUDRQd1FrZWFjTElnWWVyYmZtcHl3aG4xUGY1R2I4dzUxSHRrdDYyNUdmTkVrWU9GM2ZuOVd6Y3F2L0lFcGFWL0ZpUHFIUmJPanNOM2tuWDU2ZTRQYktFS1RPQ0wzdDhTZUdjYlhQMW1ERS82VnJTMWpidVVwY1pRU2V3Y0cxWllEbStTNmFqajJ3TDgwcVNuMDFOQkpxT3ZKWk5CSEswYlVCTFI1ZXduT1JuVVJNaHYxNFBVWFozZWlaaXhxcWNSNWV3dWlUTW1oRWJNc3cyNU8vUS9tWERLUWxIbDdDb0daRlhoSW1hNWlmcjdyeUcwVWVYTU5yOTVQc3JRaFJreklJbXJDcVd0TWp1UjVjd3o1ZjhySWRrbkJMWEd6S2lxTmtwT0dja2Rld1JKaXlRL0RSREpvNkpXeWRraFBaZ1lMVloweXl4KzZrMGJaSXl2UTVBbkpmOGFETmlYbHhUaG9VK04zVEc3RFE3dWt5dE9zR2pGTUNSRGx6YWpBaEVNelJkUXc2T3Ara0lUQ3JlQzMyMWlEM1g1Nk9ybFdWTVJXblhjTStzcFVMbFExWkMwaE1PVkxQa21kaVdNVXRLclR4ZkpSMnlwaWw1ZkV2eXN5QzFrWjRKNWJkV0hnejB6N21VNkhtYjFIangrNzJ1ZityeHhBMUpXRkdtU3M4RTkyQk1NNXUvUi9ueGpzNzRFbjdzeDBJOE5HVkd2Q3NUYytTTlZuNXJkUjcraEprTzRndVBmYXd5M0dQNWl2UFNFRjVsUnFoL0xDeEpiN1N5OVRjcGNXTWl2c3FHa1BTNmNFU214eFg1UlJ0VFFXaEcxQkFSZWlhcXNvWTF5dEVLajYrUi9QNFZNbENXL0ZRUU9xMU9vOVpsaFBSZ2tKbngvaFZoWUZ2eXM0VFlyRHJ2ckR3WXRQMGR1d0VTS1g3MGd0YU0yRmFlQ2V2Qk9CbXo2WDNBQk1tM09hcVBheU5SWG0xLzAwYUk5a3o0VWtGMHh0Z05rTUVQelk0S0lQYVlSMWNWYWhvTlljYU1nS0RJeUVrdG14NzJ3UmNIMDlPZFk4SUpvKytPeGRYRzRkM1FSMUdYRVhnZHlzem9abVJBektRVFZwWDhySG5IdFRlYS9vdVJQQml6c1JzZ25LMnByN3p4MUNYMFhmY2FKV0Z1emVrSUtYenZlQTFSVkFxcDA2NDczaDNzbjE3aVZaMG5acnNJaTg4N09iSGFqTWliL3p6eGlRY3hGNW9aZlpDK2NCSDUrcVJQWnBMYS90NkZ5VjhMQWJZa1lWdnhHeUF1Q2ZXWTg0bHVqZ2tNbFNRL2YyODlFeHN5WXJrUXQra2R3VjhmMkcwakJTWWhtSlA4L0xiMVRDZ1B4aStHNlcyTk1mZGh6L1J5aDMyL2x6OE1iN3d1Q1dQL2tLbjgxdTVoemg0dEl4aVJOZGlqK3RzZG5mRkQ3REczaFo0UFYyWUVPN01UZWpDMG1kR3pJQks2Zmw2elgrYjBwZTNCSHdZUStwOW01Z3lndkNLOGFDSjZDb3ptbm5uU25KRGNIMFpvZk1rUCt3Nk5oaUpzWVNCVXZLSE5nWmttTDBOTDhuUERBbE1lREdObTJJU29oSlY3Tk9vb2hPY2xZZGNzVk9YQkdPSUw4VTRlUlROTWZlbTFjenBmZVREVXpvaWxNVWJLSGtVenpQT1VHY0VIb3pLMXVlVVloaUpSRzlaNGk2Uk1kRkNhRWM0WC9Xd1RZVnVEUWVmaXpsZ1BMamIyT2ZLZ3gva2Z0aXdSTmhlSDY5Y3U3MzRNUHp2NnBFb3J3OE14KzIvK0gvMUdYTllKam11QUhybE5wREhTOWpjek0zUzA1LzJkMkRrUFAyd2o5RFVLMFR4YjJ2a3Izemc2Yk02SmxzaU1XT01JeVlQQnpBeVRCSy9zbkhmbjlabHc2RUsyZGd0TjgwQjJTNmJ1dmwrc1BobmI3STErQnlYUTluZmJlVmdwZHNzQVA0ZEMyUXIvRmJaSGxMdFRmdUdHZFEwNXRYamVCODc3bmNjL0dJbmNVL0JVQVVyaVBHNGxMUDJQWDdubmg3L3p3TVc0MTdxbitoTVZ3cWpQdjF3UVpYUG9iTjFWUEs5OEUvTWlkTTdlSVRvRk9UV1VlL1RKcjBxUTRyUGRWU1dObVNsMTdydkxPL2VLMEZ2NERWWDE0UkNHVTNUOEg0NEFwaDdyZWk2cG1ST3I5YVlFaks2c0JyTWVad3ErTGg3NmNtM3FaVjk4TGlrL1hmbURuVTBaOTB6NFJIalU1WFZJaEwzUVdYUlZuQzA5N0VaUTZJN3dYd0ZodDdWbDZyd0lUNlhuM1NGUUp0SlBiMzVDU3FmOHVPWWFaaHJ1ZGxxZjVzYW9zQ2FMSEM1aHcybGRGVy9MakNDc0pvV3FGcHpmM2phVnRmVHJ2Mks5dVNZeG1SQThvdk1mQzZmdlgzMVZEbXI2RVRvNVRYZU1kRXRTSDkzU3ZMeWVTdjA0Sy9kTVoxMnJ2MSszMmF3MUNqUG1XWkRpNTNMOTFNTytZMG5lbGpvYzErT0lIdzcrb0xMU3JWM0QvdWZxMWVnWTJaMjdiOHhWdHE3ZE5sN3hmTW9KcTJ0ZnpueG9obUdOdmlCeG9vK2F4bVNBWi94Tkk4TkhhUU1tZG5naEVKODJtVStZR2IyVmNzTHdTNWhLNjZwUXl3THdOQ2RqWUY0WVBFWTRJM1lYVEtBMHpGTGU1STRLdE5nMWRlR3BGWlVoU0RsaFpUMWk1Y09lZUZyemREenVIMGJRSU8zNnRLckxScmtZS2d5T3d1RVQyY0ZlVVpWS08ySG1DMGExbFhCQzh4VHI1YW55NVdnOTdzc0poaUtMTXRFMnphTEpYZEtEV01vSnc4THhtbFFhUTFkYkNuWGRoRnB4bTIxbC9sT0cyT3JjeHlCRy8rQlRrWStrajVaK1R5a25EQnNlUzFKcGRKQ2FGTFpEdXd5N0tQYjl5eFQ2S1BBNUgrNlBtQ3dtN3dBQnBabnZKS2RIZ3BRVEJwNjJKREF6eE91R0JTcmIzWkF4aHkyWldDelRsMDBnc1FEem50R052ajRucTBnL1lSV3BweG5pUytFcUJRMEFDZWRsb3YyNG9uc09SWUZ0YTVYWlBNTktVNXNzNTdidW55a25ETFpVVzZwZEQyYzhURmNMTWlKTDFFdzVQbTZLUHljVDFRY0szMkRCZllrTkVTNU5VMDRZQm4zMW5xdGhZd0VKNnhLNXRMMVAzK3pIQW5xdDhtdjB5elJrR2xyWW9zeWFjc0p3b3JrdDlmVEQ0Y2pzNHVZcDRyamo0NDVpQjdsRGJITkdTOFdIYzlvOW5IYkNXcW9Id2loU0wvaVl0dnhMMUVXcStPdDlZZEJudjA3Uk85OHdLZUNwS1BPbG5iQjVOY2JuOVppYjFXWllBVXhtckQ4aERqUmFZOWNZRjVkdm1MaVdubkhUVHRpMHRMRHZGSHBXYjJnekxJQlZlY3d1ZytKQVl5S05XVzdHNWV3WjkvSmxmL1UxU3NVYnd4Q0FLKzJFZVhrNHVMNHBmazlETjRmcDVrVnpxcVM2cVFSaVAyWi9kTEh6UkJ0aG5EeTJoTTNjZmRuZmZmQS9hamJmWU9sVVdZaFZJVDZQbklXdUx2blBsLzNPWjBheTFUSllrU1E1cHNYdWVmR25aZ1haMHRia1dYRzlFRHNIZmcwMDRldkoyL0w0aHVtU2lKWFg3cjhPLzNCNHVXK3VlNWxueVhaRzRUVlpNb0FFWXlYellWbGQ2QThmdnM0RHlQbk4rM2QvSC9zam9VVjE1YUZhK016dmxENnpIdlA0WjRUNHFlZTltSWZCa2JXRFBtTDE5YkdZUXJGUk13WHhzRXk0OHozNU01eXFPUWVvQjdxWUNsVnNiQVdIR2JrOXJNMytuT2hVU05HcFFoUC8yNnZOaXBlQWN2YzM1LzRCZTBsNnVoMk1CcTY0bXNwVmFKT3ZweWtEQWFRYjFOdnZ1MnNHTTRGK2dzcVlucy9Xa0t0Q0FQdWkwdnJZTGErcURWZllGMkpITmtlU2R1ZUd3Z1ZPdHNLTTlXWE1IK0VLSTRCMEEwUGFmeU9OWXNQb29hbzh3RXdsUFhRTmVHWmVhTnMvMDRGTEpyUkJ5c0FWZ244ZTRxMEJsYWhrOWdzejB6ZmdLUXFYSEFHa0d5ZkZuMUVtY3NvTytTYUhldVRvTWtHenlqQzF3YjVkMFBseWxWTDRjK2hvSzZiblRQa0l5TWFtOC9XNFgyRjlON09UUlNtVk1ZQjBJeGNheEdVRStwczJQV3EvM2RGWTVBelRqK0NSc1d1aCtoTFFYQ1BOY2hDS1dzVnRCQjdWZ1Q3M0F2ZUdsVkVxbkhBRGxIOVArNUNvNXBFdEp2b29rempKZU1QNmw0U1RkTW5rT0hrTGFJb0kwcWtnMjBDcGN6SEhvTWtlRWRBcTJUbzFWekJ0TktEYTlPdXJraHdwbVlwZ25iV2NQZ3JsdFZ1VzhrenZBTXdpQlBJMWl4cEYwVVhEdm1oTHNkOUh3RHEzNXpWUUp1eDZTREN5akxkVjk2dnZRTk15NThyaStsMkRING0xSXh0UTROeFJvQnU0MnpZbG80dURLa09ydElzRXo5dEFGVytyTWdGRXM1dXdRWUZ3c0poK3RldjZuMEdQdVQzcEV1SXdZd1hVWDdZcXlKNjRqbkFKb096UUptYzJaUVgzZ1lpT3E2ZGJxbkVlVllSVkJ4RE5sRDFQQVhvR0xoclBJcGRaWjZnY0IvVTVLMVl1ZGYxb1Q5ekR3Y3lXamFkajdOUks2TTVibm8rZ0dxajdRQXljSVV3UzFsUlZJOFYyNlhrS2JLb0VQUDJQLytJbi8zbFBDNitIZm56c0wvVmpWSElLUDlFaitYaENSTkZpVXc1YXFrbEpwUUVzSEtoN1E2Um11TVlnTmhBT2VRa2c2bDRvaVF3VDBLRFZNaldyMXdUUE9ZMlUxWllXc2U2K1V1cko3MEkzMkdaa201dExFa2JvKzBBazdpdW1oUHhDT0Qya0JWU2RUcHFuZ0dMeXRIaEV4VzdvR0svRW5xcExwT2tlT0x6SS81ZGJobjU0NDQ1eFg2QndFd2w5SUI1SGxqbUdMZENMTE9VUGl5UHN1QzZRTTN6bTZIMmwrUExkWFRWcUpVMm9XOGVkcjRiS0ZGNUVRaCtJRFdPbktyd2dXWU1QVUZxM050NGxHN281bFkwcHU3MmZUVDcxNE52NVNWMnd5QjVBNWhmMWxnM2NEVnlFeXhSZWd0QUhZc3VkSk1rYlJvMlZyZ0J5SEdINUpabE1uak50MnpTdWhWSHB2SkhyWUl1cGxnMkJOUkRQQ2N0VHVJaU1mU0NXak5rbEt5UUxwU0tsM29TSnRzcUF2S0hGNW0wWHd6THB2TkdhWjUycHRoRU9hZHVJNTRTVktVenRwVGRFbWlSNTYwRHZObzBxUUpvSnpDT2dCdjJ6MnViQ3BLeUxWdGVZT3VrVDY5Q2RheFdFM2FpQitLNHhySWgvb3U0TmtYcjNFcXVMbTdFQjBtSUlPNm43SVNabHpWUFFaSFdrVDJ6d0JSRFVRN2ZhSWkzbmdaQVRWcUF3TVBXQlNLWmJrOHFHMXp3ell3T2t4UkJXZnlmTW0xWHJNUXExS21GY09tODVPL1dUZ21TMzFraW9RK0IybUNSc0VmRzlJZEp3V0tHeTRSVXcvaURIRWJhTkd1VzFZUWVHOG1ZWWw4NWJ5NkdGZmlXWDdIeXlIbkRwT1IvaEVvVzNZSXoyaGtnZXh6bFpXSDM0TEJnZ0xhYUYvY3Q2bUQ5bkI0WVBzU3BTS09aZE13dzhLVE9JMEp1WkhucjdGQWE4UGhDcENFT0lqWUtiSmhnZ0xZWXdrMjdOTUJPVlVpRnZweWZTc0txTkRIaHJkV09UbWxQUUlLYVlib2pva2p3SHh2eGxXWlErQWw1OEhvRndhYVF6T0M5SFI2YnlqaTVwWVZIUEN6RkxmNDcxaDlIWUZuYldFRVkzUkF6NnRvQmNTYllONUFERkRadnpDTGlFTVRQTUZFbXBnTUZqeWFxR2RxVTNoOEFrNjJHMHcraHNjc1pBUkJUejFHZDg1azRiMU1LWUdXYVZTYWUwWVEwZ0tIalZldm5xUkZGYkt5MmRGMDBkd2owT290UEMwRUZaMHcxUVdaOFd4c3d3OW94VWlsbW5oYlVzS2xxRkcyTlNtV1UxaGlBT0lpc3RIZnFZSS9RMWdEQm9zYUN6cHZ6dU5BVFk2bnBGcDViYjJ0bmc1Y0dlN3F3U1VSekVlV1pIWkVwTy9nR0ViVmd6TE9WOGthVnEzU25QczA3b0lTQjJhMHAvT1djdWNDeHhFTkhxdG5RZWVEMTQvZ0dFNWRod3FXdEk2NzNNcktVQ3Q3eW1TbURzejVYYVZZaktvTlV3NGlCaVpuMVVwNWQ1VlFQTmltNGJSZGVUdm50ZGRHcWhWbWdoQzB6QkY4QlNSMzR2eUxPUW5GVlBuQm1Ha2xVek1hSnN4VlQxVXZqRDdpc3JmNEw5enZCSDNmR1Q3aVlEODRiWnVMUktNQmdXbFc2Wk1sOExJUTZ0U0lpbjcvMmJmNmU3UEVkaVFYU2JZVWpEMU5tVVdXWjk4U21idDBIbDVZVldLdGRjS21SeXhOZ29KaTE5UWs1M3RwZEVaOU5STHhNb1lQUkpCekRaMVFOaUlLNnZJOWRzV2J4VnM3a2JwcG9laE1YWktMWjQyaVRZRDE4Z25iNG54TWNqdW1VK0ZFTHQvRzRrcFFmRVdaejYvTUhQNy9iRlRwc1ZhR0NMOUxFTEQxeGE4U1ZoSzZ1UFhiaUFnRjE0WWl4WVkvblRMbjVYaUNmdS9SbStZdkNUM1pyT3ZrNkhndStiaTZiMGdqaGRraFJmZDV0cXRIUTBqRzY2RUkxTGMvZ2pxaDE5S1lHT1BTSE92SDUvNS9FZko2aUpzbTZNanhtbWtIM2p2TC82ZEtKR01WcUljVFpLUXM3VG5uMjBFTXVPbXlQdDJQZWszMmdoK3N4NDNwTTY2UzgwVW9oWW5yMmJmc2o3MG5DMEVHRTdYOXVYT3VrdlBGcUkyQXhZU2ovbWZXazRXb2l3VWJiMnBVNzZDNDhXNGpiM0txVWYvRjQwSENIRWIvL0svOEp1L3V1Ly9mWmU5QmlQTXFPRW1QSEJWbmpWeGdOK1VpMUhDM0hLNzJCZGpyWDRSVitmY2ttcVVOcno5NEw0LytvOUZKa2hlV0JkQUFBQUFFbEZUa1N1UW1DQyIKfQo="/>
    </extobj>
    <extobj name="334E55B0-647D-440b-865C-3EC943EB4CBC-49">
      <extobjdata type="334E55B0-647D-440b-865C-3EC943EB4CBC" data="ewoJIkltZ1NldHRpbmdKc29uIiA6ICJ7XCJkcGlcIjpcIjYwMFwiLFwiZm9ybWF0XCI6XCJQTkdcIixcInRyYW5zcGFyZW50XCI6dHJ1ZSxcImF1dG9cIjpmYWxzZX0iLAoJIkxhdGV4IiA6ICJYRnNnWEdaeVlXTjdYSEJoY25ScFlXd2dUSDE3WEhCaGNuUnBZV3dnWEcxaGRHaGlabnRvZlY5MGZTQTlJRnh0WVhSb1ltWjdWMzFmZTJob2ZWNWNkRzl3SUZ4bWNtRmplMXh3WVhKMGFXRnNJRXg5ZTF4d1lYSjBhV0ZzSUZ4dFlYUm9ZbVo3YUgxZmUzUXJNWDE5SUNzZ1hHMWhkR2hpWm50WGZWOTdjV2g5WGx4MGIzQWdYR1p5WVdON1hIQmhjblJwWVd3Z1RIMTdYSEJoY25ScFlXd2dYRzFoZEdoaVpudHZmVjkwZlNCY1hRPT0iLAoJIkxhdGV4SW1nQmFzZTY0IiA6ICJpVkJPUncwS0dnb0FBQUFOU1VoRVVnQUFCRGNBQUFEQkJBTUFBQUFwNTBiekFBQUFNRkJNVkVYLy8vOEFBQUFBQUFBQUFBQUFBQUFBQUFBQUFBQUFBQUFBQUFBQUFBQUFBQUFBQUFBQUFBQUFBQUFBQUFBQUFBQXYzYUI3QUFBQUQzUlNUbE1BSW5hcnplL2R1Mll5RUVTWmlWUjdIeVdiQUFBQUNYQklXWE1BQUE3RUFBQU94QUdWS3c0YkFBQWdBRWxFUVZSNEFlMWRiWXhrV1ZtK1BkOVRQYlBkSVN0UlZsTk5RSDVnb0NabUVGZ0oxZEhaSVpIRWFyUDBCREZ5UzltWlJkbFlFNFJWUHBKcUNJUS9rbW9Eb3RHUUxqY3p1MkdqVm9kazRZZHJxaEVGRTVYcVNQeUJnVlJMb2ovdGhwM3FuZjFnanUvN25xLzMzRHBWZFd0dVRkZjkySnQwMy9OOXovT2U1NTd6bnZlY2N5c0lYcmxla1VCOENienFZamg0OUxYeDAyYy9aV0VRSndiNkdVSFhCN1BmNW5FUkZBWnhZcUJmRWc5L3FyM3diQ2crNU1qMmhCaXNYN3QwNmRMbGErdWh1TzVFWmQxVEdNU0pnWjRYNzZiR1BoT0tIZDdxVzdJL2tmL3JQQ2JyN3NJZ1RnNjBkMXMxOWczeFBHLzJZOTkvYTQyWWNlc1AzL0VmbXp3bTYrN0NJRTRNOVB6QU5IeE5yRWJhdlFuc2VIc2tMUFBld2lCT0RyVDdJOVBhTjhWUGpGczZxc0x0VFNMUjJmUVdCbkZpb0tWdzJ6VHhmVUpZRDRVMmhMaGpvblBpS0F6aTVFRFBpOE1WMCtvTnNXYmM2Q2pCcUhMZ2hPVEFVeGpFeVlGMmhQaXhhZkdXME1xcERJS3VaRWdOTVltejZpZ000dVJBVzBMY01zM2NFWWZHalk1elFJNWRKeVFIbnNJZ1RnNjBLY1J6cHNWUFJaUU84RWUxRUpNMnM0N0NJRTRPdENiWVVBSTl4UVhlNkIwZ0IvZm53bDBZeE1tQjlyaFdjVXk0R3VrK0gzTnl3UXdBVVJqRXlZSGVZS05LY0VZSWEvV1Fjb3hhUHJKUGtjSWduZ0hRQjFoencrekVtYTQwaEhpSlJlZkVXUmpFc3dXNktNVExqQUc1TkhNd2ZPQXNET0xrUUtIbnNGTVhrbHorekJ3dU9RcURPRGxRVUVqNXd1eDVtS3prenN6aGtxTXdpSk1EQlRad0s5Z0pJTWUySzh5OCtRcURPRGxRc0hNTVdQTjM4bWptWVBqQVdSakVkdzEwOGR0WEI0L3RnYWlPdStUbzV0SE1RZVFvRE9MRVFEOEhsR2lJUTJBSGpDTjhXT21Mb1EwZUpOck0veXNNNHNSQVB5dkU5NExnSzFVd2R5MjVDbWt0bDJhT0lDZ000c1JBdnlnR0c5Z1ZMTlIyZ2kxM0tnc3F4MEhtZTRsaEFJVkJuQmdvV013L0x1VjM0azdRY294Z1lEZkpvNW1qTUlpVEE2MGF0YUkwd0RVcHUvTW55S21ab3pDSUV3TTlMY1NLN25nckd3MUh5Y2lubWFNd2lCTURMZFdZdmJ5ejZpb1pTK0RWeE1uTnZUQ0lrd09Gem1IVnRQdnBPOENHdXZFRzNUeWFPUXFET0RuUXFoQnR3NFpqdDRBY2JDZFlQNDltanNJZ1Rnd1VWRTZtZ09Mc3hHb2dRVkJ6TkJERG9VdzdDb000T2RBdFoxdmdXU1RIcG0xNzhMMW9mZmx3RlFaeGNxQXdPOW0xamI0QWJHRHJicmswY3hRR2NXS2dhTWhvdStSZ0c4RXdsbEhIcHN1d3F6Q0lrd1B0dUVzcDJGV3dMYU41TkhNVUJuRnlvSDEzUHpIc0pPTW5FNWJBeS9xVkRQY1h0dXFGUVp3Y2FPaWVSTUN1YU1jS3NoczFjNVEyYkdSR1hZVkJuQmdvRGlOMTFzcVJjYVFmTlhPY2ZvRWx6cVN6TUlpVEE0V2RZNDdHQ2VNSW02d01tem0yRGpMSkNGYnB3aUJPRGhTUFNUT3pCdTdtNEVlYUlOWTFjL1F1TURrZnFmUFZVSmVoNjllbXIwSjJFRWV4TFRTRzhNT28zNDRtMC83a1FFR2pkUmJXK280K0d1MlpnbUIrTzlFckhzbndpWldXeWFSN2RoQkhrY0RKQXMrMUhVMm0vY21CZGlNYVo4TVpaU0xxYVJDYzRXT09yc1hSM0orNnBxOXdvRjJQM0VVL2xoM0VVYm1XSHRlNHI0b3Iydm1yMFZUR254d292SS9NNWhXZ2diUnRpc2ZOeG1MUGVvUGdGR3d5bmZ0VlNmU0pzaXdpam9yOG1Oc3EwV2pwVHc2MDUrb1kwRlZ3cml5NVhBbUNyVFJNVnBLUkk0dUlvNjBmaXh6SmdWWmRNOGRKMTd2bEhsTUlnbVk5V3M4NStKT1JJNHVJbzBLT1JZN2tRS0dFQS9ib2xxTnlCQlczSTRIejZDc3M4YnljaWNtUk9jUlJTY2NsUjBLZzBQZXNzVWMzSEN0SDBJeDhndlFVVjBoWXRxTjFKaU5IRmhGSDVSdUxITW1CUXQrd2FoOE5LeXVPc2ljaVpvNEtQMzl2c3gyeEt4azVzb2c0S3VCWTVFZ09kRXZ3WDhxNDZXd1JESERuVDUxVmJOR2xEb3M1VW1jeWNtUVJjVlM4c2NpUkhPaVMwM1AwM0ZFRnJTNDdyR0kzSGYyRVJSeXRNeGs1c29nNEt0OVk1RWdPRkF6d1Z1Y0FnNmd6VllWVEQzeEN2UkR5cmNmUkNoK2RQeGs1c29nNEt0dFk1RWdPRkt4ZTl0dUJUenBjb0RQVlhBUDlzNVI4eGlVWk9iS0krSzdJTVFPZ1RYTVVFcmVhczMzb1VLR3VZK2I0VzNmQk5scmhvL01uSXdkTXdheVpOeU9JbzdLTjFYUE1BR2hIRE5ycTJmenNIQVZWdVpualdCamQyeEd0OGxINUU1SWpnNGlqa28xSGp1UkE0UmoyQmZuc1V0TlpyUStDSjBEbDBGM0p3dWZBNDJvazBSb2ZtVDhoT1RLSU9DcmFlT1NZQWRDS1hrMTVSZ3kyVFMxS24vL21SYVRENEIzLy9vTWYvT0NibDlIdHptdE4waU4zSkNRSDJIM1YrbEZtRUVkRkhJOGNNd0FLYTIwZnc0ZC9YWWdIYlNYZ3kyQ2VhOFVtbUtNcktUbXloemdxN0pqa21BSFFyd254Mkp0LytCWWhmcDNWNFZ6bzRjYm9YVWNzNTcxM0ppVkhrRG5FVVpuR0pNY3NnTDVCOHVBVDBTcmNRNys0OGdqOGxQRkg4T2VNcjRZNGw5Nm4zelorRndSY3VyYXVQbGpYbzBUZ2QzYTVCa0ZpY2dSelFCd1Y1dElBZjh4WkFSYkxRWERmZ011a1R1blBVU0tVa1oxZ1lVUmNjc3dDNkpjdmhsYythZlVOcXRlOS9lZDBTMFFPSHFMSlljSjJuZG9rSjBkdzlJZ2RCT0FCK3lXN2tCek1xN1U3M0NNc3I3c2tSd3FBUm9GUDltdk1kSjhET1NiWDhGNm5PQ0p5M0dzWTk2TDg5Zlgxa0lneEFOZHZ3QlArQis2U01lQjRqM3hrVHdiQS94V25EalBvT1p6eTV1STV5UUd2WTg4QkFTRWhIb0JybFNwbGV3NXRVcEIxalQyc3pBWGFEQjRxNTBNY3RPUkNtNVc5OE5XYWVQbS9XUUE1YzBFT1JGSWx4Q3NFaXY3Sjd1UkZHeEFFRDd4ZWlPOEFkNXdyOStUQVl3K09lUjYvWXdqWGlpT0dGdDl1b21KeVE0NHVBYTVid0xLbjRDOE1iUGhudjl5cFUrYWVIRUZJb3RuVWdHSDNNZ1dzMlFCdzFjU0c0MGRQYnNnQk8zYmhZZ3ZoOU9rY2Q5c0VuQURncDh5a01QSlBqajZKWmtmQ3hmK25LSUI5QUNMQTdVWnRtMEM1Y2tNT01GTEJ4YmY3Tnloa20wUGVpcHc1eExqOGs2Tk1naml3Z3BBbnV2alBSTUd2WFRoZW1UWTc1RGp6RFl2TzQ4SlRRbkN4bUFvRlhHQWhNTmc2WG9yS1B6bHdLNUd6WnhWL1RnNnVOaFBOU2QrQngreVFZMnZDbnRzbUFkNnpnRHNVNEdpa29lY0VhdjdKSWEwK1hIeFZFczJHbFZXdzcreGhWUkhaSWNjKy8zRVNCa3M3OXdud2RlMmxIN3VCSUs1azNPZjh3SWxLbVg5eUJDUVp0QnpycTBzaHE5b0w5MlprOGtKUjJTRkhhOExSNGlVQ2pFWkFkY2twM0MzdGhmdHBzMnVDQlJhQUhEMFN6YTRGTGJWM0ppc1lhTm8yV3J2eVF3NDVkZVdtOFpCa3dsNllqa2NmTFlCQ09qeDFsU011azlVeDU0Y3E4MGVPb2FtclVydllDMVBoUjBlMEJBclFjd3hOWFN2MDJyQ3UrSlQzb0V4K2VvNmdRWWkzZGFORGwwRFhtZ21BRkh2V28xMEZJTWZRMUZXS2lrbGppNTJiMElMSmtoRnNrczZCaDVIaHVtQ3d5ZmVGdlJKbkl5WXhtYklBNUloT1hXVW55NC9nVlowelZWcUVPZW81T2tRT08zWGRJajhiVEk4N05qSXRnUUtRUXkwOGJXakllbXVpbFpYN3ZUS2RMa2Zra0pEdDFMVXF5V0hWOENWdVhkY0NLSUpDR25SSkZIV05lVW5nNzNuWUhlL2VOU2RJbkNOeVJGY2ZoYWlSQ0ZhMFRId0xqMFV3bndkQlpPR3BKVDVCa2pHV0k5K2FVNzdJRVZsOVBDT2U3NUlJNnBvY3ZvWEhZcEFqc3ZCVUUzdFNKZDFVb2luNzV2aEIwR0xybUZxSTZieFBWRWlEUG5GaFIxWC9oTGdqVlZLTkVGWmYyaDVvWjV6UGczb1M1Q0JJTGp6cHFTdjRsUGErbzdEMW1SN1A0UDVVblhsUzdaeE1qaktSUTA5ZHkrSkFUdUgwU3UxNTM4SWovUDd2bFZURG5rM2w1QUM3SndzN0Q0cTUxTjRQVk9tK05hZlpQUGlJU3BsTWpoTkVEdjNGbkw3WVVWTTRWVUh2d3VNUlZYN2VqMm1SYUs3TGFwd0V4Vnl1MUNydGZkRTd4NTkzbmFkNS9tUnl3SkZGdVBUcVl3akRSWk5DTnVSanVsNUR6elJWeUc3YUpSS0VtcnAyWVFWV3J0U3FoYWZqN0RoOE5qRk9Kb2RhZld3VHZrVmNnZDBubWF4S3dOWElrUjBaV296L3pwNUpXb0VOU1RUTEJML0RQaDJTVFhuRUlFZVBBSzhRUGxxQjVhdVBNTVpJVVdRVFBxOTE2YS8rZnRRMUFxSzBpY3FwS3dpaUhhaE54cnRVckhmTmlUOHc5ZTRZNU5naWN0UUpDcTNBOHBWYS84Smo2bUg3S25pVGNIci91UnVxYmVZR3BkN0dnR09rbUpjcFlJMVNlTmVjYk40TXVHS1FnNjgrVm5CMnhxZHcvb1hIREFBZnJtS1hHdGI3VDJ0YzBVd1ZTZzBpd2UzRnVMVllhdSsweVJpNmxXanlyUGxqa0lPdlBqWm9SMkNOWkVJdnpGWTZ2dEEzQzdFZkQ3M0V3TUFQalNpL1F6bElJNVVyc0V4N1ArZGRjeHBSVURxRFk1Q0RyVDZxRmRnV3llUTZJdXA1Rng3VGlYWDJ0V0pUMXg0cDVreFdPTFhOK0JXREhHenFlazdPenRnTGcxUGI0bDVzNnFvVTh5cTlOeXNnRXUvbTRteUpLZzQ1OWdud0tnQmJrck16dVZLTFdwcDNjM0cySkpDb3RpR0paaGtGSWEwYlhRcW9RNkZOejJHM1JNODYrc3h4eUdHbnJ2dnk2S2RkcVQzdDdFTS91dXBURXlUNWR6Q2J1dmFwRHJ1b2lVcTdxSlFWRENoeWFudFhUMG1DYTlxOFl5c1loeHh5OVJFM3p1b1YySkRxQUFPS2QzUHgyQWRTNU5LMEdOejBCOG93NTRaTzVac1JPY3IwMExVZ2dEVW5RbVlXbnVUVWRySW9QQ21tQXBJd2NmVHhqckduTitDR24rVm9XdkticVNzdVBOSlZvU3J0d01ZVi84S2pURFg2ZjI3SUlhZXVzUEFFYTA0RVYybWtlbW83V2dSalloSzI5MVRabzlXWTN0aFRvK2Z0QmJqd1NGZUhBdUJka1ZQYjZCTW0rbk5ERGpOMU5ZcDVVOGxxZU0zcHA5LzA3Y3UvNTRwbTRkUGYvOGkxVFRjTWZzTHlDSy9vczd1am56M0MyTk9pSE5kaDY1T2FuZWx6b3BNWEh2M3dFNU1qaW1sdWZpbkxOcTA1VVNYMktXUVZOcGp1dXBXaS9qY3l1eTFqNGlGeXVQbU8xamU5c1VlMjVZdXdhYkl1cTZxbmNKTVhIdE1IZjdiQ3JtTHppcFhqNXRTZjF0NkgxcHhLajRmdWI0NUJSWjY2Q3Bsblc2RlpsaFpISVEzMDFMVnFqbjRDVHJpVzFkUjJUSVZTRG45TXplTkZiWkVnNmxZeFZ3dFB2Zy9hZ0Q2eUdpMjE0L253VFRUTjNQeXh5S0ZXSDluc3JFY3kyZlZ2TG5iQnBCcStXOVc3OE1tRnB4ZGE1dFNmbE5VQXRsTU9sUWJ5aXd3MU9OMWp4eWVIY3N3NUlCWTUxTEczdnpCYmZnTDV3cXpCbnRxSjlVODEvSW0xbjVSQUxUeXhGZGdHdlRjVno1b1RtSWUybytWMWZWL3dpQ2FhbHo4ZU9Tb0UrSmZzMnlCZm1CL0hHVEJURGQ4Uis5VDdPU0MzbXJxeUhZRXRrcFZRVTF2K0FMQVhjUys1K3g0U0RTV2FWMEE4Y25RVTREVmRUVG1GY3o4SXBlTWk5MVRENTNXZGZvcVB1WnRTTkhadzBMSWFub1NjOE9nWHRXRTFoTmRwdnU1NDVKQlRWelprNmhjbU1qWHpZVWsxZkY3aHJub0RQTGNSVTN6TXZTK1QyNjl5U08zZDkwR2JKWTkrd1dUSzY1SU9kenh5eUtrcm41MVZwVXpxazFHa0dqNnYvdlJUZk13dHA2N3MvWmNMVDJacXk1N2dHV0I5YWdqTE1XZG5QSElFSVhHQmZjK25LOG14TXJINjZZWS9zZm9URThpcEsxK0JsYkpTZTlKNWZzOEE2MU5EZUpiNXVtT1NvMGRjc01lcDlRdlRubGo3ZE1PZldQMkpDZVRDRTljMCt5U3JDOE01bTZ4L1ViR25QV3JJY01aNWhjUWtSNWtBSDloYXlwVmF6MWMyYlJMcFNqZjhhRzN2d2w5RDBYQkJTRmx0RHhmbEdXQjlhc2h3eG5tRnhDU0hYSDFrYjROOFlXZ243ZmlxcHh2KytMckhpbTBoT2JnZ1NIdlhKMmhaRVdBZTIyTmVjbTVaNjBBMEtnWCttT1NRVTFmK05qUlJKbXVURWFRYi91VDZUMHpSUVVIVVdUTFMzdTNVMXNTQXZheHRQTXBSOFIvRWp5YWJrejhtT1dqcUtrL3ZxSXJ1bzB4Mko5YzYzZkFuMTM5aUNwcTZydkJrS0JrN3RUVXhwM0Y2Kyt4RGcxOXBteUN3a3RTRHhYOEszL05HRzVRaVYweHlCRlVBN0J6dFdVSVJMUHVRL056amgyOEgwK0dIWlZ5NjRmdnFQMlVZVFYzYlBGTVBKTFBLQTZSN1Nid2MvSzk0MTBlNUhNR1FlbC9qMWgrRlprVnpPTnNjUStLU293dUFuZGtaVHVIWTFOWkMrSE54NnlMc0QrdXFmVUhwaG0rcmZmZXUwQjR6bDRWc2dXZzJoc3VEQWZZY2tvRHRQRVkxcEFmdjNMeTI0ZzVYMGdtSlN3NjA5VnpuT1hIMWtVMXRUUlRzRmxzTzduLytyTkswN2ozOGhkYzlKSzU4Mk51SG1VcmRVMGZGK1R3K1BBb1huanhQcklnZjFSNkU4Q1g3bG9FYWN2OXpiUWp6cUNOVXduekJ4U1VIcmo3dVVYMzF2OGJRMWhXTUtjbUYydHAvS2dsTWhCKzg2bUk0ZVBTMXV0U3A3MmRxVURQNHlhUU5sZlB2UHYybWI3NzE4bFVmYjZjdU8xNkdUbFF4Qjh5cTIzUUtxSXIza0pyS1BnZCtYQXhxcExjMS9lUEtuTUhGSlFkb3BKSFpHYnd3T3c1NDhqd3BaM1Zsb1JUNFNmQ0R6MURiaWc4T0Z4VXI1R3hqOExiWEJBLzhzempjbHVtN3Nyd2pKQWRNWGFtQlRYMUJWcjQxcDFBSmpKMlRoUDVZMHNoL2NIRGU0T0tTQTBiS3lPd01YcGhOSXcvamFFaEJnY0IyS0d3Qy9PQkw0dUZQdFJlZURVY2VSelVsK3gzOVc1SVVuOVV2NjlHVG85UjhPRkszcncwMklpSGdCY3VRMU5HTzIyMHhaYTI1VnQweFcrV2VON2pZNUhocWNNRUZ2Tmg0cnh1QXZ1TnFOUkxzSW5zVU93SCtlZkZ1U25ZbTlIVkRGRFgyM3ptdCtjRndkcDFTSGowNXhsYlFSb0pJcEVaL3d0cFRXMXJYcVBtT2VNd2RYR3h5V0pUalhDM1ZvWUlrMnBSdVBQeWdwN3YvRy9aMUdsZCtOSzcvbXpwRWI1YjQyWCtyQ2JoMHVUcDYvbmV3aDJ4UUxVN2FQcmlxNnhsR1JpWktPSGR3c3lVSGpMYXJoRXYzSUdBZlVjM2toWDkrWUVhbXU5cjJzV2d0TFNYekFIQ2xrUnduOVJhUGpoWkpBSXZkZFJJWHlHMkRIUHpmL01ITmxoeXdITGRIK0U1cUZXQXMvS0JyRFlrMzdmdkVKVFRlZmZNbEc3OHZWV0VJcUthU0hHVnQvTks5SzZraEt3UUFPbHJ6bGhoRTh3ZlhjbXppcG1KMzZlam9DWDVabVRsQUMxdWhzcnp3UytHMmVSQ3NTRmlQQ1ozZzZJdmZOU2xPbWVsVUw1WGthR21UZXRVc1NZRlFscW4rTUtjek9JeGovdUM2WGl1bnFlQ1VqcGJXSEZwSytSb1AvN3c0WERGUGFCaVptYUJKRHVpTnJYMEFIclVoTS9SVFNZNmV4aGNhNWZPYzVzUkpxNk1hekNrQWQrTDlwall6Y0RUMWNGcFZnK2xZK1BqQlg3dGUwOUo1NDljRCtHQVhNVUNZZFprMW5lUm9LRTZ3bGZ0VG1oTytwZXRNZ1l2VFptWTFVczlNeDhJUFducnFqMlYzdE1JVzUwRXlEZTZjdUdDU043VFNrVXB5QUhkWHFLcXdLS1dyM05IdlJzOXpRQ0ZMNERTZ2NYZDRLUTRvSGxTTlBYS01oUStHTmYzcVFHSllrWmhXNlRnQjVOaWc1K0Mvbmk0c2xlUUFuV3FUcXNxR2tIMDE4WWRaaStXNHhwTWxjTHJPNCs2d2VyMUs4ZEFsdHNreEZqNThDNFlOSmZCR0RVdUlDaG41RDdJd2xhbWlSL0JVa3NOMEdGMmxxd01xM1dHQTNQYUdRR1lKM0ZEbFBRSEFpVjBLTnRyM1dQajR2ZDlWVXd3c1Y2MFpUendIbUVVWm4yQ1FXcVo4cVNUSEthMnJrMGlPcjJKTkc4cXFLNGx6a1Nwdi9tVUpuS24wR0FlUVk0T2lUZGM1Rm41d1F3OEVtQWt5VzZzSGxUTDUzOEkyUzdPdm41NUtjcGdCbGpySWNoMHFidFNRSlpURFF0U29rQ0Z3ckJWR09tRmMzYU5JYlFTY0FEOTRnQlVGbVc4ejcvVE9ybERyTTZra2h4NWdwVDJudHd2NGpCcEM5cnR6UHhrSE9kM2d4dFZjeDRGQ0tsOWxiZkNaQmo0TXZDL3JndTdxRGozSEJjcVlTbkxvRTAxeXhBM2JVRk56cElmTVlpZmxzdHdJNk9rR042TFNickR1T1VLbFBrd0RINGpFVDMrNEJjZnhWZlJldFZTU1E2OGFuOEpYNEF5OUJpZTBHdExBTHE4RmY2T3ZkSU1iWFc4VzA1TnplWmlpeTNkNEd2aWdrSTQ1cjh3ZU1zb0puS2hUWENySm9jMGNKOUMyMFNIdGFrbWJPV29ndHBKZFEvUUJURGM0WDQySHdzcFMvYTVxMVhBYStORExSRld5b2ZMSEJ2VDBkQ2VONUlCQmM1TnFmeDQxcTlvS3VydmF6TkVIUGY2RXRSVlR1c2kvVklPTDFIV0U5NWg0Q1dMdUYzcFNPUTE4bU05NVZwOUdQSWdGUC90NGVPVTc2QWRLcmxGNEdzbGhCdGdGR0ZaZUxjZFByWVlFWmJHejBKQjlMUU9Hem15QWkxUjZsTGNLR3pTZUVPL1F6UndEL3VLM3J3NGUyNFB5WURPTUpjZloxejBlSHI3clg5cWpubVBDenpTRnVDTEVIMEJBYldoWStlcmo0ZUFEZDc5MzJUeGtCbzV6UnFIYUZ4OVJzNnFldHRMY0o1NnYrWlR4cklDTEtaOWo0dkNpZUw5WlVaa0lQL2djVUtJaER2Zm9kMnpNc0FLaGRCMStZOEp6ejRUaUo1dEI2UXRvZklNYzF5bDVIMXpRZDVkK25zcFFHeEVuRkhTdm8wc1BQYWdlVWZvV252bkM2OGJEYmJvSHdkODBQckNwbk95V0dYQ3N6bU9kVHp4MCtFNVlRMU1XaTBud2c4OEs4YjBnK0VvVjV2aExWaUdGVUgwcE9ZNTQ1dG1hZUM5RjNmOXlBUE5vZHlwclN2RjIyQ05LVEZGd1RzSHR4N1YxZmxFTU5yQTVGbW83d1phWnlqNER6WHo0Qzh0L0RYdlNkWHVQYURQWVA5S1dVYlU5c0xDcTdyb1BydHM0VEwzdE5XZEJrVE1kK29oQzBocWNVM0JtWDhzRXVVTjdmbHdtT1hFSDErL2x1QXR6V25HTGVsbDBIUzZQTGdUYWYxZkZkdFpBb1ZXTDRuMXczUVlWNUw4Z0RrTlY4T2h5VWhtVFYzQjZYOHNrb1ZlRk5obVhCcmdLSjJkelRXaE8xZVpQZ3ZQTzZGS2EybEFBUDg1NEc1YjhsWDIyRDY3YnA4WHZZRVl3NE90SnpPaHlVaG1UVTNEUUlCdHg1QTIyc2hXZHJyTFJVSjlBZ1RmR0RBUUxJWGlvRTlIcCtQMEdHM1JLdDVZZ3FZenRnK3QyUlZuVW11QVpiMExnUmFiSG5WZHdZQWdmTXhZWStjT2F0TFdYZDFhaEVROHdyZ0tPdWs2MEQ1NzNhVS8wWHVPN09acVFWTTEyK3BEcFpiMFpBSXRMWm5tTlB2Wm8vSGtGWjNaempCY2piSFZhTlNsTzM0RkdySU1YSngyMjQ4R3hndTNuTWNuUkFWM01pemFnVWpNZFRoK0wwUHhzb2RzbXk0b3J0K0E2ckVjWTB4aFZ2VjBNMHh5N0JXMTRBUnhBR1JhT0txbll3d1REVjUrTlNtaUxOc01IUkJnM2hZdjJjTzZVaHdDR0ZWdkZyZ1VFRVJrR1YzcWdLWjUvalFVMnlnVUdaYVlMd05xREZFY1g3cmF2b09DNnR3am9ZcXhGTlFpMklOOExNbUVmbkdiSDdoWjY0b3h5M29mTUt6Q240S2c1NHd6ejBHcHJWdlkwbW15Q3Z3RnRhVlVSbW13b2k1cE5UQzRZY2ZSY0IvMWx5S2ZLNjROVFc2WXBmTFJPR3lrek5kNTdDKzRHcm9ETjQxb1U2OWN1WHcxNXUvbXJBU3pZdFRINDZVcnNDUERPZTVRUXZINTlzdStvSEVTQ0hWa2V4Tml4cUl5ZWJmdWdiTGo2OXhMY1lvTjEyYW1VQjR3cVhCVkFVcUFOakpRTTFsVmdSK0xWSjdGUHVjNlFkY0d2T05BSHB4bEp5dWhoNUNpeFBLbDEzbE53OXpYNTI1ZEtHWFRjSGdGSEkrenN3UGFCNWsxekVUbE0yN0tXUlhKdG1HVDA2d1ZhQmVsakdUcXFqQjVUQUpCdlI4ZWsrRDR6Y09mZkcwRlpldUJQUXFkcmpzU253OXQzT0lDYmJVbGxXSUs3WUViUkd2cDNWSlY1eTU2RThHVUdwYSt0Ny9nYnIzRHBxREo2TERtMitQUlhwMG5kZldiZ1RscmRYb0tzZ2pXb212cWVJM1JQSXVDN3NnUDFodzdGSVVjVC9SZFU2L0dXN1JxYmw0d0VGbWsxcXc5WmRDOGlGVkpMRG4yUVJwV1kwdHZNd0MyWlhSQUs2VnV1L09MbVZ0ckpnY05JblRVTm1qZXdDYmZnYmxvWi9FMzByNnFFdkdWNzdtUUZkM09zcVdSOWNJOGlSK2dvS2lwRDZtNHpBemRFRG9TYWVuTGdhdWt1YTVRbDFaNWRDT2ZrcUtLL3JoTHlsbTBZc3daRjRsUjRReVhyZzNzRU9VRHZYVkdwMG55YkdiaHNrZ1B0NHB1c2ZiYVVDcklQNFp3Y1RmU3JMb0czTE9yekJ5dy9ERXVHRDMySU01NHllS3pPQVpzRStGTlpBV2x5emc1Y05zblJnU2JqN2RGWEZPaENPRmRJbStpdnk1UzhaWEZZV21VRmNLdFJIK0pHa0NQbXNnOHJlQjdPMllITEpqbTYzRWdPRFFBZDZTNjJReGthbHBPamh2N3Jzb1Y0eTZJOVpFY0cwLzh5c3hyMUlXNEVPY3doWHBZMWZjN1pnY3NtT1NwMjVvbU5nemF3Tmpxd1IrRjJEaUxIQll6QjM5cXpkblhVV1RZb1ZQN3JNNjZBZXhRNXlyeHNsajFkenRtQnl5WTVlZzRGOE5nbzJrZlZqeTFHaldEVXAyQ3ZZaU5nU2RzeGM0VE1PNFljK2hCdnVzZ1FyYzNzd0dXVEhGWFh6QUZXSC9uOUJaUUxuNGFINk4rVTB1TXRpK21ZVEVFZHNhczVmWWdiTWF4VXRYTEw4cWJQT1R0d21TWEhBV3VWbHA3WW9xVlVkU0lValY3ZDBMeGxvZWZWd1pnTzlORTFVMXlmNVdGR01OelVUbGZVTUdReXBzVXhPM0RaSkFjTUs3WTFVUjlWVFkyek9MYWZBM1VSNGtxMFpVRm40NWJoZlNIMlROUDJJWTloVGhrOGNpcGJRUmRlcVNmSDdNQmxreHpRVXF1bU5YRmxSYStuQUd2WWdBSERoUnh3b2kwTFJpKzJrbDhLbWE0YTlDR1BoeHpCMDA4L0ljUmZQdjIwZlc1S1hiTURsMDF5YkprSktqYlFUYnQrMG9HV3RiM0FhZlR0WUpKb3l6bzlCL1REckIvcVF4NGZPWERicVFuSE1sTjd6UXhjTnNteDVQUWNQZHRvdUFLbkRSdks3TkdXamVpMkxNdENHMGczYlV1UEpnZWZETnYwNlhQTkRGdzJ5ZUc4NjJBUmZNRzBVQlBJb2RkWGd5cDQ5SURqdG15WnpWMUxEWk1JaStsREp0TkRRRHByUGkvemlaQjVZdm9jVU9sbFhhdEU0TEpKRHRBMDVkd1ZaZkFrRzBqUUl3N2JValEwZDFtUmJwaDM4TjF0TU9Ec3FnamNzYTRUWVZBZlN2Q1R3LzVnZ2M2YXp2dk13R1dUSExBV2J3MFROZDdzQ3cxbzI5K1hqZFlDcHpTT2dkOXRXWmpXdkUrM2JKUG5IMGNPUGhuV21kTjRueG00akpLakl3WnQxUzd3bnF5d0pub0tYL3czWXNBWHdHV041SkdXYlprSkNtVFlNUG1mV1YvSFhHSjkvYmZoRU16NmVpZzk2NVNBci9tYkhHbDB6QXBjUnNrQms5UUxzbGxLVFdZV3g2QUt0dWNuMy96NWIrR2Rqa05Ud2tqTGdqRmdoOElYUS9GYjVLQi9YY3hFRjNRNXVOMU9YUmdKWTlrS0pVcjl2MlRnam9VYU5idS8zNERlY2p0YUU1NGlSMFVQR00rSXdiWlRyMUxmWXNMdk9jbHJxR1g3NHZsTmlGcHNpdWZhS2czY3VpYnZNRG40bXIvTmtVcFhJbkNuakF5WXc1cUZNa0FPbUxOK0ROdmw2MEk4R0dtZjB1c1ZxTUV2MjVpaGxsMkV6MFg5NC8rOUxoUzM5bXdxSU1mNnRVY3VYYjYySGhJNTFxODhjdWtTZUdnaEJxWklMR1dxblluQW5ibDhUVjBOb1YzWDVNOXdJdWdNa0NQNG1oQ1B2Zm1IYnhIaTE0ZWJhZkc3K01HNHR5MnptT0dXUFlhcUsxaEszWDZIWllrNnpjZnBveEVwOU04R1hFWjFEbWlQTjhqKzRSUHhtc2JUc21lLys5RGcwWCtObHgxVG1ZL1R4ODh5djVRekFaZGRjZ1JmdmhoZStXVGM5MzRHTGFzL1RqKy9GcitIVC9hQ3l6QTVwaEtWRi94VUpaZ2Z2NWt1VjBaUzgzTWJwc3BGSVljWHZKRkNMSWY2OVpjL2pwVTRhNG04NElwQ0RpLzQ2VnBRbWpuT1c5UHNkTm5UbmRvTHJpams4SUtmcXIxZ213UWFSdVJQRmt5Vk13T0ovZUFLUWc0LytLbGFEU3dsbUo1K0pXbXFqRmxJN0FkWEVITDR3VS9WYlBJWGtCZFR2MHR3S2xBNnNSK2NseHpkOUp2UE5hcVlkei80bUpsbHNtTzA3YlQ4MGxTWnNwTFlEODVMam9wWnNzd0t1RW4xOUlPZmxNdUpQNHRiaTgrR0cwNWdYangrY0VQa0tEMzlNLzhBdHNkMy91blQ3YndnQnh4KzhOTUI3SU5DV3VFN2hxYkxudTdVWG5CRDVPaEtxelQ4ejVVY3ZPQ25hNi9qNHJtUFJsYUFweXNnemFtOTREemtXTDl5N2RLMXErdjVJb2NYL0pTdDlZWEdvM3RUWnNsT2NoKzRJWEprQjg1ME5mV0JuNjZFNHFVdURON3YzVGdBQUFBM1NVUkJWRG1LMTdUSkViOUNqdVF5ekcwSnI1QWp0MDJiSE5ncjVFZ3V3OXlXTVBRZDB0d2lmUVhZMUJJWStvTHgxQ1ZrTDhQL0ErdjR4eXUwZkJ4OUFBQUFBRWxGVGtTdVFtQ0MiCn0K"/>
    </extobj>
    <extobj name="334E55B0-647D-440b-865C-3EC943EB4CBC-50">
      <extobjdata type="334E55B0-647D-440b-865C-3EC943EB4CBC" data="ewoJIkltZ1NldHRpbmdKc29uIiA6ICJ7XCJkcGlcIjpcIjYwMFwiLFwiZm9ybWF0XCI6XCJQTkdcIixcInRyYW5zcGFyZW50XCI6dHJ1ZSxcImF1dG9cIjpmYWxzZX0iLAoJIkxhdGV4IiA6ICJYRnNnWEdaeVlXTjdYSEJoY25ScFlXd2dUSDE3WEhCaGNuUnBZV3dnWEcxaGRHaGlabnRvZlY5MGZUMGdYSE4xYlY5N2FUMTBmVjVVSUh0Y2JHVm1kQ2hjYldGMGFHSm1lMWQ5WDN0b2FIMWVYSFJ2Y0Z4eWFXZG9kQ2w5WG50VUxXbDlJRnh0WVhSb1ltWjdWMzFmZTNGb2ZWNWNkRzl3SUZ4bWNtRmplMXh3WVhKMGFXRnNJRXg5ZTF4d1lYSjBhV0ZzSUZ4dFlYUm9ZbVo3YjMxZmUxUXJkQzFwZlgwZ1hGMD0iLAoJIkxhdGV4SW1nQmFzZTY0IiA6ICJpVkJPUncwS0dnb0FBQUFOU1VoRVVnQUFCT2NBQUFEeUJBTUFBQUQwR0x5NUFBQUFNRkJNVkVYLy8vOEFBQUFBQUFBQUFBQUFBQUFBQUFBQUFBQUFBQUFBQUFBQUFBQUFBQUFBQUFBQUFBQUFBQUFBQUFBQUFBQXYzYUI3QUFBQUQzUlNUbE1BSW5hcnplL2R1Mll5RUVTWmlWUjdIeVdiQUFBQUNYQklXWE1BQUE3RUFBQU94QUdWS3c0YkFBQWdBRWxFUVZSNEFlMTliV3dreVhWWWsvdkI1WkM3WkF6ZElkRUZtbkVrSjBCZ1pmaERpV1JCd1JESzNnbVJnUXdWaWFzUDIybGFkN2RLWk1HenNYUm54ekl5WXlPQ2tRREJNSkh5S1NRelZtN3Y0b05sTWtaay9iQ2NvYVZZK21GSlE5Z0lnZ1MzbVhHQUhQUWpNV250Y25kUDkxRjVWZFZWOWFxN3FydTZwMmM0eTYwQ3lLNlBWKys5ZXU5MWZieXFyZ21DK1F1TDMwNkUvelYvWEhxT3pwUUU2aVFSN3A2cEJ2ckd6SjhFV29SOCtOUGYrY08zRHdtNWZldldyWmVlSWVUZS9ISHBPVHBMRWxnbTVQZFllOVlJT1dDUkw1RFh6MUlEZlZ2bVR3S3I1S09jcVI0aCt6eld1ajkvYkhxT3pwSUVMcEIxM2h5WTIwWHRxcjk2bGhybzJ6Si9FaGlJYnEwdHAzSkhmenAvYkhxT3pwSUVHcHRSYXdqNWZoUWJISitsQnZxMnpKOEV5Smp6QkF1S1Z5THVqbmFpaUg5NENVeERBbGVFVDI2UkVOSEJkVzlNZzVMSDZTVVFTV0JKaktsTGhBaGJHeDE0OFhnSlRGRUNleitJa0lPYnJoWkZoNTBvNGg5ZUF0T1F3TkZHaEJYY2RMdFJ0TDAvRFVvZXA1ZEFKSUgvTEN4TnVlbUN0M25wZUFuTVJBTEtUVGNUY3A2SWwwQVFLRGVkbDRhWHdHd2tnTngwc3lIb3FYZ0pJRGVkRjRhWHdHd2tnTngwc3lIb3FYZ0pJRGVkRjRhWHdHd2tnTngwc3lIb3FYZ0pJRGVkRjRhWHdHd2s0TjEwczVHenA0SWs0TjEwU0JnK09oTUplRGZkVE1Uc2lXQUplRGNkbG9hUHowUUMzazAzRXpGN0lsZ0NGOVJwT3B6dDQyZFRBai8wanZEa0V6OTgybTN6YnJwVDFzRENXeDhuMTM1dWZUWmMvQ1BDd3QrZERUVXJGZSttczRwbUpnV1htc3dNN25abVFlMWZrZy8rY24vaGF5SDVHWTNhZVhLeWZmM3ExYXRQWE44TzVhY0xHa1RKaVRhNVV6SkdqeTZIQkpaYkorOTZjL0RZNzVPNzJxSHQ2WmpCWmZMampMVkxZWFNQU01Rb2pIWXE3T1RndmlobzZPOHZLU3E2TXVxTjduQmoreHg1RGFPYmpoa014ZWYxejhuUDZ4blJ4WmZleWZ2Yk81OSt6eCtLQStXWW5aTGpDNFQ0cXlSS2xta09kS3VrdzZFclRXMWNtNG9aWEQ2UkJ0VWttekV1MjlEWC9WZ3NiMXJKUytxajEybVI4SGp0RWhoOVZKU2RUMHh6U2plRGdibzA1R1ppZkd2TThKNjRjeVJoODBJTS9qbDFDYXlJTzR5Q29CS1NRNTFlMldaUUNmbElUcWxja1JkMUNab3RRdDRROFdrL3dVMFhhK3UwS1hyOFNnSTMwZFRtS0Q3UEtkc01McE83TlVtNlJiWmtuRVlxTUxvZWF6bFRUQndSY2FYSkZJbDQxQllKak1qSFpjbEZjaUxqTkZLNkdlemhveDFkSWhZVm5DaDBmVE1hOGw3OGMvOFhhUDNDUDN0UmE2MVB6RW9DMUs1cWdoak1yanNpVHArbG0wR1hvR25qSGhGWDJYQ2FxOERLTElhOFNnaUVvdERucFAzL21Vb0E3RXgxTDJDQk81aDY2V2JRaHF1bEpZR0xzVWtkcE1WMXJCSm1HcEdGOE9UNlUrQ0h2djUwcUZ2OU5JaDVuQVlKd0dFTHNpSHpXL3Frcm5RemFCSTBwSUpKSzhyQUFveTk0anBXeVpDUG5FVUpuQWROZDJURGhxZ2pnc3pTeldDSXV0VUFUclJ0U2NvUU9jSmpMeTd3OFRNbUFlaHUwQjVrWFY5SmxHNEd6MkdqaHBGZGVlMUFyR0NScjU4eDZmcm1HQ1VBMnhCb2pPc1M1YldiaWhrOGhwaUFaWXEyZkczNW5Ta2tuVE1kWGRoSHpZT3VyWU9TMHpXREZhSnQ5cGJ1bjBFTjhkRTVsc0JBL0lZTTQzSEtaZ0E5blZyS0JnSFlvRnBIejdHTVBHc2xTd0I2T2pUWVR0a01ZQ0dCZjVMck1oamRZY250OGVnZUFBblUxZDNQd08yVXpRRFFZejhaWFVmam9mNEJFSmRuc1F3SmpEVHY4SlROQUJiT2VOZHRENHl1akRaNEhBK1lCSWFhNjJ3NlpyRHlyYWRQUGpVR3djRHBJbXgwQTgxNTg0QUpicnJzbnNsZlJmN2FzK0cxNzFLNU5UU2ptNG9aL0NxWVdvdmNIUWNCZEtSNGVCMTVONTNOZEdIV0V3OVljcFpxWDdqWHQ1VE1RZmFsTmlIWENQbFpZS1dwRGEraktaakI1d2o1SDBIdzZ3MXdBNi9wQ3dtZy9lb2NTR01lV1dnVitWVmtPSkNQRm9WejFpejRST2IxM2FEeWVicDBoUGZwaG1KdkNtYndCWExTb1FRV21nZEJUM2VaQU8xalJkdkhsQVNLL1NveVRKbVJMaFcyZVlndE44bEhHQjl2ZWkyQTF1RzNvM3d6Z0oydlgrU05QdjlHME5XY3cxUDJ6OHlEcUl2eVVPeFhrZUVvUjZjb3hXblg2eEl4OURmSDlKelRnU1E0QlROb3lOM1Z5Z25kYXhVLzB3VTBwK3lma2ExNkFDUEZmaFY1UmR2dm1hdG13eElTaGxVVzlyYWdSMVluT3FkZ0J2RHkxU0ppUWIwRE14VTBpWnV5ZjBhUWZSQ2ZBN0ZGcmU1eGRQbFY1TGVzejJ0ajI2cTNXYnl2bjU4cjNRemdjSUhhOTlyYjFFZnZOVWpPcTVCT21hL0dac1NBR2hvZTZGOUZmZzVONGlwM2RNWHJxUklFRDFZc3hCY0VTMitBbGUwb3JBUHZwbFBDMEdOa3pOUG9Ic2NIK2xlUm0vZzBYZnRJODV5VmJnWU5RdnBTbkl0M3dPZzJaRElZVGNFL283QS95TEd6OXF2SU1LTVR2MzRLYXFrM05TZEcyV1lBU3dXMGNLRExGRFhEWXk1Q05NTjdrSTJrYk43UDJxOGlnMTNWbEl3R1lBYklMTUFFU3pXRG5yYmRRZDB6OHZkV2dRZElJZnRYVFBuWUdmdFZaRkE4M3YwRXF5Q3ZLQ1dYYlFZdHRWQUdJdUF3eDhTbjRKOVJMWG13WTJmc1Y1Rmh0UXJiVVRKVXdRNjJaS3BzTTZDT3VMN0V6b3dPM1JMbDNYUktOTEhZR2Z0VjVKRStwRkdqTzVBdEx0c005dlN0Vm1yVGFQUXUzVDhqMjNGMklzcE5sOTJtcjI2L054dm9OQ0RvY2ZRYmlQQUEwdnN5WGJZWmpQVHZjT2p0QWFwYnBidi91QitVWFBpSWtvQTI0MWJacHRnTDVDcjVhVlBCcWVmUnZxeUR1RGpTWmxsbG0wR29mM0ZJaVI4bzRvTzRtNjZDT1ZOd3VXT1BBSjE4QVUxcmMxT2JaZ1hrcHNzaVUybHRCRTMwYVdrVy9Bekw0Ym9zN1l2RGtiWURQeWpYRE9od3VvTWFGK3RJZ1RhZVhvTHp1Q1RkUXpOeUJyVnJndGlkZzJpT24xdFpBbGtPaFU5NURsaEhMSUErdExPQVRXMldOU3JYRE9pKzdpRWlEaDBwWGpucnRBR3VkNHlBSjRnZTVUUTVBTzlQUUc2S1ZXSG4rb1lqK3U1T0VMUTFjVHRXbkQ3WU1HWldJRzgweXlyWkRPaSs3aTVxVTArZjRrR3A3cVliYmlEZ0NhSkFKMitvVFVET1d2VlJFeGZ2dDRJYkN0WTBwNm9CUUdXMTFvTWd4TE1YVmVRVW01eFpLNW1XNXBaanArazZDaGlFVktZWjdBRStoVHlnMjE3SXd1T0RMemlMOXpGMDhUaWRPMEt3anBrdi9wbkh2dmYyYjRFb1ZFQjhGYWNicjFsWCtGVU1MZC9qOE1sMFQzOXJrd0F5NXhKODJnbCswSTdNeUJ1Wm5Ga2J4ZmkzMUtBZU5PQ1ZiUWFEMkJRUjFIeW9PSXN0SzRMZ0VtSkZnUldKTmJtT08rbDFmLzMvUFNOdDRZMTAwR0tsTDF3WEFXNHFpOEpURzNsd2dTVTRnbCtFRm9CRTF4M0JrMkNUTTV2RXlYT29XVzJpUXQxVlhMWVpnTWlRTDVqNWh2dUtPRjFXakZVeUNDN3F5d3BjbEROK2t4dVRkbGVQRWNWdmZqTXl1eWt2KytvRmpkcmRUYmNIZmZVRjdVdDJZNE5kTW9zeWE4TU5xeUZ0Mks5cTQyblpaakRVNTNCZzA5Z0cxNENYUG1hMFY5TGlsVjhuQ3RpMUpST21oT0pmYWdFZ2hGMlVWMzYwcUI3ZDNYU1Axb0pnUUFyYXR0N2dvc3pxV0ZTS3JpYzdLa2xuV1FjcVdiWVpOSFEzSGJocmNOL1RpMXRGZTBleE1tRU16SjJHQXdjMHkvK05nYWFOZXIveEFRYzhxU0NwZWx6NFNWdGRnNXZ1WmNhdDlrOTZoQnZsZk9hVXlxeU4xWlI4T05la0RmdWhsdXlWYkFZTi9XT3ZyamFsQytwNnh3ZTM2ZFJTT005WFJOZk5FTnhlL0IraG9Qb0NTcU5XYWUxbzZRS0pkRDJHdGhXdHdVM1hvTXpxUVp3U2dnbDcycXZqekhZNnM4NW9KQ0ExT3BtQXFidnVRQ25iREtDL2dabUdEQzI4YUtGT0pkMG9MdXFEcmF4V0pFTFBzOUN3N2xSNUJKQXA4OGxIVHZwT2FGS0EwdlhZdTJzaFlIRFQvU3V4SWxIUGQwZUVRWnY3S1R3NEY2VXo2NHhHQXNMd2lwZUkwQ0ZncTJpWGJBWmd4SnVTTkwyM1hldDVRTk5hOTFMSDl6bXBhc1ZpWGNBT0FaRlB3Vk9CdHdPTFJRZXRoSlBQTmRQMXVFSStxWk1VS1ppUTFFUTgrd2svSjVnTjVBQ1J6cXdEZ2hnSTlOZDRuWGFrcng5QlM2V2FRVS96cDhPU2NnT3hRMDkwN3FEMGltNlNxS1JJbEhicEVGTDZMNHgxSmRRRmdjdUM1L1UxdGxibW1zalFZeDByQmVIczVWcmdWRjJiaXlpWW9obk1tcXFrNW9HbVVYOVNDVFVIYXVsbXNLWjFOVVA5Ull3dnBHK1dNd3NXelc5Um0zTWViNTdUT0JVNDJMUFNjclJjclZZc2thSEhWY3RtVjEyYkRNVndKcElqYloyV0tIYk95R0RXR1k4RTFIbzZHR3p4NkZxNkdXajR3VVdvRFZNd1g4RmR5RUtvOVlPUzRhS1JIalU1UWo3bVdMK2hNNGRxTFRtTzBhaEtNcHFseDVaNTk2U3RqVXRKdEhwT2FERmRIU283bGNWc05vWVloTmJkRFBUZXUzUXpnT204OHBFOHI5a1l1MHVIOUJWMy84SzVWMUoxMG1MMERZS0ErdlUwYUhEbW05Vk85KzdXVTJzNkZXYnBzV2VldTRWNUJreDRxOGRCOFBMazNHWXg2OVJpREZSRks3cEtTNTlHd1doWXNobTBrZENhK0FNZ1lHbWcrV2UrbkRhVnh3MXdqcmVoTlJCcWpoVWF1T21vemtxTWJWU1VJNXFseDh2R2poWmUyaHc3dGVmWTlJWHUrMDhZc3BqTmpSNTZzME5SQ1RZZ2FpSk9uNFBTeldDUG5QUWpDa0M0RmtYNW80SGRkSXVoODZSZlE1S1NnSFVMRGRxUW5nSytwT1NpUWQwc1kzUU5NdlhZTXUyZWdBL2tXR01tTmJGSDkzdVdUWGhTcXlVTE01bE5Wa25QQVFlaW5PYTBZeTl4bzNRekFLbHRjSDRxYlhKZjQreExZQkRDcTdud3Ezbk1RME5qVDlCdFpnalM2dTJRdktTMVpZUm9sakc2Wmh0ZHoyVHpzQVRmTkRKbHpEeWlMOWc1WGNwR3dLek0wbzBPTHVzU2s1Y1g5QjJ4WUJwbVVCZTdyVjhoSi91eXNaVi8rbzEzTUlONHozZHUzYnIxalNlWWRXaitFd2s2UVdURTBVWlduNG1vYWxUWEpkR0F6UHFwQUpsNlBHY2FTTUZOZDVpS1Zpc2MwVlVoM2ZlZk5HUXltNXZBSWlFSHJCTDRwbjVDMXA2V0djQWUveitnUkw1S3lMc2xNWHJ6c0NIVUZFQXBNWmc5MEdDMEpRT0J5OGFCNmFidXVUVFVjOHJLMU9PQzdrL2lTSS9ZMHNDSkFBRFZhYmZZN3JpQzIrRXltYlZYdFpXTXlMMWRLRnRwazl0OUNUTTFNL2h0UWo3MVYvNzNYeVhrYjBsYVFiQWFNblBRLzkxUjNDRFFDYUw1dHNMZzJDMFZTendNbzFjMG5wOHpuYTNIWVd6S0crVCtWZVFlZUV3V0xWN21YT3htTTVzTEhRVmVnU3Vudi80bmJ3M0puYkdxT3oweitJdmN0RDZyYU0wc0JoMEZEVHVPQk9zYlNVRHdsL2Q1N3RySmRmaTkyUGZCMzlYcjIzU2VkK1hrMmxPUStBejhQZkYwdU1PZ1Zoa1FUYi9PYTRuLzJYcXM2bDFxSldTOHMzOTlnU1g5dVFURDZ6RGFUeU9ZTitxMk90cEc3RWQ5K3BBQjBlWWNhcGl6bWRYQW5SS0xMZGFVZS90TzBCTUQvYnQzaE5kK2FVYTBkR2JwT1M0SXNLWnpDaXNHSnBkazdUV09MUHEvTHMvc1JSazdqRVJFRWZKeUc5MDV2VXFCWDBXdXRPNjB4WENoTWN1TUR1Y0lvNU41aDVxQXBtRjB3ZklmUFg3eWlUL1E2SnpOQkgrN3lMaDQ2M3JTdXoxdG8xTjlhbUZ1RjUvNXNHaXFOQ2NhbVF1aks5eXFCNjFpbGN1ZUNyMWdhTXVkcFF2YjI5c2NIVVMyYVU4SGo1RGxuRUJza3hGUVBaM3dCa1YwSFRxUFpqbXpSMDVRNCswRGtQZC9JRWV5L3lFT05PUVo4TC9HTTZML0RzeHE4RDZCSlFCdVFocUtUNjZoK3hramhBMkdycVp5ZVBmM0E1VVJCSSs5alpEdmdrM3F3VUdQZFgxU3A5Y3ZrT0pyUTJ6OGpIc3hSMlVZRjM2clNWNzc0emh5QjJialZYeGFTWUJiU1d5ZXJJb3pZNkE0REROZ2F0dFJXYnhudzRxbEIyTU5SdTZneHoxOVVxZUlGSXh4NXpqMkEvR2VyYWJoNnhyY3p3N01hamg4UXBOQXRCV1dZd05UcXg2d25TV1ZCYzVhQ0srb0RPZ0pJZWhISjgrYlBJTU9lbHlLNFZGVUNzWkN4dHl1cXQxakdWc3FBMkpOMHRIU05PSEFiS0tPejVBUzRFYmh2aFVtSzBhUk9yWXcvcnNYK21xNHhmUzRqK3YxVE1Pa2d4N2hZUFVZNDVrNFBtSzhIU2c4RjFtRzlnWWFseThPekNxa1BwYVFRSjNKV2E0R0V1VVpHUzN0dkNIN2NCY1Fva29jL3diS2dVdHN0Q1F2Y3RBajdJcmZ3SGdtamxkWjI0OFZIdGlNZ2lCMlFWbitxcDdrc0E3TUtxUStscEJBdEJXbXo3b1NVTFlNNkFkMEEyb3p0WTBWL0I3TDBGWVNvZW5yR0JjOU5xVjdSdUdmSkFibmVpQzhvVkRRNngwZzlGVU9mSjZ0ZFh5OHhJVlpoTU5IWXhLb2hFek9CVCtsaG5WQ1IwTjR4TENoRG9rdkVmSDI3aFhqSjk0dWVxekxVemNhemNJSkdLOGg0Rk9zRFphRG0zUmsycTl4WWJZd1Z3OUR4UUdUczBtMERxMkhoVU5mQTF0ajJKRGZqeThSOFhKMXlXZzZMbnFzbXBhOUd2bWNDZDcwZFZXTEMyTlRaUVR0bUl1T0Zia3dpM0Q0YUZ3Q2tidFdtOGpFWWF6cGFyelg0dGp3RmxmSU5Jc1V1MmRhUnpndENNR2krMVpXaWhRTUdXK0hxaXBmZmFOM0JnWmNBMGx2ZEVwa3hXSk5Kdm5ZTU9tSVNwNEdGUEFKRjBrMFRVS0tyUnVYQXk1NmhEbllXQkFxNWRsalRkOVN1UFpZQm5wbkZyWFJWd0M2TUN0Zy9kTWtnU29UZExFNWVodFB3eG55RnNPMkx3bnhCU0ZlNDdhTWx1T2lSemg3dUNFUmx4Rkp1RWpxakh2a1ZyeVlhQ0NsNjhKc0dmeWRYUnpSVmhqMnpEczNGbi9NeGl0eHRTbmI0SHBGcWxzMnUzaGQ5QWdUZjlRck9UTnBCMHk0U1Bncmc5NktucEdpQzdOMnFyNEVKTkRnWGQxQmZtSEFLdUU0Vm11UElmdUJ6TzF4NUdxSmVFNmVoWkl3Tk9LaVJ4aXEwWFJMcTE0c0VYZVJSSzV5TlA0M2pJY01YSmd0eHRGRFV5dlJHVG0zSEhxS25SaHczRVhTNEVhbnB1TnIraDZHcU82a3h4RDFtS0xpUkUvT1hVZmc0TXpqcTBQMDc1NEZuQk96QXRnL1RSS0kzdStUdnFrd05RK1VwQVpTRGhuZlJTZWt5Y3l1SmhDWk50Q2h6RW1QY09KRG9Dbm5PV0M4N1Foa2E0VCs5S242Q005OE5zR1JXWUhVUDQwUzRQTXd3MmtLSXpUS0JBOUREU1ZaTkdScTI0MnlMNUY3QTVheEkrQk1HK2hRNW1SMHc3SWRkYkVEQ2wzeVdjYXNuTjhhenlZNE1pc2E3SjlHQ2ZEdG9BSUhoMkFDdHgvSE9HSnFPNGl5ejVNMytPZ3RUcDdBeDBEOWVCV2E3Z29BVTZISWc3ZERSTXQ1d25vWWd1dyttMlRjWWpuaW5ZbDlseUdJT2pFcmdQM1RLSUZLeUNTZE5DQWpOTW9jb0NzNFJIYVY0ZHFLa2xWeXpKZUlRckcySzFFZTJSRUlVcDVIQm5vcDRObEYvSHM0NFNLQkZMMzlGTUpCVkhXVW1ENndBaWRtczZrLzNCQURKbWwxczRHck5FQkQvVGdzUDBFZ2R0Rkg1Q0JhSWtad3hnMzBPQTVidW1mb1dXMndidmxOMXZJeEI3NE1mZDRleXppT2FodlBKcmhoOWxBWkV1Q2pqTkg1bmxwemFCanV1TnRQdUVoQ09FblFabnJzY0V3RG8rTXJsWW9xQkl1b3FWUVpzUzdqN1FaSGRRRVcxbnlxRVIxUVdESDdGTXNnN0hIQThWZ1dhamxGMFlodnZkTDZIRldmb1ZxaEFFY3NaNU5sZ0ZQd2tFZUsvRjlUQTErUjZvWTZnQkZDNUZZY2dBT0luenlKRGlqRXZubzAxUGRaeFNWUVpiS0hGejFmYUpwV2swT0dxOFl3c1JNbGVCY2R4dHIxZkRRd05HQ0tPaVdjTzBsYys0YWpUZnZSa0xIUG1kd3IyUms5Q2FmeldiZnl4ZCt4aFV3OTgvZmIxRytsdGxXL0hEY0M3VEd0N2JBVU8xR0NUNTZZTjlCVGlhQkNXQWh6dkNodnNpajNVWElYQ2J3UWZmcmpuRFFjTXJUbXN3bVRVVHhidFc4eWFSbi9aWjhMNXFJMnI5WHNZa0xlQmdYRVhTVDh2RzJkWXNSTFJQTUd1cXFjSG9NSjExWTZSTzdTRmhQWVBxMjN5RTZtVjFrR0oyTSttNUNieGhtdU1HRFNNdjRUMDNwNzY3bWxtRDdUc3RlaDFvUk9BUWxBdkl2ZVltNllKbU9LS2JhWDJLd1YxVnllc0FOeTdBS1hBNmJPZU51Z05TNnlrK2w4OWMzZUdlZ0djMkI2S0VIUGhVYURvNWsva3lrUTNodmxuSENCVWd4OUtOcEZqMDZVZEJsak55Z1RrOTN4QkFOMTJVYTN4M2hqS3dsK29nU3R2bGVWMnpoVGdCNmdnQVM0WWVTYk1wbU5EcmxJVm5sUGlCUkxYU2pGQXhoZHVjZE00QWZxbWRFeEY4bVF6ZVRRTzBOZEtENU1VUUxSQVF1eGNlQkVDVGIzSTRlV0JuN0U5TGdKZVd2Y1JqaHUyaW1hUDhyUmFxY2x3SjlZdHRFaEYwblV6emNZK3pYZ3cvaFJUaHAvdml5ZkJDb2hrM1d1clRDTDBTa1h5UkUvUktCT25pd1pyZFNaVXpDNjB2c2UzdTUxK2tKdzc5eUFDV0lIbUdvWE84UHYzSndaQTNJRlQvQy83S2xORVBRNE54L0xJUW5vSmNSMkY2N0Y5emZvRWtPY0tBa1piaGhZelIvbDRNcXBjVmlqbEc1MEk4YmJZUkNJRXlYOG5RRTYzSVdTeXBDeGtDR2N1My9Ia2RkK0FzYktOenErNkRSNWU0MlNwWmtXbzVNdUVvand1blhXMGdNNEU1VFhLY1ByaS8vQUkzZkZpSXdTbmxYRzIxWVF3TmtFaG80TEF1WVozSVdTbjhRRWFwMWkxYmswdW1qK24yZDhoWVdlcWFlTE50WEc4Q003MFJTUnJ5UkFwOXlGa2wrUFVZMXBHQjEza1VBN1J1U0FrWWxXRXNLRmtwL1pLVnJPQktqbjArZ2k1L0xZWGNvMm8rc3kyZHlBS3htaXdaQXZFZCtBWDBrV3A0Z0VrWVZmZWVrejEzZEZpai8vN051LzljVGYwN09pRkJoZDZjT3JkSkhJaFhXYnNUOE9zczhtbURtZHdES21XSlYzNDBheG5tSW1uKzduK2VqYU1yekNvcFdHSDREV2RuaDd4Qkl4dVlGZXBaQzYwYkhSMld4YjB6QTZjVUNCblUxZzdCNVJubUFKbEhrMklZWFRVOVRqZzBWNnhHWHR6alRZa3NsbEV2MEt4dmRCYTdVSVdVaFJrL1hJaFlJb3ZQQTA1S00wUkN2UGhqWWY4QlJjSnVKanVObzU2ZWdXcSs5TVYza0twM3FUZk1vcUFUcTd1ZHUzRmljTGJFWVg3YUtqMWQ4UVVNTXV1dW1qbkwzazJnVXFiaWFwUWM1VWpLN0hlTnRSQyt2b2dJTHh3dEFZVzFaT1kzQSthWk1BSFMwK1lDczA1VnY4ZEhTOVFNTy9WcWRDZXl4akM3NUJTT0F4WE9vS3FqeE13TkVNTUxybzZKdXh1RmdtMzNaK3BTdFBUZkYzNWdRKzc4aEVhT1UwczZZSGlDVFF6bmthM0xJTlJqMGpOUHcxcFRXdTJPL0hSMUpLZDVEMGdvQXg3eHVWTW9XOVYrb1pvZUUyT2xIQzM1bTZ3ejZ2bFZNaisyY3hjNEx6ZEV3YzBJOFlwMmhXV2NGN1RsM0F5YkRIOUlqT0lmRWxvdkVrMUNpcFcyQWtpWlBtVE9HVUNmTUJNM2JWd3JvYnNYOWc1Z0xsV2psRk1HYzZHcms4SW9GcEQ4TlpFSU1vam15am1nR1daeG10Q0lxNGl3U2hBL05rd2JBb2JTYm5iK2VUMHp4T0QvQnVXWmtwWE5EbXZLbjNSN3d6K3FyYWhOL0txUW40TE9ZTnVPeE0vN1BQMDRGQVlMRE00eStoSXRTdnNWUkM1UzRTdlBwcmNMWjJGSXlJSWRNVVdXdVdEaFIycXBJV0tpb1ZmOExMUm9NNlNoQWRmdURuaVZQeFdqbE5yWFdHQ3MrRlRIYW1mOW5uNlVBT2orVFhhTXZXSlhGVzBQMmJBODVXTFNGdjA2eklNTTNqOWNDWnNaSEFNSEVHZDVFZ2N3YWVhSEFZSDZ5Y1RzelV3NEdnMGlJbi9aeE5iZHUrcWhneXJhRVpZcVRZSkFIVHJNZ3d6ZU9NclJtNnhad3NHOEM1aXdTZktBa1ordzRMWlN1bkJqSStLeWtCR0xyVUFKTXNOdVlNRTl0YUVWaVZhZTFZVlFMYmdtQVl2cGNNbldVYjlUb0tCY1RBNkRwYVJpa0p0ckdnclYxR2pGdUhUdFhLYVNtTW5YMGtEWnVmSXFYcFhmYjlsQUdBNzZJanJYSEZHbzZJbUdaRjF2NnNTZ3lPUGdQNW5GbE5hbVA0aFFBNkVQYXowVmc1emE3cUlaaTNDbzJHamhJWnhQZE5SVDN1SXNGYWExTTFib2x5OWV3cFo1N0loQlhOV01UMUo5QmIxM05LU2NHN281K1pZcXR2NVVLeEVyRnphcTNpQzVBRWpvcTh0RldiZVRBWGliYjZBL3hHQ3ZYa0hnTjRhL3VJTXhTdGE0TWdLcGdzdWtkNTIwRTQyT3BidVZCUWlSNjFjNnJEK1pSUkF2RE9PdmxWOU1xd1BLanBPU0xWQURWcXE3ODFxbGhETjlVR2JhLzgxL0JEZjFuVXBGNCtNTmV2UFg3eTNyN0s0N0ZoRVNialNKSnA1aUtwNFh6S3JIR0d1L0RmVzAvdUJzRUxITnJPS1VibTR4WUpGUENYQUNZWWhnN01DQWVnTlczMVI1ZUl5SVVpYXdHR0s2MDdQeDhpNjEyRHM1OHZrL2M5bzFzdHJkRW1EdDJQUk8wY1lTNlNQZ1lmQXJlYk9DT0tMN2ZKMzJqZWhuT0JCeXpEenFtaHJzK0tTYUNJdndSUXdQQ3lHY01VSmFtTDVBWXVncTdVdE1sR1owVkQ2Qkx4Rnpzd3pWdWxOcGo4TGlaTVRnQXhqY0x4TU43UDk0RGJqZ0hkaVB4ZXNOQzgwWXNtblhaT0RYWG5LV3ZoclkrVGF6OW5HSGhteVNSMFdZWWRxa3dPb0lzNE5nUFJYZlN4VnRReXdnTGNtMjczQVJETjQrcmtUNXZ2aHF3MXZhOWtRTVl4RDBvbUMzVVNzMlo2UU1HQThqa0dkdjcxTUpwMDJqbU5LcytGY3BNTnVkU0U5c0U1dGs1VTlKdS84dlp2dlBPSnAvT3ZKSk9vYytUQWNMS2ZBMXlBd25yQllnVlFFbHY5Z1dJUFJEMzFQRWRPbW9jMDJWYmphNE44aUkyaWlSOFJBeHZmVWxWTGpPM0ZFY083RUgzZWdhbkFlRUNsQk82ZmFJMWs1VFNxRlZjdVJuYUs4ZVhXeWJ2ZUhEejIrK1J1cFBRQnMwSFRTRFJGTGtIR3hheThhYTJYbUg2QlluZVRUWUJobUdzWDNUY1JSdWFadU5VQjJEeElvaWdoQnpyNlF3ME52RE9HbnY5aU5LVnNDNHUwY3NxUkpaU3IwVGk5eE9nT043YlBpWGFjaXRFZEZkVm00cmZCcENSZk9ObVFjUlpaYVgxRXoyQ3BxcGdWTnVRVUVEb1N2dUk0RjErcmdtMk1EVGdtejZxMFB4aEQ4dHNublZnT0pCdVJYNlViRGNaMlRubmRoSEtUS0U4aloxVk1WeXZOU09pbllYVEYvQ1ZVWGozamlqU0hKTHRpTHRlVVcvbmdXT2JyM3ZQYUxnRWdoVzZ4bndOMzJhREFHTytydXhHRGRrNFo2YVJ5eSthb0dMN1JSMFU5Y1RMcnozKzdTU0FVRyswRXNwelBteVI2aFhQV1kyYVF1NDVXb1NGYUdzb0JEcnhtSFFaeklSck5aSVhTZis5VlluYUt5Szg1Ukk5bjU1VGhTeXJYaWN5MGdWYVV1N1FpcFE2eEdSdGRnZk1sa1dUQSt6YWVTRWhoWk80d2llcEVpQzZJYWZxZU1FaEJvWnYwM0ltaVdUeEhZb2tiUmxOTE82ZVVIYU55WjhGbkJvMmJyeXFBSXlJU2pSa2JYVUYvQ1dVZDFwT3hxWnRxa0VzTVprVTFCaWVIcmlDb0N0UHF4aWZ6N1doWWM4RmNQZ3k4RjhjTUt6QTlaaEU3cDdUWXJGeFc4VlQvamNqSEpmMkwwc2N3bkxIUkFiMnhaQ05ucERXWkV3TnNiWjFSQk5lSm9Od1ZicGhHSEhmTTN5d3F6T2dKdk41Z3BDRFNaeEU3cDdUWXJGeFc4VFQvd2J1anZGUFFsQTVuWmpSYm93TkhoTFpMbWtzaTlYaHZsS3Qyc0NwczdZSmFOQXlGcllXeFhoUzI0Y2Y1MEpjS0RRTkNoeUU4SjhaL0s2Y1V6S0pjaHVFMC80R2RxVzBrWUhLSE16TmpveHNVOVpkUWJnMWZyZkpHdVAyL0tHd05OcFJFalZaa2EzU0hUT1N4SitvTnRmd1pKZFpFcjN5QnZNWkpXam1seFJibHpvaFpPeGw0ZDlETDNCS1R1dGthWFhGL0NXM1loSWF3SnpyWm9keFBnNWV2eGtRR2l4VDJsUDlNNXoxbDRmUWpQY0ZQTlhwQjdKeFNaaXpLblQ2ZkdSVG8rZHFPaEJtS3QzNjJSZ2Yra2s5S0huSkh3R1QzYzFkU0ZZN0U2S3lHVWhoRWR4a0FHbkY1QmVFZVU5Vm5HaHNJbjZUZ3c4NHA1Y3VpM0pteWJDSUc3ekk2N1ZNWDg1dlpHaDM0Uy9oYzNzU2hudmZsbXA2bUtlWFVUWlpsNTRnT0RsYkI0d2hhZG5BRE5lTHlvdWFVTnNHeTJXUVFYZUUyRkFzY082Y1UzcUpjUjJMVEE0TnRpQTJGdlN2bURETTFPaGdGREx1TWlpc2NHeUZ1Ulg1dklqZEdLMW9RY3YyOWd5SzlLRGEvbUVHZTJ4U0U2SGU1ZlprNGhVaVgzT2RVUmE5czVaU0JXWlI3Q296SFNDN3NvNHdqTWRiTzFPaHkrRXNxcHBGMFNiei9xQ1hPVVRrcldxTlRpd1YyZGtOTzgvQkMzdmNBQUEvalNVUkJWTmg4dDdvamtTMkorYnZNbVcza1NFM2xPb3l5bFZQT2wxbTVzK1U1azlwQXJDSm5hWFN3eG5MMmwxeU9EdlJvTFFGUHFaYk9sWkN6SXVZWlgyVUhtc1EwRDhyZ2xSd2VTb1E5NGIrVE9iT045S0tGSG9oc25WRzJjbXJnU3lyWFVIYWFXZERUYlRENnN6UTZFQVluNnREeXF0RThHOHJWNklCREI1RmZXck5wMGdXMnp5KytYK2JyNHJBdmF6VGs3cXpNbW1sa0xlcnBMcWk1OXpGaklNR3BnUzJwWEVQWmFXYlZoY2Q3aGtZSC9SUmF5bVMwdnNXTUlnNjBsLzhIc1NXSzgyTCsxcUpyaEM3ODBaWEpEZnFBdVIxNHd5NUZIakZJTHdpWExDczloWCtyMFpqUUZsNEdHNmNtM3FSeVRZV25tQWUydHNQSXo5RG84dmhMVmlOcmlJbm8wZ1NUdWpVeHRqZWh1Nnp3VVl0RVBlZDVXcmFuRGlhZkUyN01HUDJaSlJmNEd3SkhTNklGaFkxVEUwZFN1YWJDVTh3YmlqUFRNelM2cHJ1L0JHNDZIQnVsMDFaSFpZemxLWmtEc1hJZWdiL3lQQnU5d1hteXkycGNwcnB0MW1UdG52czhRTllwTjFLbms4eUZwamlpYitYVVJGVXExMVE0Kzd5dlBSdGUreTRsMjVpOTBjRmI2K3d2Z2ZteldUZzN6VDJnR1ZqUEZmTzNvRW9PRmxvYnRGQk84eFpnZUgwVTNmWFFPdW5ybFdlZU9rYytHbFRxdDhXT3E1VlR4RmhTdWJUd243L3phZkxVTC8wVEJEZmI2S1UySWRjSStWbWdDcS9RRGlNdWU3cmZlalk4ZWZLSHA4Z1FVQnE3b3JlZVRMOGl4a2hYVEFwdUtIcXZLK1JlazAvZlZzV01DWDRPN2pQSUczelovZlZRK0V1TzFjbVR6Wk94MkhHMWNhcUltcFFMODFSUU9RdWZXbGVnczR4ZENzbnJ1MEhsODNSaEJvemNZTFJIRUlPaHBmSWpqRFh5NDFOakNEb3Y1cVZ3SVpEU0tRNExqNi9QZmJBZjBmNE45dUU4SkNxUHZ6dktxbnp6N285RlVYajAwSWFoeXAxdHJQSzI4TWt4K0JZN2pLeU5VOG1UVWJrQjVJcHdlMWZDempDeTNDUWZZZVRlOUJwMXVPc3VrODhKM2phbXhkRkFVTXdtc053Uy9YQVM5cnc2S3BNc0xDdW5oVWJhc25BV3dnUCt3M1duaW1ibHJvU2cxby8vcHdwOEFLamZGT1dFc3d5Z0xyblg1M2lhWStoMm90RmtCTEg3OUZMbmQ3MTVHU2FnY3J3cGd5TEdrY2RmUW5tcTRjbzQzbkx1TDNHdFhQSFZXUmkyRTBmeUNHQVd0Rm01ZFJEazMyUlZhZXluczVDVVh3NTJkUmhoM2R1QzdjZElyU09JM1ljcDN2K0VNcHByMS9aa0xEM3ZmcjdrWmNwRzMwYnVwdnZNMElZaUs3L3I3azdNUWpWaHVUd0NtSUhIckZ4NjRDbDZSZUhUN1J4VDZneHE3c1Z0TlFWZnZIOFJXTmhuZFVjUXU3L0Uzd0tZUVloRnJUdGVSMGgzZndtek9mdXRUZ3VoOHhyWWtiVTQyTW9reDYvaXlDWkxKejRYc3FBeks3Y0I2aFRUSmJpMGFQYXJvK2NVL2FCeVp3MVk0UHlQSUhhL0h1bTREUW5qOXBPbHJlN1o4Q3ErNmdRZHJXamVzQU0vNG53NnlvNGp0YVI2dDU5YVBzUENJN2N0WUxOeTRkTUF0YkVDczhQODF6eFAydEltM29KcUgwbDJSc0RNYTJJT1EwZCtleDh6Q1F0QXB1TlMveisyZ1FVSVczYmdoWERIWGxoQ1NhWDEvaEt3bElPaWtTWUlSY0tzM0I3SUVSd1RVYURqNjZaSXpPWUpQUTNhekt3MzVZcGhCTHpJSlZLWHhxZkJrS08vNUMzZnBBelFjSkRDeFgvNFFFcmg1RVVMUHpVNWpwSXd3SHhIREk5cEdDM0tCU1VqcGRjaGxUSitwT0V2V2piU1ZnZ0RZQ0FhUnFGQXhvTUJUZlNMMGtpcEI0aXpwRmY1NG85U0tVVmhOd1haUTFQMGExOGw1Ty8zczVzN01pb1hkczV3M3phQWxPbTRXRGI2b2hEZ2w1T2ZlZ0tPSGpBUVRjZEhFSlhmcWZSb1lyMG9FWHU5aFpDYy9CdGIrT0ovK1I3Y1dQWTRKUzNEYktWaloveFVTd1pjSERleW1MQW9seTRXMGF1K1I1TWRodXRIdngwUDN4bG5FU2xRRGd4RWEyZFd1UXIwdHppYUVVUWxhMVdhbUVJbjh6ekZteWRNWnpWVFFIQ25XV1Z3Y3UycDY5dlMwV1ZseGFMY0toVjRUZGE2UUpQTWdPa0NJeDUySk54a2tlWG1MMG9FSXp5NjA4c1U1S3dKU3BRRHAwb1QrN0pXYVJFMGJsSUsyUUhOUDB0ajRzd2lHcG1WU3lkeGFQWEdPcjVqS2dTSW5mejhlMjc5aFplZy9LL2Z1blhyVzZIWUU1MWNSRlcxdTBBZGNNeklJNndEU0VlMk5ZS29IRkdyTklHTXJqSTVGeFFEVEhSemhvMXlDRDhVV0d6S2JWT1pkNlFJbU5HOVNwTTk4dG82eXhaM1JNSWUycUdFczBYY2JBRmRTUThIWXhENUFNNVV5Q25laUxJbUNGVnBRaG5kWXVvaVVsVEtmbzRvMmx4QjhaQ04vV0dIc0NtWENYd3NwVU0vallVRFhCQ0dKN3NzRithQ3pBaHAzOWRoT2RHL3kzeVBIbWZCTmVNSFd0cVNhQ3NuRFIzUDF4SFlTTmc0dlhrRmdpaXEwb1JTZUErdHVBVklnU2YxUytZTGVORlRnT0REVmNXaVhMYTloTFlNNlo0WUgvdkM2SVEwek8yT3VhZ1drZEloNTRKaEc5RFJGZ2JLTmdleDFUTE1zU0liWjBZbmRWeWxqQ21qRTE4blQ2akVQWW8xVjhDTG5nbUpuLzNxQTdOeTZVRWlyRXhtZE5TYVZrUzNCamszdUhpdWFGMVNzR1p3SGpqYXdzSWZTNEVQOWNVclBVMjNGUldPSUc0enVsQXdKUkVWaXRCdHYzeEJmYXhRaU9ERFZjbWlYT2FtUXowSW0xaFRhem9uK3JFMXViaGRrV01kRTUzSjZQTGJRa3U2NVJoUytoSjBXSXdQcnhhamc5Tkl0UWpLUCtaWEFoYmw4a21OR3JaWVQwYzF2U2IySlhyU1BYWkY3OW9NUnBmZkZ1andmb3lrQmxOUGFXY2pLSk9KS2lUVXl3RjdWN3VvbG8vT3BRUnN5dVU5M1ZqeXpJeU9HdGZSVHBSWGw1UDVTL3FHdThIbzh0c0NwYjhaVWFJUDdFMGNRWm5GNkNhOG1Rc1I5TkhwU2NDbVhPaWJJSXdsWWJaNnBjYlZya1Y1YlhtNDR6TC9aRVRBR293dXZ5MVFGL1NCd0FqUEt2SW1qcURNWW5TSjY3TVFDaCtkRnduWWxNdFhyeDNKSmpNNk9JWmZrWnZyYXM5OVZSMUdvZkFHbzh0dkMvUkVzS0xPNW5FSEZEa05LVVpYVlQ0WER1di96NkVFck1vTlFldEk3Y3c1REc2QksrTDdENWpadnhLMVorbFZyV0VHbzh0dkMzVGhzbzdRQWpzeU9ZSXlTMDhucjFaR1ZYMTAzaVJnVlc0RE5JdFdnbXp2RmF4c2hYODB3WDVWVWt6MEZ6ZTFWaG1NTHI4dFVMNFFWdTF3MndqS0xFYm5lSUlRWWZiUjJVdkFxdHdqMEN5YVZhM1I1QmJpVDducFVDYUxHb3pPeVJaV252bFFUZUtDSGxqYUZXUkNSNnVJajRBVldWaUZCRis5Zm9YR2FOQVgweEtsajh5TEJLekszYVBxMjVSc1ZtbnlRQ2JwajQyaWZoRGxKK1owcnJaUWFkOXAzcFZES013MWhVT1FJb2RYWUN5SmpJQVZnOUhWS1lzMGVLT1RvcHJQaUZXNWRMS0hQR1ZkbXBRbUFXM3BXVDFpc1o3TzFSYWV2dzEzSDI4S0tjR1VFVGxpS3FFNmZtSmZTTHo0NHBjSStiY3Z2aWh3K09lY1NzQ3FYTFo4Rlk1ZytodTNhc09kTlFWc3lkS2ttTkVGanJiUVBvU1BXQlZCcmFlRE4wQ05yaW1yMS95dUdVc2JmUFpVSldCVjdnak1USFkyekcybkhWTlVicm80ZTNHamMvc3hoVXN3S09MN2VZZHFCQTJDZ2RhdFVzNE13eXZ3a2Q4MUUyZmVwMmNoQWF0eTJSN0Vmc1FDWFcrZ1dSWGtLamRkbk11azBibll3a1hZTVpjL3RRSW9xMmcwaDIrOVZSZG9IMTVwSlg5b1BLNk9lVXhibGN1KzZ2OWt4UElSMkp5bVQrU21pN2NxYVhRdXR0QzlRVzFHdVpuQjVnOEZadkJNMTBRY25pTmd4dHpUZGFYdkVJSDc2TnhKd0s3Y1IwRzMwWWZqNENiVDE2NXdLaE90TXZSR0pZM094UlphWTJwTjZvQVF6Q2svSnZDMmRZTWZBVE5tbzNOeXpRaXMvbmxxRXJBcnQ5SUc1Zjd0UG5DMjNJQ1k2b1FvcjJDcjBEVVpROUxvSEd5aFFxMUlPd0RWbFF2V0YvRFd5RmUydDRFWlFyYTNmd3ArNm1kN08rU0piY2FLaHNESW5NK2NDd2xZbEF1OFFXOEdhNG12ZisrbEZqeVZDNDF4dmFhUGVMZ2xTYU56c0lVRitHRlhPSHd3Vm9pQStnRkxyWVRrSjFUMmdETEZBaHd6WVBza1BFVWhZTGxUVTVBK05yOFNzQ2lYTXZ6bFNMM3d1RHZXVzlEVDFwTlF0aGdxWUJuN082d1N0b1VyMUlEMUlNMFpWaXVZeUlqYzI0WDBTcHZjN3F2OGdheWNOTHI4SjZnVVhoK2JxUVRNeW1Vc2ZLa1pxZmlEK3pHVzZycUJzSTBxYVE0eXdsMHUyQmJZTWxpVzgwZ3R3cjBuQjFTV3NkSWlkNy8rSjI4TnlaMXhCRUFmQTdKOS9hbXJUMXpmRHBuUmJWOTc2dXBWU0RCekJYY2VndlRST1phQVdia1J3NzlMTDdyKzlDOG4yRSs0NlM0OWNUMEtMU0ppMS9sMXdOZ1dscCtWaFNMeVpEL0MzaVg2Y1pWRjNpdmVpeHQ4Z2htUklYOEJUV1Q0NTl4S0lMZHlvU1dodnFERWJVdk02Vnh0b1ltM0hTakc1VDk2L09RVGY0QnhwOGZsTDZDbGcvblNlWkJBWHVXQ09halRkSWtHSkl6TzBSWmc2bmVZUUpZclEvd0NXcTVLR2NCZnVOZlBnUERGTTVJQXJENk9iYVFTUnVkb0MvRHR6Ym9OcDF1KzQ0ZU9ic2c0Rkx3SkczbmdQZXowSkFCdXVrMGI5b1RST2RyQ0JiWFZhME9ka1IvOUpPOHZaSURsS1liNTZJMXNlTGRMTTdMeGVJZzBDWUNEN05CV25qQTZSMXRnUHc5K1paSkwzTG1iN3ZMck5zNEs1TVBiMWNtczVuaHBSaVllRDVBcWdTcjYxalFPbURBNlIxdGcreFowMzc5b2dJbm1MdFJGdnd4WUZKT3F0OEl2Y0ZFWnBwampwUm1tcWo3UFhRTGRGSTlZM09nY2JRSDI0dzdnYk9pT094TnhTUEFIMGl6MFk4OXhpQUxwdDZ4blYzS2NQMlFqOGhCcEVtaG9oOGwxeUxqUk9kb0MzQ2tBL1ZTam95UExrK0svMWJJeSs5UHFEdHQ4ZWRyaFljMFNDTFdyV1hXWXVORTUyc0psZW5LRTdmdnI2TnhUaSt4TnFPb2VadmZxaFNIeE5sOWhKTDVpbGdTZ1Y4S25Lblh3dU5FNTJnSURXOUxQc3VpSXMxTEw5Sk9jNWJDVEJWZDJPZDdtS3h1M3g4Y2xVUG0xZnorRTB5Zi8rTTE5czBUaVJ1ZG9DOHZVWTFMZk5PTjB5eDNCQUYzWHpwcTYxWnNReW4rWk1hRUFzNnZmVk52MTJrY1RzbWJjNkFKSFcyaWZCS3ZSb1ZHSksxL2tITG45ek1sK3Zqb2xRTHVjeGkrQnpNT000aEZ5N2ZyVnEvU2NCOWt4eWlGaGRJNjI4RHg1SDNtL0VhTno1dWRibnhnN0E1Y0dpRS9abDRiVUk4b2xnWVRSQlk2MjhKZTIvMkV1UXZNQ25QL1NqSG5oL096d2tUUzZCN1p0WDkxK3J3UHZEcWZ4SGJCNGtFa2tjSGFNN2dWeU5ldTNsVjB2elpoRW9MNXV0Z1RPak5GVldodEJFOStvWW1nN25LRG1ZZll1YVFNM0QyL1dtVEc2SlRnNU1NVGZDcGwwNm5ocGhxbXF6eXRQQXFiZmtTZ1Ard3d4ZFhmb0hTNkhsR0xLWjBmd2kwN3lJOXdaTXVkSmFSSXcvV0tPQnZDZ0pGcXcxeC95N3lEWlJhUmlKQlhQNktZWDc2WjdVQlQ2QVBCSkw0MkhiZFVPWlZWOWRpUStKNExuWjNralhDN040SkQrdjVkQWhnUXV3dmF5eXhGNmwwc3pNa2o1WWk4QkxvRzlMWHFGUURTR3BnakZ1K2xTaE9PTDhrbmcwUnI5dE50K21rWmc4NmZwaENUOHN4UUpOT3dmdlFuOC9qU2RrSVIvbGlJQk9FSy9rWVhJbjZiTGtwQXZ6eVVCTUtqOXJBcjQwb3dzV0YvdUpaQXBnZk1PZmwvWFN6TXlpWGtBTHdFcWdXcktweUJDUW82WFpnaHcvL1FTU0pjQXZvL1dCdWw0YVlhdHVzLzNFdEFsSUwwaFY1STNuSWtkQ2YvUnF5NHpuNXBNQXZ3KzJwZGhDelpsNzlYeDBvekpPUEcxSHhvSjhQTWpkTi9mZU1ya0kwd1FqcGRtUERSQzh3MmRUQUo3OUNLVDVmVGptWTZYWmt6R2lLLzk4RWlBclJIT3BYLy83WGhweHNNak5OL1N5U1F3b3ZmUjBuMy9sT0I0YVVZS0JsL2tKWUFrVUtjM1A3WTdLQ2NaZGJ3MEkxblI1M2dKbUNUUWcxczRGek8rekhHOE5NT0UzdWQ1Q1NRbHNBVEQ2MUQ4SmwreW1PYzRYcHBocSs3enZRUTBDVlJhZDlwMytscFdNdUY0YVVheW9zL3hFakJKWVBHWkQ0OU4rVnFlNDZVWldoMmZtRDhKL0g5NllSTTc3dUtrQmdBQUFBQkpSVTVFcmtKZ2dnPT0iCn0K"/>
    </extobj>
    <extobj name="334E55B0-647D-440b-865C-3EC943EB4CBC-51">
      <extobjdata type="334E55B0-647D-440b-865C-3EC943EB4CBC" data="ewoJIkltZ1NldHRpbmdKc29uIiA6ICJ7XCJkcGlcIjpcIjYwMFwiLFwiZm9ybWF0XCI6XCJQTkdcIixcInRyYW5zcGFyZW50XCI6dHJ1ZSxcImF1dG9cIjpmYWxzZX0iLAoJIkxhdGV4IiA6ICJYRnNnWEcxaGRHaGlabnRYZlY5N2FHaDlYbHgwYjNBZ1hGMD0iLAoJIkxhdGV4SW1nQmFzZTY0IiA6ICJpVkJPUncwS0dnb0FBQUFOU1VoRVVnQUFBSzBBQUFCaEJBTUFBQUJXcXp5L0FBQUFNRkJNVkVYLy8vOEFBQUFBQUFBQUFBQUFBQUFBQUFBQUFBQUFBQUFBQUFBQUFBQUFBQUFBQUFBQUFBQUFBQUFBQUFBQUFBQXYzYUI3QUFBQUQzUlNUbE1BNzkzTnV5SlVtWWwycXhCRVpqSnQwU205QUFBQUNYQklXWE1BQUE3RUFBQU94QUdWS3c0YkFBQUdxa2xFUVZSb0JlMVp2MjlqUlJCZXgzR2NuK2NrMXlHaDU0U09BdWN1MTBEamNLRjNCQzNJRnYrQUkwQzBka2VaU05jZ1VUaUNFZ2xiNGlSS3U2UE10VlQyUDRBU0o3a2Nkd2NNc3pNN3UvdjgxbjdQUjNGTm5wUjdzN016MzlzMysrM01QSjlTODErRkNpU3Y2OTc4UUJNZUswbFUxQXdtck9ZZnJqM2VOZGNPYkl2NDBmdzQwejFXb0RGOThuL00zT0Z5OE83aWNCY0gveGpkOGVHdDhhRTAzdDNmMzMrRWYvdTdXM0NrMU5KNCt6MGNIT0xmdzUyb1RBc3JrcEVlLytWdm01cXhiNlZZOHRlNE1ZWEJ0YnEzanB2YjJ0cmkxYUN3cGRlTHQ0ZzBZNVQyT0E1MnZTK3p4a0hiZGNudDFMbHdjRjQ3aFZLZlB3SDRGaDhidTJiRVY5dWRFMjdadVJSSkVWL2JCbHc3QXlPbDRPWUk1bC9uZG84VVk2ZEFLUS8veE1aNmtJSzdUREF2UExjS2FRYWVSbDFBTEM0MGxZSmJJQlR3VURxa09mTTBxZ1d4SVUybDRLb2F3VFFjVEo4VXNRVkdnWTRtRGJkSk1BY09kNVVVZmtDWDRNcE5pNVNHV3lLWTUyS3UxRG9wZkFJc1Fwd2VaSnVHeTd6eXoyaEV3QjVmKzRGdFMrT0RTdkJxaldDaDdkNmdBd2R1SUZMYWV0VWtyMHdydWlrQUNpMGFiaUJTS202SDFuY205bXFCMTN0ckZmY2dma3A0SWhXM1R6aU9WeGVNZTJOeFY4RS9OcUpPeFoza1ZaZHhvU2NJSmZDT3VTaFQ5ODN3eWpFVW9Fcklwd0l4aEQwUnZYdnFlbFZFTUNQanN3RTM1NlFvQzBnVm5vbm8zZE54VHdqbTJQams0WlozVGw0ZU0walB3eE14SGJkT3VKdkdvUTZYekRUWnJHVjRKVmorZlFORy9qQWc1d2xYZUhVQ3grWmtHTk1jL0Ixd1VvWHRrTmJYYlJDdThDckNkZFJJWTZKNkR2SXF2bE1XbVZCTUVOZDE3bXFTWm85OXUvNlJ6Z0puYlZvRWMwcGp5bDFjbkRqSFlWQ09yT1Y4d2dYaGxzbUpjcGVmNDFaQUlqUWZLRm96cjNoM09ycmtjSEhpckxBQXNxTno0ekt2bUUwVktqbFZlb09CUnJxQXk3a0JqWVBoVlErSEpuY05DZmRBejdmZ1dOL2U2SEs4S2dKVmpqN2hVbzdUdkh2VHkvR3FCTVFDem5HNnFnVnJadGJuT0Y0MU9YZHg3ZFE1YmpIUTZtU0ZWZHowNkFoSTdvb29FQ09sZ2pVeks3RGxGUXJzMHlGYzNESGlYVmFjaEYyVllCcTRjSlBGK3FSQWhqSHZFZzRaRlVPQ09WQTVLVG1McExqRlloS3FtUmxSbFNvUnpHdnNoc3ZzdzE4YTEycVZlZWNCRmY3NDduQjM1Q2xRL09MN2J4NStFRmZ4U0hqVmhWTXpIZEdUamd6dlBKKzZuaGg1Q25Qc3BiekVacmpwdWNLRDF6UDZsbmFIZHJKbVB0MUJmY3haclQyT1lNcHByMmdVK05QbHJndFNiRllEclU0LytWV0FDOXFMUDh1TU9nVHpvOHRkbk9OZVRpNU5tL2NUTVZlSTJ6Wkk4VnVmY01HVkhDNU9JTHp6cmMrVEJRL1A1OEEzc1RMenludXF5WEhDTzJ1SXdra3lsbmhnZlFzbnl4ZnNrVlYxK1EzS1ZtR0ZhaktXK1dUSWpYbEVNRjZYZnM2NHdqdUxxcFQzVnFJdEpVTnVwbG9FNDMxVmNJNnp2Qk1FK2s0WXVCRkxnWkFia3pyaFhqb0h6bkdCVmljVXkwRElEUkkzUFdjT2wzTmNvTlZaRE1TeWxneTVRV0plRFJ3dU56MmJuc0tJb1ZnR1FtNnNpVmV1Q1VadFUwZW1iYWE5MjRVN1BLTEZOTkFRZWZLdWVSWDdUQ3RwWE1jN2E5OEJxcWQyakFJMkNqMS83TXVhVnpFSDNmUjR2TE8yTmN5bDYxOUg5Myt3R2l5QytLYS9QeGgvR0VEWHZEcHdwcnFWZ0dETkJEaGVxbHgvRXRtVXF0UDNDL1VsUFBvNC9zSU1wcHVlaG8rclArd3VZd29hNkZpMk1HQitvY2FRRi9WamFvRXZCdHk0aVpMVHdaVWxjZkg1bjczUzcrdkZ0QVBQcXoranFoU1BKRHZYSnM5aWY3SXVrTjBxakt0dExkVmNJTHB3bjlxazRBZjYwL0daTm5mWGV1VmRON0FTN2dQWGJLOXhpOHliRlVOcDFYck9GdXBTR3JwMm0vRm9NbkZXWGIyWkRSS1lIVXBjcTdwVHBndlBLak0wSC81ME1tYXpiMTBoWHdSdFk0blYvQm1KdWNrdG1nMFZtNDFNaTRIOFlUQ0YzWXhKQUgxNVpzd2owd0JqZVVxRytQSWo0MUdYOHpBTWxhMU1zQXJoanNnUytTWWVRMjZhOVkrU202S2I5MTRVdUp6Ym81YkFSWFlyNTRYRmJ5ZFRRcngwV1RGd3M5Smwyb1A2RXN1V1RSNjRneHh5eklCcDdsUG5tN0kxN3AyeFJ4aVJ2UmVhcWY3VEptU1oyT0UwakkxZDVubXlra3lEU2VncjV2UXkyRTk2ZmtGT0x6MXpkUy9oazBGaFkxblMrMWVnODJCRERuci82dVVNTUFrVEc4c21ZQXRRcE93b0ljZTVBWDZmdGhOT0dSUzJLYUVqa0tOMEkwMEpuNVNvbHdFbVlaS1hXRlowTFJuaW4vN21PeUM3QloxOU4rUm5JVkpsL3FjazlLMGlaOWY0U0F0OTgzcXU3LzNpbXhsVi8vZUIrVDQ1d1d5V3AzNERHVGNpaEdXZHphcW5jNkE1VTRtbHFzTnhvWEttSjJ6SUN4aUhUODBwZHg3WnBKWkpCZmlkZjFQbFVCWTE0K2hxd21Hb2dtZEIvdlVkMmU3Zkt1K1B5R1B0Z1M3eCtscjc2dW9YdlAwSGRIY2F4QXgrS0NVQUFBQUFTVVZPUks1Q1lJST0iCn0K"/>
    </extobj>
    <extobj name="334E55B0-647D-440b-865C-3EC943EB4CBC-52">
      <extobjdata type="334E55B0-647D-440b-865C-3EC943EB4CBC" data="ewoJIkltZ1NldHRpbmdKc29uIiA6ICJ7XCJkcGlcIjpcIjYwMFwiLFwiZm9ybWF0XCI6XCJQTkdcIixcInRyYW5zcGFyZW50XCI6dHJ1ZSxcImF1dG9cIjpmYWxzZX0iLAoJIkxhdGV4IiA6ICJYRnNnZkdZb1hHMWhkR2hpWm50NGZTa2dMU0JtS0Z4dFlYUm9ZbVo3ZVgwcGZDQmNiR1Z4SUV3Z1hIeGNiV0YwYUdKbWUzaDlJQzBnWEcxaGRHaGlabnQ1ZlZ4OElGeGQiLAoJIkxhdGV4SW1nQmFzZTY0IiA6ICJpVkJPUncwS0dnb0FBQUFOU1VoRVVnQUFBNUFBQUFCVEJBTUFBQUFiOXZXUUFBQUFNRkJNVkVYLy8vOEFBQUFBQUFBQUFBQUFBQUFBQUFBQUFBQUFBQUFBQUFBQUFBQUFBQUFBQUFBQUFBQUFBQUFBQUFBQUFBQXYzYUI3QUFBQUQzUlNUbE1BaWUrWkVDSlVxMmE3M1hZeXpVVEFpbjdVQUFBQUNYQklXWE1BQUE3RUFBQU94QUdWS3c0YkFBQVRqVWxFUVZSNEFlVmRUWWhsUnhXdW5ubmQ4OU16MDVNZlhPamloZlpub1lRZUdTWEw5eEpCUTZLOFNWeTRmRTBJdWtub2dhQWdSTHAxbDJ4NmlJS2d3bXNTQ1JMUU53UlhJblFyUWhhQ1BVaHdFWmk4V1NuWjJKT09pVTdIbWZKVTNWdTN2cW82VmJmdWZhK0hkTHlMZWZWejZweXZ6bmZydjI2UG1QdTB5SDRXZnBNVWZYSWptVDJqekJvUWdrRng3NFVaMlk2bytkSGxJdU9wS3hHQlEwc0d5MHN5MzBydnMwblowN2VTMlRQS3JBRWhHQlR5NW94c1I5U3MvS3ZJR04ySkNCeGFNbGdleUg2dW1STnlKeW5hR2IrWnpKOUpaaDBJRWFMb3lOTFJNd0hBS0pIL0xSTEhIekNaaDVvRWxvZnlVcTZwMmhmdXlZTitycTdXY3JVZ1JJQmlYcjdmMmx4V1FlUE9sZjlraWM5UUNDekhpSHowWndjLzd6c216OG9OSng1R3pzaGZob25UcExRQklRSVUvOWRFTGtyNXNuelhJV0hkalRwNVpXVHROcGZhT3EwZENPR2ptQkdSWitYKzhtdlhyMTkvNjdYbEZlbE1hNkJkdEs1cnU0SmdPZElpUjlUOEhsMjVET3JuWFBDUVk0TnpFa3ZZOUphaGRpQ0VqMkpHUk81S2VMYXdTdUJPVEw0TFliRE1FM2xLU1R3cmNSYTJsek1yR244NFEvUnRRUWdQeFl5SVhMenYreE5ONWUyZlB2ZXBIYXdudUJPVDcwSVlMUE5FOXFocHpVbjViNHVsa3pXU0Qyc210bFpmUnFndENPR2htQkdSQ3ZHSW1IdytnQTd1RFBJT053RXNzMFNla1hKVjdFa0pDOE96OGxvR3BrVzVsU0dWSjlJYWhQQlFOQ1B5aWFzSmVPdU9UNHdndU5NazNhVmZzTXdTZVZaU1AwcHZIMHh2TnZPV0tTdFFaTXJLdEFjaFhCU05pSHhIcGhhRFk4bGxnenVuckhQVDRtQ1pKWEpYSGdoQm9PMFkyWkh2WlJuWm5GM2YyaDZFY0ZFMElmSlpLUk9Md1E3MXJEZERQNEE3dzh4RFRRSExMSkhyaWpicVJ1d2M5RVRtN3NqcHJCNDRxM0x0UVFnWFJRTWlYeVNtRWwzckFtVmZDOEdETzhQTVEwMEJ5eXlSdWdONURCdmhycnlRaFdpQjYzcXlTZ1pDN1VFSUYwVStrYTlMdVg5L0FNUW1IQ2Npejl1b0NZRTdUZEpkK2dYTEhKSG5wTjdVK252ZndobmxMRDZVK0hqZkZwb3FOQTBJRjBVdWtaMTdpY2RFZXhUVTBxVzhFZFlLM0JsbUhtb0tXT2FJcElYSFRkZitHV3lkYnBZWDIwNTFUWjVzTWpvTkNPR2d5Q1J5dmlmbHdVWVMwNENJWkFUQW5VenVZU2FCWlk1SW1pOWVjYzNydGJtYkZJa041QU9SbkliSjA0QVFEb284SXVmWHBieTltZ2E1UmlLTUJMaVR5VDNNSkxETUVia1VqQVNEN1BYaGlWa05rdE9BRUE2S0xDTFBqR2lKZUtQRzZkUm11ZVVWdUxOR3dheXp3VEpINUZEU2ZvRHpiSE5qdkNOaEl1ZllkOWJrTnZpZEJvUndVT1FRZVc1QysxZzdkZkRHdUNLend1Qk9tM2hYUW1DWkkzSlQrcXYvc1o4UWh4bVVqWXNtYzZZQ0lSQkZCcEVMUk5GN2w1SjRLRE95akJUZ3pqb1ZNODRIeXh5UjFJTzRCczgwYUdhajdNYnIydkJqVTRHZ2JhbnpsY0o2SWsrdVVKL1pyd3JFQWpTUjVwYVJIMTBpSno1dng5bWhnYS92WnZad3lwYzNxVk9Cb0wyZExhTkkxQkw1T1BINGhVbzhIcUNKTkx3ZlZnN2FoVTI4S3lHd3pMVkk2bVpjR0V1d1dlZm1oTEdoVVI1bU5VcVpDZ1FkZ05BNVhQblVFZmt3OGZNckk1ejZwWWswdDR6OHlMWklPbmJ3OWh2My9IVmxvcnFuNVV6T0pLY0RRVXQzaTZLR3lHOFNQWDlMVk1obURValN4bXpJdkRSWkozMjIyQXhDWUpscGtTZWx5VGVtdXV6UVlITGQzeE40K09WbU5ZbE5CNExXSC9ZSUxrM2tHOFRPMjNuSTl2aGw1RWUyUmRLT29yZXhNNEdoWWJMOCtWOWZ2LzdheThYcnQ3WlBzYmRlWHRtcVhFRU1WT0VwQW1rUVl3T2kzQkNVZEp1R1VQUXJnNGdpU2VRN3hPTXZxbUxwUUpkZlJnWkVudFdYZStodUQ5MlhFYlR4cTY3NnZMWk1CMG90bm5STlRZc2pNcndXT1VmamZ2bkFIb2FFZGVYRTVPdnVkNjJNYlZVWXFVL2NxU0x0QXZVZ3hnYUVJYktJOXl0N2lDSkZKQjFieWU5V3BXb0NFMzRaR1JKcDBKVkVGdEdXUkJwZGJFM2pSS3B0WWZOVTFhSnA5MDRWbVpqc0NKRzBoTnVvaE5zRjZrSFVFb2tvRWtTcVk2c3ZaWU1rWWErcktvcUNPM1dDbWhRVnp3YkYxZG1YZXU0dWtlZnV1M2h4WGNvZlg3eDQ4ZmNGU3ZxWHB0MVZXTHkwdkt4eExYOU9wZTNwc0xPOEdzTXhwaTNXSkZRUDRxOTBJMUU5eXc4V2Vnc1UrMzFyQlZERWlhdzd0ckxxVkNpMmpBeGE1S25sQXQ3KzhtcFpUT0dESGs1cHkzelNOWVZYeU90YWxYb2laOGN4YzhwN216WVZyZ3VGQ00zNWJqL2pTSy9QWk51OERvVHlLbHdPZTBMS1Yvc0lBMURFaU94MDY0NnRVS0YrbjJHdUFIbmdUcE5LWTNTMWZwcnYwYlI0eCtRMC9rM1ZGQ3d6Ukc1akExUjJqOEVVVU1YVnd0aXNVRTRGYStRZTMvK29nZzJlV2hBVEJlS1MwVWo5VjkrRTlTK2dpQkNwL0h1dzRSUktSMkxMeUtCRktqVmRCVytqVURocXNKOVNsSEQrblNoVmZFM1RSSzU3RFZBcytSc0U2MHIxRFcydEI4MmlNTDg5azA4dGFrR3NLUXhsdHlERVdSOGlvT0NKN1BTb0wxa3RJT2Y5dTBRR1dVbHdaNVYvUXNHN282TTBBYjljcGJjSUpHb0tscGtXT2ZhNUdjTHFXZ1BSbzduK01vWnU5Vi94c0syVitMM2todEZhRUhwR1ZIMW10ZXZmS1FJVVBKRlUvdGFOUnFDb3QrZkhPWENuVlRoUlRPcDJ0TzExYUZZbUw1U29LVmdPaWFROS9nOWRDM3VtSHpYSm5SVUN1ZCtuNkZwWXQxMWYycFJxOGxzUFFvOUMxZW5neUgvcEFRVlBKTFd2OUhlN0FkeHVaQm5KZHEzaUVVWGtaMGdKOWZyWEFsMU5FaEkxVFJKSmcydlJKVlRHTnYwRXNhdFFFanlTRFQ3QUdrNDNJaFJXTTBDb2w4bDBkZk13aUJRS0FBVlA1QUtWZjdXcVlrNWdFamltTEFYdXRIcG9KVnUwNEQxNTBMZkpiVUx4bW9MbHNFVlNiMW4xV0lYWnJwR3ZVT2kxRVgxUU1KVDd1dmVvTWlpdzVQZk1tSmtiemdDeHJUeDF0VkNJTzNKRkNxRGdpUlRxekNOcnI5eGdKbk9lWThvYzR4NTNyM1ZONGJ0TVp5OHkvYUczVVIvLzNWYWEySnFDNVpCSUdxWWZjSlgyd3VtTDFuMmV1bGg3eUdES0xJVzlyY25LLzgwQU1WRFZlNkJRT1Fod0FJb0lrZUxrbUU2dit0bVkxREtBT2lIbU1jWmRJdWxkVkgweGRiRTdUSmttU2ZHYWd1V1FTQnBicjdobTFzTTNVVS9LUG5qTXpGMVJIbHlJeWMzQ0dTQndFZFFOWEF3b1lrUUtkUzhnNHp5NVJLN3NuV2RyQWU3RS9IWEY1TlBqWUZ4Q21heHd2S1pnT1NSeUtjRExFQ2ttQ3VXRXUybTE1Szllc3NCNlFoa2cxTVdMMGhRRlZ3TUYxWlpZbEVoeGJwUnp3NlBVSEYxRzhwTWR0U1NpNTNZSXpVTmFINDNYTkVua2JtQjZGTFpJUVkxUlBXWFBqV0NPeWZDTzh2dy8rZWRQV0JERE9TQjZDc0NxS3JVWXZqdUFJazZrT0xPZWMrZXFBRWJ2bHJmcFVLU0xHSkdkc1FMb0x3Rk1vU1l1NlNrOXE2cWtWOU1ra1p2U2JpTVVWaWZNWGcyTjRmUjROd20wT0xpd0tFNy9GbFhTUmR4L2JsUWliaUFIeEZDcDBxUFdzWERGQXlnU1JBcTF2WE03QnNLRnRPY3ZJenNicFFDNDB5bWlBZHBOQ3lldmtVdTBJcTZtWURuc1dxbHFya25xUm05NktSU2xlbFZ6RFNlWGhqY25yaUpLbG4yWUZxMEw5d0lsSVFqYUhTd1hCSnRtMG1NTkE0b1VrYUxUcGY1NTFaYUxoMGl3V3JacXFWTm1vZ2Z1ZElxcjZSSFRQUlV5S285OUdKZEVhd3FXUXlJbndhd3o5Q0ZoY1plcFVBRm9DMVhxSjFuSVVqNTRxUkp4QXprZzlFcnRsaW8zRHJ0NFFKRWtVblRvQ09SZ3c3WE94aWIrTW5MWHZON2dUcmNrOVN2QmhNTklOSEZKdEtaZ09TUXk3REM1TVZLSW5rSzVhbkRaMzJQaGdHVXpjME5aSUNZS0FiMEt0S29OOUFLS05KRkN2RWpONXJlQmdpQ0JiTG5MeU43bFVnYmM2WmFpWFZiMnkxaFhLaU0yVVlxWW1vTGxnRWdhL1BTUk1ham5acTJpMk4weHZRdElnd3NodFZrd0Q0VHUzY21iWjcwK1Q5a0NGSFZFMGwrOWtQTCtPb0Nxbjl4eWhNcGpnK2hrUjlDZi9GSFBqbE9xVlNSVzB4U1I5SHI3N0xCRXpxOG9rT0hHRHUzczhGdkxUV3FRQjRMR1FmMEI0SjdYVkpRbFFGRkxwRkFYZDc1Y2cwOHQ1aTZnek1scWNtNGM1bTRJa095VEN1RFVHenVrS0ZaVHNCeTBTQUo4RS9GU21OblpFV2I5c2VYSktoZnFjU3RJYjVLUUI0TG8xbDN3eVBXd05nUW82b2tVYjVDaTU5TUExYXB3RlVWT1YxTWZjQ2NLMEovRlV3Qm5NZExFYWdxV0F5SnBoclRsd0ZHSHBIZThGSXBPNUxzS1pVamFZQVo3clprZ2RLZlFwMzZZaGcvdkFSUVpSQXAxdWZWdFQ0VWJYU0tKUGlidFZoMFh1Qk1GMUk1QWwwcjVHMldPVEdZa1VsT3dIQkI1TER3R1hXTTJjR2lQN3VxbVFubmVoekprUml4ZnBpNmVDYUlBY0lKN2N3QkZEcEhpWWFwSzhqQmsxMjlhb3kxVEMzQ25TZEsvNi9MRDZOemVFYXlQUkdvS2xnTWlCK0YyRFp6dFZTWjd0Qm1nSjJYK3pJZ1dtRUZTVlNvM2tBbUMrS2ExYkxoalRtWUFSUmFSdFljaDI5NUUrcHhkOG9BN3NZTGtuZ3MwTE5HemdjbXR3cEdhZ3VXQXlMMXdJM3dRdGpIYTJyOHN4RWlodk9FaGc3TjVMeWMvbWdlaXZEelU0L291UUpGSFpOMWhDTlhWK1FzOHAyMUhDKzdFS202cm5zS3U1VEdyY1pnbURiU2FDR29LbGdNaXQ3MmhnR3dHZDNiTXpRQTltZkpQMitDMlRHTzhwa0FlQ1AzQm90d1AzeVZTQXlneWlSUUxFOXE3NlJzSS9pODUwbGxHYnR2WkFiZ1RTdEVFNVJwRngxU1FtZHVEWUU1UTc1dUhOUVhMQVpIcjRhYlM2V0JCUVlzcWRUTkFMMEVPK2k2U1hqRHJkZk56WWxrZ1NGR1B2T1J2Z1JiNkFVVXVrY25ERUxVazNBTG81NkI5Z2p0Qm9yd1pvSmNnd1RVS2tNc0w5bFJGQXg3QWNrRGtPSnlJbmdxNEhaWXYyYTdTZnNXRk1uSXE3T2JseHJKQWtMS0JzZzh1dGZvQlJUYVIrakRrMWlXckJFTHFtUGdDeEIrQjF4WGNhU1ZvTHEzN0tydTladk5haFBpYWd1V0FTT3BlZkR0VWliNlQxakUzQTh6NkJuTlhuQXBqVG40NEI0VFNSbk5uZXJZWXhZQWluMGg5R0ZLdEtoeXRhcXhidFNuVUYxMnVZdURPS3MzZURGaFRFUEVkc0RJTlFueE53YkpQSkwxQXdhS1IwblljbTQ5VncxSlhvZHpBVE9hUUY3T3p3bGtnbENaNjdYMzdoUUZFMFlCSWRSamlYU0VzQVMrUm5YNFpwcDgvVmg2Z0NMaXprcUROZ05LUHhUeWx5bWdaNEdzS2xuMGlhZUhqak9uYXJzL1ZSSm9WaG41UkhPYUpCTDV6YWxDREhCQ0Z1aEg1dDlvcUF3dUlvZ21SUXZ6dVRWQmpnM3ZPTXBKV25XQVYzRmtWK0liMTJUcGhET2IybFdCdVlFUkt3R1pSREN6N1JOTGlaeXZRN2Q0YS9mcnJOQ3oxUzZFSjZYZVlPeG1hQy9UVkpXU0FLRlhza25XdUNTR0taa1JHc0szak1uSnh4ZW43d1oxbDZjNmZTZUxwTXFJMjk4THJheEU3MFdTMnBtRFpKNUpXRkxiek4xcTc4Z0VUTFBiS0NabE9tRE9mSFMxZk5RTHNQb3ZKelB5dEEySFZLQ2VGUFlnYVBPMWZmNTRGa1krVEhmUEN6TDlBRWVOQ0JjV0V6YWE1bnFpU3lFMk44OTVsSlM2WGwzUCszb1N0bVI5aWF3cVdmU0tYYkpkZ1ZlM1pGNnJvcXdtWXp0WDl2OFpaRWNsY3U3Q0tNa04xSUt3YU5kczZiNk5WQ0ZGTVMyVG5ody85UU5WeC83a3YzblBQUFErOXBldUwvUmE0VXdNWUZoSWxrZDB5VnIwSUZjaEdBYmFtWU5rbmtscndUbUJneWM3d2E0a012c0lJdE5VbjFJRUFEV05uRGxKbElJcHBpU3dtaklZTzgxdTl1V0dMSEpZeVJZdnNtaEttUlZjZ213VzRtaWFJM0dSTzI3R2ptaTgrMTE4MkxWSjl6SysrbHEvcXRSMWNNVzJHVjBuWGdRQ05tOUNIUWpLaW1KYkk0eXVHQ3ZpOTNiZld3SjA2Y2FqK3NBTDk3eUFsa2ZvdkN0QWZYWmlTU0s2bVlObHZrZUZuY29UdFhJTUp6RWh1MkNxMkREVUFNYlM5UGhwREZOTVNpWHJaTUxpVHpaOU5JbGRUc093VGFWY1dhSDRsZS9wTUM3ZytsbXdWYmdBaTJFZldCaDBVSHhNaXVab21pT1FuZ1YxbUtzdFR0TWplZGVWbG82bjVJSWl4SFVhTmcrTGpRU1JiMHppUk5KZTV4amhtQUR1TFREWWtuVGE2SWExcHNBR0k0L0kycDkxQjhmRWdrcTJwY1RZdGZMeXVsU2E1MWJRRlBPVDhJVnRJRDRORDlrVUk1VklwR1NDKytvbExXc1BBYklTNStod1VSNXZJWkUzalJOS2VTdC8xaVk3Tjh5OCtJOW5MSGsyWndtVlNQUWphd3l1MjlydTRuck1hSFJSSG1zaDBUVmtpdjdWOFFkMjdzenNpMWkvcTRHOEhvOUZ3Ujk2SzV1VmtaSUxZbzRXQTZqbG80TmhnMUxvb2pqU1I2WnB5Uk5KWk1YMlNNK1M3S2pyNHU4STRMRXlhTTZyRHJKeVVYQkJqSXZJbUtaeVRCNXhhRjhXUkpqSmRVK050SENQcGVnOXRydU1mckVVWHVhN0JIRGM4eUo3ZXV1WEtXQzRJdFRKWDU0YVI5ODVGd1JPNXFGekVQUHMvWVpHbEVzR2RLYkZXZVFwaHZLWmd1WnJzckdraVIzaDZpcGJIZkplTElpcmNaWWRZWHlvYXp3UkIwOXJpMkhUQ3Z6Y3VDcDdJSmFXRGU1cHZ3SUE3b3pWcm1WRlRVN0JjRWRtbFR6NXAyNUNkelJPS3ZheEp6SHgxVU5rT2VDNElSUUQ5blo4NXVkOW5ESGtvZUNMMXhUR2x4MytjMDFWR2U1Z0U3Z3d6cDB4UjZPSTFCY3RJNVB2MFFheHF4dHh6M0o1a2NkbGxXdDcvTWhsWDBGV29NMEJNcUhwYmFpQmd2ZTZoNElrVWYvazIrenpUajhPTDVCaW4wVWcxOHlkZFU3QmNFYmtwRHk3Uk4wd2JNU2hqN3V0a1gzaVRiU0crVkR5ZUMyS1RpTnhSRjZSWE9WMGVpZ2lSWE1sMmFlRE9kZ29TcGRJMUJjc1ZrWU9ESFZwbHhFZkNZY1lDcE1PM2tBUk9MeXNYQkoyeTN1bjhZY1dlcnFFZUg4V1JKakpaVXp6U3JvaGNvTDhJL1pYRUltTWgvQnRYNkQwZFBzVnVDd1ZpOFlSY0VCM1Y0OUF0bWt1Y0toL0ZrU1l5V1ZPV1NQR1VQQWh2UW9LanRtUHpJQ3ZUeStsK3JUZ1R5Z1docnlaRS9vOUFIOFdSSnJMNExDSlNVNTVJOGNMNEZmWU5MLzA5eDAvMWdZM0ZSSU1Hc1dRd0Y4VGpMKzIvc3NwcUNsQWNiU0pGdktiTzNZU3FhMldkNGlSMmc1dkxUalo5RUJJZllUM0o5dEZhRUNHS0kwNWt5bGN3MlJua3IrQVg0MU5hYmV6TTlQZXBVNkNMdkRvUTlOMytCVTlMaDcxbjV3bE5FeldYRk1iTzUxclRhTXd0QzVhWGlzczNXU1hYWW92TW92U2crWjVJbGxsWHFBYUVZRkRvYlZsWHkweGo0L0pDNWlqdG41bmFMSlNCNVlYdjVldWZULy9CaEsrbFJ0aDhLeldTTlNBRWcrSTdxelU2cDh6K3gwYWg0STJyVXlwcVhOeGEvaCt0bEJsSDVjc1Jqd0FBQUFCSlJVNUVya0pnZ2c9PSIKfQo="/>
    </extobj>
    <extobj name="334E55B0-647D-440b-865C-3EC943EB4CBC-53">
      <extobjdata type="334E55B0-647D-440b-865C-3EC943EB4CBC" data="ewoJIkltZ1NldHRpbmdKc29uIiA6ICJ7XCJkcGlcIjpcIjYwMFwiLFwiZm9ybWF0XCI6XCJQTkdcIixcInRyYW5zcGFyZW50XCI6dHJ1ZSxcImF1dG9cIjpmYWxzZX0iLAoJIkxhdGV4IiA6ICJYRnNnZkdZb1hHMWhkR2hpWm50NGZTa2dMU0JtS0Z4dFlYUm9ZbVo3ZUgwZ0xTQmNaWFJoWEcxaGRHaGlabnRuZlNsOElGeHNaWEVnVENCY1pYUmhYSHhjYldGMGFHSm1lMmQ5WEh3Z1hGMD0iLAoJIkxhdGV4SW1nQmFzZTY0IiA6ICJpVkJPUncwS0dnb0FBQUFOU1VoRVVnQUFBK1FBQUFCVEJBTUFBQURrVk5CeUFBQUFNRkJNVkVYLy8vOEFBQUFBQUFBQUFBQUFBQUFBQUFBQUFBQUFBQUFBQUFBQUFBQUFBQUFBQUFBQUFBQUFBQUFBQUFBQUFBQXYzYUI3QUFBQUQzUlNUbE1BaWUrWkVDSlVxMmE3M1hZeXpVVEFpbjdVQUFBQUNYQklXWE1BQUE3RUFBQU94QUdWS3c0YkFBQVZyMGxFUVZSNEFkMWRXMnhreVZrKzQybDdmTnZwV1RZSXhFc1BobHdZQkQwd1JCRzhkSWNWc05vRTJsa1FpUVNTVFNTUUVGblpRb1JFNHRJV2J5d0lqelpCUWtEVVpyZ0lyUko2QW5sQUljSVdRdHFuNElGRW9BM2FiVDhnb3J6Z2liTzdrekU3VzN4MXpxbXF2NnIrcWxPbnoxay9jQjdtMU9Xdi8vK3F2bE5WZjEzYWsxMzZyaXo1V2ZxYnFPZ3plOUhzbGpJclFMUmtKYXhtOFYxZVhwMDI5QXJQbmJEOHpxTG8wdmVrcVBpZDNVTHF3N2V6cmtncFVNZ00zaDZWWFgwWXpXNHBzd0pFUzFZaWFxYTMzY3c2YmVpV25UKytJSVo1NFJWeGtxQ2svMm9oTkhrekc1VUZFMHBkRVVkUnFjNzB5OUg4VmpLclFMUmlKS3JrNlVkREo3OUdHem9sbTBTN0pSMnJZanRCalhpakVKcStubTJKellRQ3VRZytrUGp6elBrd0x0QkNiaVdJRm16RVZTejIvOElScU5HR1Rza21VVVg1Z3RoTFVLTW83Mzh6U1BsVGYzeitKME5MMVdPVnF0ZUYyeGlXZ3ZxUmVVRFV0MUszeExIN1pmLy9vSHhOaUR2aTYxWmpqTzJvbFZkR2RoNXhxWE9uelFkaWJuT3BCWmZFUFZ1MEpjcG5ZdVBHWjE1KytlVVg3bXlJQkxlbzdWNCtRWmQrcWw5NmVYa0ZMd25QYmJFcmp0Z2xRVXQ0MlhVVDVnTlIxMHA5K2Q0RHUwdzdsSzhMOHB6YkZyaFl5NVN2eUtIL1dVRW43OU1VUDIvNnZ4eTRPZFBtQlRHbnVmUmlxK0t1SmR3TzVkbG4zL09wZ3ZTWFB2WURYN0FNc0pHV0tSK2d1MTRTZ256TkhjejcxYzlXaFZOZnJZRkl6QXVDcUhocmdvdktGeXJWdDBRNXRLMkE4d2RIYWFqYnBSeGp6SFoyS3VpTThwZzdnYkc0MXNRQm16NVA0dHdnNWpGV3I4eWhQZTdXby93RDloQmhXYjRDeXF2bno2Skl1NVEvSmpDS1R3VDEzL2JURm5QOWFoL1BxbU1rTWorSWlOSjJzaGJFTmFxb0Z1VmZFNi9Uc25aNEZaUnYyMG5CV0x1VUh3dDh4bE5CNXZLTytFYlFOczNZYjI5a254OEVCZlNXaEpmdGtiME81YzhLRVpraFI2QThGWEc3bEk4bHdXTkIvTzhyb3R5d3F3QzBtalQrVnlncHN1Y0hrYVMra2REVVdvM1dvUHc1Y0JvWjJIZUVzRFRIUUxaTHVaQ0R6OU8wWXgrTG16SHpPbThwTm14cHFhVEEvQ0NTMURjUzJyR0czM1RLLzFhSXM3ZEZMQStzeVRRaWlLeFdLYjhxeEd2UStkOURZM09Tc2tTVDR0TXpVNmhScUFtSVJvWlRDcStLNjBRc2xmTE90NER4U0I5M0psTmlnUXUyU2ptV1ovZHRJK3UweDl0WlR1d3dObTQ1c3RGb0V4QlJ4VzFrcmdtNkFaRkkrU0w2OFBsZXpId0h3NzdUOG1IeFZpbUhyM3piTnBYdml0aEpnZGpJK3Y0RFFpbkpUVUNrNkc4azB4RjBNRXVqZkhHTWlYbzdhbllKbE4rTFNwRE1WaW52Q25zUmt1R0k5WUFZaXdXdnREV1pOd0VSQTloTzNwaE81a21VcjArd3ozRVN0MzRabEYrTGk1amNWaW5mOGhhSGg4bElycWE3bkFZOUYyb0NndFBYYnRvcDdZMHBsRitkSmV5cnlXWDVTU3JRVmluZkYrNit5OVJOQ09QeXlvWkZvem1OUUVRMXQ1SFp6UjNjVWxNQzVVdFRJYjZ4V1dWNUJNcXJaSFIrcTVRUFhNUHJOYnJ1SkhsQTBPRFpRQ01Rck1ZMkUxZm96bVExNWN0OXJMNkdsUUJPYXl6TDIxMmt6VnlHTDlNS1ZnRGZUNTcyNDRvYWdZaXJiaUYzV2U1UHFxZVM4dmVCOGU5VjBwRjNyOGF5dkYzS01RYlp1THBrNjlYTzhXTmI5bWFrTDVDWTBnaEVvbzM1eFJZRjJWbXVvdnk5R0svL09zWFdqTzV4VnhWb2MyREhFWmF6RFh5YXZsck1WcTBsYXhYdVlINHpFRUcxcldWTXlmNURCZVUvRGNiL1BjVndyV1Y1cTcxOFdiZ2R0VWY5MHdyd1YraVJhNFZzSkxzWmlJamllbGsvKzN1UC8vMUg4aUkvOTd6NFQxSjJUTFl1NHBTL0NNWmZJU1hEUVd3NDFtam9VQy9uSVN0SytldU9XQjNldDNITmlFczJ5eTlvdlhDbnVES3hjNGJyV2wrNTB6L1FCY0NWRGpjSU5BTlIwL0N6RzE4NnlvdjgrSS8wYjN6Y0ZIN2Y4eUFCTHRXM1p0blhaT0MyeWRvbmJSU2xYQmI4VTFNdUZzS0dJMmxvTFJsQXgxTWVnaHltL0JJY2pmSWhSenFDYkR6TVZINCsrTytVc1FNTkVDUHlrWTdNRjJnT29wN2RLMktqdUFEMHBCQTNoSm1ZNUloY1BLOGdCdys1REhDczJoQ21ZcFRqc0ZSOE5CRU9OaHlaWlhrSUhVdDVFTEtDNi9keXVSbWdIZzBVQTg2UmpzeFVkb0R5VE9DbVpMT25CUkMxQUF3K25mVmtEMTRUMzNtVUxmWFZtVEhHS3lHKzlBL2ZWbFQ0ejM0WmI2TzJTL3lkQ09YUG9kQVBtVkx4VU5leW9HUUQ2Tmk1UEF3NVRQblZKMjdkR2d2eGlWdTNibjFCMlpTMzRIUTRlMzVqQThpRTJIaUhURHZOdzlZVU5GVk5ac3JVRExVQW9vN0ZwYk5odGlENzlqai91ZG14NnN4ajFPM1hvQWgzcStWc0xQdmdrZGE3U2k0R2hpbXZPaXpWNnZJQUdwTU1yV1ZlQ0IxTCtSZ1llY2hoeXFVZFdENHE3Uld2RmJvSVJkSStGS3Z6YzR3a2p3ci9SaFVadDNLdzBoQ0VBcFB5WHNYbEFOd3p6SDd5NFZDS2c5cE4rWVkzVVM1V2dRVS95b0FJMllPOFFnNVdRcFIzZWxXSHBkS09lU0JPcG80eVBZQ09QUytQUUk1VGZrZzd0VFM4SUI0YVhBaEpOME9OYTJpSWExWm1OaUNPaloxVEo5WVFSQjFUT3djNXYzdXozYndVQnNlYk1pQS9iT1Rna1MzNVFIWjJzdjJDdER4UC9oT2dmSEZRZFZpcU5SU0JHYmNzRDZCaktZOUFqbE0rcGxXVFlMcnUxc3dZYlZBNkdnTXl3QlhBRCtuMmM1RTB4NzhOUWRTeE9OdkxNbHd0ZlU5NWhSdWV5d0dLZC9xbzQ5MWNEL1pkWkhYSDRpL3phUDRQUG9CTkZlTXA3d3d3QUc0cm1aUTNyTnozNUhoMEVQUGR0eGprT09WVGw4VXQ0OFFXaU9TMFZoQ0xtdDkyVU83VTJLcHppcEpvUXhCRVUxVndVWFpYV2FON2hTU1dITExoOHhsOHMwaVM3Ti9PRnVrRWhxUHRreUl6MU12aGhGWWRsaW9GeFp0ZGxnZlFvWVJQZVF4eWxITHNBY0dWb2MrcEdzVlZZdjQ1blEwUjNmRWRqbU5YV3BXcTgyNEtvb2F0TlRsckxZRFVrbDlRL2lwUzhtVkRxV2FDWEpsR0hranRxU2pmeTd0Q3hQOEVneXF1M3V5eVBJQU9aWHpLWTVDamxPTmplMU9oS043N2JrSjJqRGFRdlFLeTNvOU50eGdmeE5hWEVHc0tJc0dFRW5sTXJqYTN0SE9Tb2Y5S2VrZW9vYnI2TWtiWXVYMk93ZjZhMHNCVGp0V2UrQ3Nsa3ZLV0k4MkpLeGhBQnpHZjhoamtLT1VZSHB3dnVxZmtOUjU1WTBjTy8xdmlyT3diT2d0UXlPK2FUSEs5VUZNUU5heDE1ZFhPZmVXcTVjN3BmYVFjbzRhSzhnSEN6c2lIN1lkZFpZU25QSlBuWjBtbkthV2VMcXdNbFU3MURxQkR0azk1RExLaTBOK0tnU3A0TXRlVndlSTk4QjJ5UThBVDF6REF2MkdMSXRiMXgzcFBwaktoS1loS0EwYmc5QURoZ2VsZ1dJTkl5bmRRUWVXaEk5ZjFZRUg1UGFValFIbTJQTVdaNlZCSlZiNVB1V1Y1QUIyVStaVEhJQ3VpV01veEk5eTI0WTNkYnA5L0Z4anJuallOWlVxMFFubFRFQVpPWmFoM0RTSlQ4NTFpV3Bka2dnQ0xjbmZGbkVCNUp1L0NKTnlNS0NIMnVHVjVBQjJLK0pUSElFY3A3NUpacWdERFVKN04wQ0ppNXM1d1VyNnJXNm9vUGRlL1RVSFVNUHJWVGF6SXlNQzlWZFFmTHoyd2p4SDJCL1lEWlNUVXkrSHJUREE4UUgvU00vT2NLQlFMb0VPT1Qva1dZS3E1YUl3d2hSeWwvRmlRUTVRYzY4VHY1Zmd0Uy83YzlTdXpvTTJhdk1YLzRaOS9OaUoycUNrSXFhMkdVZmdtZW9iYUw0WXVmSFI2dDJXTW9NNHZnZmJOOUJlbVBGdEgwUWRIWlpHS0Y0dzRUbFJaZ0VHSEhKL3lHR1NGbngzWVVXWG51NXd4T3dUNTlvUTN3VW1NSE9WVFZJZDlUbVFKNW1rS1FxcXNZUlI3YWZjVmluSEJ0Tnh5VTk2VTFIUmQ1WmZ2Tk1venVRWDM2TVFweTBiOVpmbFRwUnlERGprKzVUSElVY3FCMFlIRVVWNGNxRngzSkdVVTA3Q1hpaWJqSDJhVXlBc1BQQ1gxUUVnbHZFV2sra2FCK1o0QzNTK21kU3k4dGFjaWc5ZFVmdm1lbW84azBzc3haL1RnRTJ3N2hibW92eXlmSEJWeUREcGsrSlRISUVjcG54bFBwa1RHdG5aK1R1ZjZOTElBMTh1L1F6WWE4M3pmWm1uQ2ZUVUZJZlhWTURveWxHTDRLbW8xQnQ3ZEhKZXNxcG9qTmRERVhnN09jWngydnFmTEJRUGVzbnhkZFIwT0hVYzV0b1NEa0tPVSsrc1JiaTdQMXpYQ25mVmxmUmJhY04rYWdnZzJMSit4b3p0MEJuN2Z6SVYrRk8xWFRPQXlWS1NSMHYxOEp6NVBpUFp5U0R5SEwrWnpwQ2dmN01MS2tHWmRWdnNiSERxVzhnamtHT1g0eXVWMkZIMDRqNzNZcTFDS3FIUWJsRGNHUVFFbGhBZG1Ic0dPd1AyOHhHSWZUSjBnMkptQmpPMDhqZnhUZzNMOG9TVWgza2JLc3NGVHN5Z3M4cnZxTStQUXNaUkhJQ3VtT1BlTnVvY2xOSlp5cVI1dDRvL01iYXpMRzROZ0d6V2NPRFhIdzJiaUJBZmk0UzltNzBlTGkrLzN5cExadjZxWEZ6Zm4zdTJwc0JONjdzaTJmNzBVWU5FeGMzbXhtY0JEamxFT0w2TDR5ZzBnWnZkTi9zV0IvRGt3WW1Xb2E1clB5MHROYUF3aTFWQWhSNWZsSXoydFQ0b2F5bjhmREQyRlpNT3FtdkxzUlNqNVRVK0hsVEJ6OS9HbjE0cDhIaDFMK1FSbXlzZUJIS01jKzQwSEZwUXM2L2t6V1lhOW1LOUw1ZmJsQ1ZsdzFNSWVlMk1RVGcwcW9oaFUxQ0FxTjFwUGN2Rmw4Y25QbDgzSDdLYUFoMTJsTllIeVRONURmRVVWWU44UXNKYmw2K0tva0dQUnNRTjdCSEtNY3V3MzZycVUwSGFZVFRaTWVYZjNaWXVVbjZLcHhWWUxKMm1OUVJnNEtTRzY4QjJvYVYzK0JlUVAvZkMvaVJ2LzhmdU1EbmdidXVZcGxHZnZSVnZGRHRia0N1dUFHbG81TDJNc09wYnlDT1FZNVJqWTdsTExDSE1uNEFOc3crUkxmOWZYdzRMZFMzTDBWVWNiZzZnMlFTWE0vRTEyMjA5Vkw2T1NPb3lOa3owVlNhSzg2bUJOM20rNHFUVEs5Nm5hTDJYUnNaUkhJTWNvUDFVRG16RS84dnN0QU81bTJRUXd5MkhRU0xkeEs2WXhDQU1uSllRdlRIVlpETmpsWmtQUHF4bFZoZEgyUk1YVEtLODRXTU5jWmk4THBtcVlaOUd4bEVjZ3h5Zy9kRmFIcUpkMzkwM2Roc0gzSjRUN1h6RzBjZmV0TVFqRlJ0cDd4L0JuSnM2WjNla2NUZmptTjFWU0l1WFowZ3pmMDFDVmN0NWROQ1hOVzlQbm1TdzZsdklJNUJqbFkzK2phZFhianl0dncrUUx0WE1LRlBVWWVCNi9VN21FYUdNUUNUYUl5RUROMy9sdDF2dEZ6dFQycG9pNERHSlMweW1wbEVjUDFvNmRaZm1wN3ZNc09wYnlDT1FZNVdRUnFPcTA0bjBGVytXQ0hEakpZcVdRbjloZWlGSlM2OTBZUkMxcjlMVGNUSnhUNFg3TVZDbTkyNTlNZVg2dzlsQ1BEbFJmZG1ndnkzSDdSR1dUczN5RExrQjVFSEtNY2oyWEtZdjVaYytoaVNFRVBHL2tDUmdHYmFSSTdVY0hSRXRQTU5JWVJGQXpsMkhtNy96S1d6bXRUNFI0MTVBVHo5TVd5Q2xpT3VYWjRrRHQ0cnFhWVk1ZXIzdEdMM1Y1ZEN6bEVjZ1J5ckZXMEV0VWhRcHBSeXFjdjUvV2MxOVA0Tm1qbVVDNFRlUHpoQnVEcUdmVXpOLzUvYWVUb25SZU5kVHViT1BHUzUvNGc2R2pja1FJcWtGNTF1bFpOeGVNVmxoUy9ob1MxL3VhQmg0ZFMza0Vjb1J5bkNvUXl5VWlsOVdaK0dhWmcrVzU4NDJBTG43a01yV3JERFVHVVduQkVzQzhYTTdmK1dGUm1aZFBXcko2K1hQK09hc0lGcTZ2NllRNmxHZlo1NytzQzVLQVBDMC8wSEY4R09KNkdlUFJzWlJISUVjb2h3RmpXVUdZV0xzejc4ZHA0T3ZETW04bUc0Unl2T3hOL0VwTCtyc3hpSFJUVWhMSGx2ZFVDVE54eXNOTSt2eWhFc25mKzVxUzBFOFhMUEhLaU93N043VVVXbGd2RzNsMExPVVJ5QkhLNFNEc2Fzc3EwRFAxSzA1VGdDalB1N1RSbDYxeXRyRnhWOGxlMFpPUVNxbi9iZ3lpbnNtdWFWOHljY3ArWnoyNmlsTDdtRFJUdlY3T1l1c2N3cFF5OEtHSnRIdFVDdkxvV01vamtDT1V3OENlQityVWpHTFlhQ3llWEFqSEgrV2o0T0s0WEEzNm5wcmtoTVlna2kzbGdzZmFOWkcveGRDdXpGalZyWHhiZnpPcFQ1cXBLZVZQUGZHeG1iVHh6bHVQUC83NEU3ODF6ZTJwN1ZaNW9mNmtyQTlGeHg2cmpQT2k1aDhET1VJNURCeVZCc3lyYTN5VlNzcVBHVi9BYUVvTE5RYVJaa1pKN1pzMU5qM0N5LzBVMDN4bUtFQTVlQ3hEVlR4clNybExWRzVUYmJkbUFYUXM1V0hJRWNxSkFWMGwvSnBCWGRESUZzWEdDL2pqTUJ2bHdKNy8xMTVmZVdGREQwcFlYOTR6QmVjTU5RWlJ6KzZ4Y2FMSnhMbnVNVkVzVEhQZGEzUjNxaW5sUDBpL0t4WFdUaDZQamgzWUk1QWpsUHMvSGtZVnI5Wnd5U1preEt2WDhrYTZNUWlqS2lXMC9QSzJFdXZxdnR6eEdLY0h4U3QwK21wS3VUTE92MWwwRVBXdk84WWdSeWczNnk4S29LK25FNXJLaGVIL0RMbjBXbWxOUWRReVpnbWY2b256bjlEZC9taXp5UHl4WC9uVnZQTU50ZXlJVGw5dkxlWGFabjdwNVVSSGZjcGprQ09VYzh0eWVVbGlWNXVLQjliSXJsUmNNcExiRkVSRWRVVldUMzJ4Y21XaUhUa1UrcUxrZkUrWFBpUXJxc1p6dWRaYUZkRG9wS0JIZVJSeW1ISjRaOXhVUERKN0ZSV3dWcFh1Q3JsWWRtTVFNZVh4UEgyWldqcENkNmtzbXB0ODkxUHE1RjVZTDlmb0pEQ1A4aWhrUll0LzNSRzdlMVpGeTBxbi8ySDlMZmFUb1cxWEhXNE1vdHBFU0VKdjdvL0FzQ1VrejdOMWIxaWszdHZGOVhLTlRpTHpLSTlDRGxPT2ZhK2hWZE1pWWxlUkVkQkpnK1JaWHhmeEFvMUJlQnBURTh6Qzk5ZzV5NVQzMjgyRzFHVnIwTCtvWG03UXlmcDRsRWNoczVSL2NPT20vSFdSWG81WnpUU2dBNW1WWTBjNjFLMjFzNUppcllCSXNzUUtZVm4rYXBHeDQxS09sYmpaaWg3cCt3dFMrcUlvTitpa1ZZL3lLR1NPY254QzJLdlpzajVmcWJsNDdEcXFWUDk5U2FuMnMxSlMyZ0dSWW9tWE1jdHlkQmw3WUplOS9MWXExYk42d0VWUmJ0QkpIQjdsVWNpS0Z6cVhMMkNyWFA0QmpRTlZMZXVkU3VXSXVEaVdnclJJT3lEU2JIRlNYYjBzQnhMN0VGak81ZGZLTWgxN0xPUXBYNXVpQlBPY2ZaS3puSkptMEVscGovSW9aSTd5blp6eWlWMVBBMlRLRC9oR29BajFXRmZBbFFyRzJ3RVJWRitaY2FxWDVmTDA0SURLQTVxdTJ5VTEvQmNDUE9WZGh1NDhTVytsVXZVcFlZTk9TbnVVUnlGemxQZndtd3o4UVBkUndQWnBrbHUyU0RlbEFwcGl5YTJBaUJtb3lJUDlZU2t5dFgrV2dTbEhYWDJWMDk4ZVZjUlRqdU5BL3FITGZhcW1NdHd6NkNEclVTNS9VUCtRS0xFZ0J5aC9EWC9manV3ams5THlldDkxSzg1SDB2NlhjNzZzVEVXbG1vTUlxNi9NSVF2Zlo4RFhwMDJCUTBSM1ZYUm1kd3llOHV4ZmZvbDlQakpVYXVxK0NUb1U5U21QUVZiRTBybDhYNXh2NHVSekw0UmphZzdpUWlKd0JjNkc0Y3lFbkZaQUpOZ0ppWkNldklnK0kzNjdGT3pJbnlycEJsZ1czMjBwQ0ZCdXliUVJJZWlnenFjOEFqbmpLQitkSCtFYVVIakczcktjVkw0R25ZQy96MHN6cVcyQVlOU21KbGwzN3JBN2dDUHNmL3laclBQenZ6QkQ4R3hicVJrNWs5d0ZVVzZoNHlpWE42MERrRm5LbC9EZlFUeHBsaUdxZXZxOTVQOGRSNTJuQWl2czFwM0tUWGkzQVNMQlRFakUvZ09EVDhvRzFNLzVuaTQxY1J5d0M2TGNSc2YwOGd3RTBvZEFaaW5QUGl6T2pZT2lxMmNDaC9ZRVpqSk1hS0RIUHBOV0w5UUNpSG9HTFduc1V1dWxOektXaXZPenZCWC85VWhMWHFaSEtqTDFnaWgzMFBrRE82QUVJTU12TDUwME9wZG4yZTlPLzN4VDE4c1BYREx1aTUrWnA1amYxQVFFRXBJYmcwaXdFUlRCTXVmRXl2eXB2L3ZVSFhGMjQ2VnYveStTZkVqZFlwbCtRWlE3NkZqS3M0eUZIS0tjMUlvTjlyZy9Ca1FsZDhLZUFCVnJGSzRFMFVSN1o1THcvNWt0ZVovK0JWSHVvQXRRSHFnLzZlVWp2UkFOeUpya3RiQTdud3V0dXdPZUtkcGVxQXBFZTVaQ21vNjkyYXRHRzRhVXpwSGVMZStTeXgrVlZ6L3F3dXIwZFRnQjFlSktZaWUwYUM4RVJvNVhvNHExKzY0QTBhNHhSbHZIZDFIcnRDR2pjYzZrMWJLenJpUXNwZkN6K2ZLNGFQSkd0dlRyNlJZWDN4MlYvWW1ZSnhBdFdTZXpBa1FkVlhQSmRqN3FGYXZUaGw3aHVST3VmcndvdXY0YktTcSt1bGRJdlhqMy93RERQNFF3L1pKMXRBQUFBQUJKUlU1RXJrSmdnZz09Igp9Cg=="/>
    </extobj>
    <extobj name="334E55B0-647D-440b-865C-3EC943EB4CBC-54">
      <extobjdata type="334E55B0-647D-440b-865C-3EC943EB4CBC" data="ewoJIkltZ1NldHRpbmdKc29uIiA6ICJ7XCJkcGlcIjpcIjYwMFwiLFwiZm9ybWF0XCI6XCJQTkdcIixcInRyYW5zcGFyZW50XCI6dHJ1ZSxcImF1dG9cIjpmYWxzZX0iLAoJIkxhdGV4IiA6ICJYRnNnWEdWMFlTQmNiV0YwYUdKbWUyZDlJRnhkIiwKCSJMYXRleEltZ0Jhc2U2NCIgOiAiaVZCT1J3MEtHZ29BQUFBTlNVaEVVZ0FBQUZrQUFBQTRCQU1BQUFCa2pVbGpBQUFBTUZCTVZFWC8vLzhBQUFBQUFBQUFBQUFBQUFBQUFBQUFBQUFBQUFBQUFBQUFBQUFBQUFBQUFBQUFBQUFBQUFBQUFBQUFBQUF2M2FCN0FBQUFEM1JTVGxNQVZNM3ZtVElRM2F0bWRvbTdJa1RraENaVUFBQUFDWEJJV1hNQUFBN0VBQUFPeEFHVkt3NGJBQUFEeUVsRVFWUklEWDFXdjJ0VVFSRGVKT1ppb2pGQnNQRUhkMm9LMFpBTHBEaUQ0TmxwSVNUb0gzQ254a2JRQkNRMkluY2dDRGJtR2hzTEw0VW9XbWhLUmVRT0k0S0Y1TVFmb0UydUVndmhOQmROMU9qNGZidnY3ZHQ5SGs2eE8vdk50L3RtNXMzT2UwcjlUMTdkZUh4M2l5WjhtSmU5aHJsNVpHQmNheWNPWnpOWG85MW41b1d5OUVTcHoxU3FOSzJYRVZtbE1pR1NFZmxKbGZLR0RDMURzRUIrRVIyYlZoWHU2NUVENDZvdEswV0NTbldUTUhEdklTZVJpOXN4QUcxcjVsVUhUNXdaSlNsbmpzQVM1aXNBZWtnZVV1MFk0Vy9YVjZVMll0L0p0VHpaUUd1YzE4RzZURVUxb0YwZ2hZYmtsRGFWMGtWdGd3T0hxSlJoaFFYQ2ZhdDh4QW9XNlJJRGxTTTZVS1UyR1ZJaUM4NHN5YW9YbXRUaDJTWHFBT2hVaWhhbE9rVytZTkxlMWpTaXNyQldWUzhUMzdPR29RUHJ3QVQyZHlCZFFIZ09aUUVxTVVqN0R3eUxJcHdvYmNZeUNVYlRJRG83U0FXbDd6ZUdjaGlSVWh1TUp6bUhQUVk5ZUdlTktiQ3hybU9pSUZQME93a0djMEFoMnlSVFZlYXdMc2lTeGpFZ2hCU21Sb3l0MzdwU254QmR3ajVKaDhEOWkyQzdmdHZxMFpGOUEwTkwyVGpWQjNhWWt4bW8xcTdmRm4zVkFoTm52a0RKYXdSK2lnd2JsU09TbXdwWFdSTUMwbTRqcDBydkFwbU1WbmpOSmlBK3ZxanRMTjB3QkFKSmV3eXIrby9tbkFMSE9Fdk5ZTnJBaEJwRjE1Y0pvVGVMRSt1QUUybXcrME03NW9Ld1dMUkVJVFJBV3R1aFR1TW9PUmlhTWJ2cG5yUWhMSUFWeUdyZVlhT1FyRi9KTUlSdWVYNG5JQy9YSERKemEzd0ZpT2NhVXhkOGZYOTB0MlQyWEhlNWZycHR4VFI0WjF0SjVDdERDT3FuWXFzeXRzWDZxaXNtQ0NGdExuT01pcVgxMWEyWVFuaTU0bnpycXh0Q1FWYnljU0xYa2E5S1JTRXNpSXkyb3JkTU4xcWprZVpJWnZEWnpXaGZ5M1NqSDdxeWNwdGVVTkI2VWxyQkVJWEFodVRLeTREU1owdkREUUVkenBkWlE4K0ZwYUdib0syWUdaOGM5b2h5V0JxMjllaFQwRWw5bWROd0xteEVYZ2lkOGJPRG05UzlxOSs0aERablEwajhRNDV1VE1odTJCQ093NHNYTllPZjNYcForNVFQYWNGY0NYc0liNldORjhaanBKZGk3SFRZRHhuaXJHdXNBQ2k2QUhSYjNaTXdlalorcEZJZXdtOU84UGhjMUk4TmhTMW8yR2VqMHdkZmpHU2N6VTQzNWJPamlzSFp2aWM4dStxem8zU2o1M3Y5U1g5YzUzeDJsRzc0NUQ4NENTRHZzeXNSVWtCYmM0eXN5S0FaV05TbVc2blhNRTliZzNxQVpURmFhczNaMzR2RDVWcGdUN0RIQlY4MXV3VlppdDQyN3AvSS92dnZWT0x0dGpUVVpyL2xHUVhmOWlEZFhFK1FibVdsRkNQelQ2THFZRzJtOHZTR2ZlT093YWhJVzkwRHo5MTZlbDZhbWNGSEh6M1lMQklMTzF1Z0x2UVhHUEliZFBFNVBHOEFBQUFBU1VWT1JLNUNZSUk9Igp9Cg=="/>
    </extobj>
    <extobj name="334E55B0-647D-440b-865C-3EC943EB4CBC-55">
      <extobjdata type="334E55B0-647D-440b-865C-3EC943EB4CBC" data="ewoJIkltZ1NldHRpbmdKc29uIiA6ICJ7XCJkcGlcIjpcIjYwMFwiLFwiZm9ybWF0XCI6XCJQTkdcIixcInRyYW5zcGFyZW50XCI6dHJ1ZSxcImF1dG9cIjpmYWxzZX0iLAoJIkxhdGV4IiA6ICJYRnNnWEcxaGRHaGlabnRuZlNCY2JHVm1kR0Z5Y205M0lGeHRhVzVjYkdWbWRDZ3hMQ0JjWm5KaFkzdGNkR2hsZEdGOWUxeDhYRzFoZEdoaVpudG5mVng4ZlZ4eWFXZG9kQ2tnWEcxaGRHaGlabnRuZlNCY1hRPT0iLAoJIkxhdGV4SW1nQmFzZTY0IiA6ICJpVkJPUncwS0dnb0FBQUFOU1VoRVVnQUFBdVlBQUFESEJBTUFBQUNuMkl2YUFBQUFNRkJNVkVYLy8vOEFBQUFBQUFBQUFBQUFBQUFBQUFBQUFBQUFBQUFBQUFBQUFBQUFBQUFBQUFBQUFBQUFBQUFBQUFBQUFBQXYzYUI3QUFBQUQzUlNUbE1BSWxSbWRva3l1Ky9ORUVTWnE5M3BkcmhZQUFBQUNYQklXWE1BQUE3RUFBQU94QUdWS3c0YkFBQVkyRWxFUVZSNEFlVmRmWXdreDFYdnZiUFhkN3ZuMjVYNVVJSWlkdmdHQ1pnRkJiQXcwb3dFVmlJK3NwdEFJaUZBTytJZmdvZzFCMUZFSERtZU5VaGtGWlNiK3dNcm1JQjdJam5SSVp6c0VpR0JqR0EyQ25BQ0xwb1ZpUVJ5Q0xOQUFuZit3M09KU1R6bnU5dmk5N3E3cXF1bnEzdXF1cnVtZTJiN2orMzZlRlh2MWE5ZnYzcjFxcWJYY2ViN2V2aWtIUGt2am12bE1DNmY2LzNzMVhLRWVJRDlYem1NeStlNnc2NlVKSVRMdGt2aVhETGIrOW50c2lUNEpMdGJGdXR5K1E3WUg1VWx3RXFYSFpiRnUweStGOWhKcnpUK3IyUDNTdU5kSXVNQmU2cDQ3bWYrWS95MFRxL0w3RFFxK24yTXRYVFFNYUk1MjJVajlqczZUZnJzYXpwa2kwVlRaMTh0ZkVCTG8vR21VMmViR2gyZllWcGtHajNORDhrcVk4M0NwYTJ6OXpuT0tydWowL0dPaFdldXc3ZEVtZzBMazloOS9ockxIZXVNNndIRzFuWG9Gb2NHenRweDRhUFpZaCtrUGh0YVZnTVN2RlM0QkpYdUVGcldLbHJBczBHZmJiYXIwM1c3ck1pRGpuQTJhSGJZSzRWMzJ3K2lLR3ZzNnpwOTR4R2RxZ0FBWnRBakhWeE1hSVM1T3FlNXNPL29UYlltTWxTWjlpb3JQb29MYzNYZ2pmbWladWNiYk55ck1rZ0Z5K1phVUxFNjk0VE9NNllsTG96TEpTM0NoU0RDR3RTR2FmbUtEdzR3YjJuQjFMRXdxV2d4TG9QSXhsdjlvTkJhWUw2cE5hcXJwOGxGZHkwb1dGMW85MFhkSlM2TXl4V3RoN01BUkRBdHhZKzFLOXh0WUw2dGg5TEl3clBYNHp4enFnMEw3elIwbG9kWjFyVGp0SDNHZWpNZmZUa01YUXR4MUhOTXJENzN0V2RvdUpkSDVVQXdhNjRJbys0V3pyTVJHcFMybUUybmNWa0tYNDVwcEhOZUQ1WGNMSHdJbzlCZTFmVzFkNkM1ZkNwYzNGbDN1TU8wZ3ExR1l1SGRFWWNJZHJUdHVRTnZzZmpIYnlUNGJJaFhtQVZ2QWI2S09DYlVDYzNNdEJIQmc5cWRSck1JOVZpOEZEOU8ySEFSVEdTNi9qblE3RnFZeml2NGtBQlA4ZTh6N0FsL2tKZ1lXVTEzM0Z1bncxdnNXRERuMEZmaDljRlQxNHkzNE1GZ1BqOEYzaUpPbGdqTHE2dU5VK25RcWREdEMwajNwcllJQ081bkxJaU02YmFZUnpxc1EzWUxsMXZHR1NFdS9lQThKdlM3aFV0VHVRNWh6cHVGQ3dVVElWekZOY1lENlRwc0JnWXZoVTUvbGFRWmF1NG9HQW5mWjZIL2dZZHFzTmU2b2UvTUcwbFVKV0o0RlJaZTVoM28rUmVEeTVYY3h1a2poNmw3YlRyVmZGUEE4Z3BIdXJpUkFHZjV1cVhmTTNiRGk1L1M5ZG5QaEJMVzlyaDRSakxnU0Y4eDREQ3k0Ym9hOEo4QmFjUEdGRXF1WWpNUUhvcXJ1MlhodGRnS3Zjd1pETDhVRmlNYmZvSzhESUxIYlhRUWNkL3N0U2dGdEh4TW9ZVVdmaXVIRUk0NFhvRm9sNzU3anNGZ0VyVXd3ZVJEcWRqV0dPR2RZbnVrM29DemNNK2h0MGFUSXQ0UkM0NVU4V1BNM2lNUTJjM2VPcW5sbXVTZU4weFg4MnpSSjFFZ3NwMkVYUGJ5RGVudEdacmFaelNvWldjOUJ5MWRnNWlmL25ENjBzS21heG9xUnVOTCtxem1qeEtyME9MMzVSejhoRWhZTEhJYmUwYkFJRmF6MEN0Uk9ISTJKcXhHcUtwWTV4cHlRQXVEK0l6UjQ2d0VNUnlNNG44dDV6aGI0U3hocnJYeTluVWxRQ3BZaUEzR0RHSWgyc3gzUWh2ZU40OFRNbE5ycEMxWEpRaWhrRGJtSzJCK0VJeHZhTFlLcFZadStNUXFBVkxCUWxnYUhoN2x1aThwOW4zdW1jcHNTUkZNeGJCRUQwUTRPSVZ5QUdwQmYxbjJOOXQyREY2aEk4emVHZGJaUnJFUVhVNTFnVG1tMEVQZFZwd09iV3hNN0x6N2t1K0l0bGo1c2dFME5SalpWZ2IvSHhFeVEvZXlaQmlOMks5SmEzU2pobE9JOXdYbTNRd2hORnR2M3hTaFoxUU5mYlN5NUlOMThFZUE4NGVIeG1PaFdhWm4zR3BlR213eEd4dHpYZ3pjQjIyZlpmbko1MmlSbzF4d0ZZOXM2QWZVMi9jVmh4bE1pK01Nczd3ZE5zWmhvMCs4eEpzMitrWG9yRVg5SXNEVnBMdmhaZXYxTXhURENqbHREN2VzOU96NnovS3ErWUtJeExFMXpWZ1pxbUdudEQxczJFU1R2TzZIRkRyWklndHJDK3lnd3owWDI1YWFZR3FTbmZkQ1p4ZXlxVGx0cHk2c2d3Nlh6c3FTaUF3NTdUc1BNdTc3WVZGa1pYbXNxVEJXeVRic3ZjTjlHUFMvMWZ2S1gzeUlXQlF0cklOZU45MlNqOE9UVkxJNkdvL1kzVjVTZFhvNTdlY2RwSlBNYmUyT3hRRGUyU2RQM3QzTGlnd3diMlp0TytOMlo5d3ZHM0YwMDVlaHkzdit3c2FvejBLSVIvT3pLQnFrWXhpREErcDBGQ3NNQy9xbG5UUHBtSjZKQ1lXZWNZcVdPQ1orQ01XU3RwTmxmTDY4cU1lT1JhT1hQT0FzTlRpa1lPUmowVE9xSlRKNnJwdFdtOWlza0lxR3BYaG5JY0pGT3NFU3gyaGRTUzVaSzlKRG1GbjZNZXFzRmhiTU5OVzNGTmN2ZmhDazV5YnJTcUpYU25IbStwT293bFZUVnRzdjNEQTh5MnRmb2lRT2lPWVpuWURDRHpmVkIrZm9ZWXpmNnBhSCtkcjhMUDRiNlg3STVMUEMwbC85V2x5NGZQTXpMYWRFek9YejY1TlNWeXkvZk8xZlRDU0NOcVdkUFNrUmM4eE02amZRWkhpVnBOMUlkeTFMeEp5TVc2K1NtT1VWcXAwK1U1V0lPZmIyRWoycXZLTXV0MzA5UGF4WUl1WTRtbXZMWjFwdGxRcjZWdm92MUVyRW5GWnJtM2F3R1JyOW9LeHdHWGJTUTdrbFlrNWViMHBVSWc4U0pSL0xHNlpITlVyRW5DSkJoM21RVFd5N2F1Y1FWU0sveVFxQXVqdFpKdVZMeE53QjVwY2tVWXBMWHJCemlFcGJ3RkY2Nkxka3pLOW9qOE1uZk9pTmIvL0o3L2FTMy9oZTlnZEpqUzlhZW4rUytFMldRNW5TQmxZbTVsQ0gzVWx4Zy96U2R6ejZDei9jb3N6U203cTNtNVRBOWR4N01ScXNxOS9xT0g5SmlhUzNwRy9nZ3k3OXhodC8rZkViTmZUKy9UZkdOMytKMk9BL1hQMWo5L0o3V2w0U2Z6NytxUi81N0pNZjhuSVI2djk5QjZlSTNzbG9Kb2xHbEs0MWZ5MHFoeW9IM3JkVTVjN0ttN29RbTdHbjE1M1ZEdTdCeHdyZVFHWGU5WkhudlZ2U1BzTHdSTm10c3JEdTlWUnpuRGV6TWJqK0Z4R2RIYkU5TEpKUjZGMmVNUDVpWGtVZFVJVTNjZzZPd213czVaYUllU2NoZ0w0MDhIREFuOXN2K01sdGtwdWkwdXlQZitwWC9Nb3Zmdy91c2VGNEJVc21RVUNPNHV2SDBOb2Y5TUJhNmR4dE9hc3VmOVQwU1VNZVFGRlF4MlVnSi9nd1hpeEszQkl4SHlhNHNRM0lmUHZ2SGtVMXJwTzNkWUxYWVlqY2l4Q2MxcS9zSXc0Q3Bna201TUZFa3lXR0hTYSs2Yk11T3FvdGRmK0p5bHgyMTNGZWQ3ZUhKTUpCZ2JJK2VnMFV2cDRycUtsWjlLTEZucWNsMFdLUkE4T2F5TXc0QVIyK28yQkozeWk1MTBQRkZoSzNEOGo4ZlIwNUNzOEFFRng5cEY0aVRCSitKdFUyRzlLU0N3eXUraiswMmNmNWo1WHVKbkdCVlJiU2ZZSmpqdmtsU3QwaTBvbUxYc2ptUkptY3BSN2svQ3pUd0ZUMWt5SThDdi9WcEhmMHBPZDAvTmVoZ2R5eEp4NmhmNC9VUGNGc2oyNmJqYUlORE53RHJ3MmU5L0g1UUtnaEUyRlA0QytDc3hQVUNsYUV1ZmZZRkhWVTVGWU9jNUk0QUpQUVB5SjFQNGJhZFpGcGtzZ096VkU0ampSay8rbGxKLzljQ1BWenNrcWRYMlBzMjROZ0FSN3pWeHFCWGFoTHRxc2JZajVCcmVpU2pGOU5VYzZMM1BScVRtYmwzbER1ZUYyRnhBRUNHMGplY1I1a0ordUJGY2VkTG9ML2tyUGtPK3Ara2ZTM25qcUJTWVE4Q1JRZlB2WXpVT2l2WFE3Szl5V3JQSXBnTGxHckFqdUUrUUh2WEhGM0s0ZjVGaVFPdnFhTFBTNXlIaDVxUVhEc0tnay9wWVBrYTRyQmVFV3J6TkMwMENlVFI3V2dPL1RNN1IwZXhSRm40b2FZUjZuOUdZYVQrWGM2ZlY1aHpCVnFNb0xFdDN6aGFacmsyeHJRT21GZmgwaHpaS0xEUmE3Tm4xaXNKcWtBS0lxWm9jdUUwNFBpSzd4SkZIT0pXdldkTThLOHhWc3E3bTZKZWw0WFJrUVNqQlp4Zk5qa3dYREwyRWFTejJrRHBCVlB5K3NGamxwTDZrNG5DWERGNm1vVXV0WjRzNDU1OHlqbUVyWHFuYUk1dnNWYkt1NnVHSlNpMG5JUk1CZlNDMVowWEpkalRzSnpyd3ZFUWhzSmM5VkxUWjNzWUFZd3ZJQzVhQVBNYTBGekxBQjJlVTlSekNWcW9mS2NFdmNxWTk1WFlRNDlGZnJsWVg3b2p3YkVFY3pqVDh1amUzMjZLZlg3bXZnTHpNWHNBTXpYZytwa3pDVnFGZWIwZXJZbWVNaFpOM3l1Y3ZGTTBvQXhycTNrbFBOMzJzTjgyNWRsQThYY3RneVJWdHNXbU5LbmpHVUg1c0VFNGpqQW5MZFB4bHlpVHNLY1B6amVtWHgzcTRhNTUzenYraUo2OXJ6cHA5ZUFNNGRqaUNRdFRXUFh4MUR4eUYrblhnb3dnUGt1NzBvTGM0bGFoWG55Q3RubjRrN0hIT1BJZVFtOTRDUHo3MjBXZW1CaERmRUtHbmlZdC93cVQrZDdmaHJBaENqNVJkNWZjaGltWGVPZ0Q2a1pNRC9tV2VuanlkQnpJWGpVbnF1b2VRZTR6eC9tQTZBV0dFenl5Yms5OGViV0EzOWtoT3UyTkVpZXhFT2NmclU0dGJnWGpUa2VscGdVQkJNcDRaYXI1d3IzbG9BTEhJTTFKTVZjT1VUbXlKT2NvZ1A4VVVoRHdRLzVPcWlaY3ZsN0Q1Rm1SV00rZjNwT0JpVUlLRFdRM09Yd1hFWEdOK0tVQ3A0S3J3enV5OFBwS2pUUkJOa0tZaDRYc3FBU2FIUUFydHloRjh4cVVZbVhDc3dKSWx0ZGFEZmxWbHhnWGlPQytMVThTbkJvNHFSaFNkR1lWOWxYQk9aeFh4RmJCb0QwOXdtUlAwVkNXdUwza1gzMTI1eVBEM2g5aUZxWVFuenBNTXpwcFU0VDVnQlJoYm5ub2YvVytzcTdnSzJuMkFGeUhlU0Q2MTR2RWMyL1V2YVpTRTRWUldOT0xsWXJoYU9iK0pxbU5DcW9xaS9Oa0ZLWE5BWHg2OFd3L0N4NzMxdUM0cnZyWWZGa2FtbWtkR2tteWVTOERjeUZTWlFaQldtM2VwZzNYbjF1RklEN2FVbmlpN0RoMzNEdEQ5bmxQL2xScVRTZS9HVEMvQnFuNUNWRlkwN0xoS3BpWGxldjRFZGZkWlorNHZIdStPYm5XaHdWdXZkVDM5ZVFjbVdVNmh5SGhDSmxBL09hNkQyZUtGUFBnYm5pMjlDcjZtVzlzNU9xTzlMSU5zSlZwVlNha2p4Tm1EZVVtTitmWUJ0Y1hZZmtiTGlPU2dGYXFpb2E4NHJ2aDBxdUlBZmhmSUxqTWVJUkFVNlllQit5WG1LZHFzSUc1cHNxUmtGWm1iWmxLK0orY3lFUlpPbnh0SHdmc1JObHVVempwL2QxMzRpZ2FkR1ltNTYxV0wzMmhmZ2dMSlhzS0pmd3dQd2xGY01PWTcvYlUxWEV5dTQzM0JFdEduUGFkdG1PU1JVV1RPbzVjRWdqRHhzV2tCb29NWWQ3UHY1eFJlK1F6THZHZTVjLy9NUWpQUVdGS0Vxd1RxSitJbEUwNWhRQ1BaemdJV2ZkNkpFaldnTXFiS3pjb3JqMFVCeXFrUHNVUWZDOXZadS8vWmtYUkZVYm9vWFh5VStMaW5oaW9JdzZ4dW1Da2pVV1J0SzZZbU9FVG5mYzRtMjY0c0NvRTZWV2NacDJMbmNrTm5tOTdpazhjNXN6c24zdmlFQzV6TWtMbElmZ2Zxa1hWRkpVV3I1K1UyNFVUVzhraGNDaVpEeTNMNEVMRHIyZ0hPQUc1MndjL0NSRW9KSkF6VHVqT3pxNUpPY24wcWcrbElyd2JOWHg5ck5CM1BuTUJ5VHF4T1REUjM3Vjk2YXhwbk43UXBHa3JsQXNYNit1KzNWZUdFYXVhRXB0b3NuenFVT08waUszRTY3TnlNM2JEZ2kyd3JDbmZESnJndm93MXAySCtiR2lPQ2o2TmZCNHBSZldlN0dPWnBnWHFYUEI0MzlBYTJYU2ZjMXYyRkdIdVlOZVI5S2VtR0RrSDd1RldPTGl1ODFEVWVJblZQRXh2NXY3UWxzaDlhdE92dXU2OStPTkQxei90TE4wL1ZvWFhZK2Z1TjV5M3NDTC8wRVVmL0dmSFNlQmVxSnJER3gzb3NqUHJyejkrci82dnhVNWVmKy8vLzJtWDBodVRrVHhlZE8xWU9WTlVZL3BGMTlLWWhtZmNtR0FWeFRWM2k2b0Q2di85OUFuaXBWemhZejFzUndhaFZqZFpFR2RjN3JqaEc5U0RhZkJndXVWc0JnUFA0RjZvbE5YL1FKNzU2dDV2N2hmQ3BwMUdPc2VUWFJCV1k3NXVkUlR2cndoeDd5cldOdHpHdThWVkxIQ2dkdm81Vy9QTFU4V2N5WmhoeUtWemxlUVVhSSszbnY1bVdkZTN1c1M1bnVYYno3ejdJMDk2RldiRnhQbVZQenlqUzVoem91ajFKRWV2VTllMzVvbzhyTXJqSmg1MTdNM3VoenorOXd2N1Y5UjBGdkFuRTdKYlN0WVBSWkZITGtXcUZaaWtJZXVSS3lUTjN0N0hySGlXUlVNbE01Qkd2ZTFHV0ZPRGtvekxzZ25ZcEI3TCtFN1VmenVkWi84bzkvNWJ4NVJMOTY2RWlWYmZPZFdXNXI5U3dwU0MzcE95N1Zhak5WeUZ6dHdQK1FYcnp6MGM4aDVTa083b2ZLRS9PdFV2aGxyWFkyQ1JsUldEYUhhaHdvaUM1alRmTjJLc2FMZDBJT3dkTmxGSHJNQ1RhRE5zTmh6OE1MajRYSkZCZEo5WmNBMFRiQjZVMUZyQVhOYWNBYkdRbUk0REoxbHI1U29jRHBnSHplSnlqOHNkU1ZTVXAzTWhuclRNVVhBZ2FSbWdzd0M1cVM2b24rZW9JbjFGczk0OTQ2M0JteUhwM0w5V25wTGRpT0UxY21zZVQ4UE1aR25xeUsyZ0RtdHYyS3NhR0k5anBRMnNFcnhIT09UU0hHY01GSmRhZ1poaXFpdzA2UlpGcEVGbWRJQzVvZ3p4Rm5SeEhvc002YlZDUWFBdjlFSFJIcCtLVUpZbll6eURVNFQ3NEp5SFdNQmM3eUI4V05jcEw1UjI5THdYbFRFVzZOT0RyMGwyMm5qS0xHT3dqTTlFLzVYbzBNT21sckFmR05pdHZRNWRTZUR5UjF2UXFLcDlGZ2VSdDEwWEhKankya0tJclJNZUF5VTJtTUJjNkNtQ01mc1ROaENNallVTVJ0RjV5VWFsaml5YXpLOFdkQlNBTDFtd0docDNGTlJXOEI4UzRwUGh5d3BtbndwekRwOTVFa0x5Ry8vbjdBY2pTdnJubnVSSktYbWh2SkhVdWVWNXR4R2pHczRhYms5T1dqQmVkSVNJcEZwOUt3K3pzUXg5b1dnZk9VdHlOd1ZSSlZMUU5ZakE2RUdzcEtGN1N6b3VUdGhvUU5tMzBvb0h3U1o1d2pwUXkvai9iamxRei96TGM3S04zOFhtckp4TGFDcDRHMm9qbEluU0hwV2JWcHM2TGxBYzBLVUFRSDYrVC92T1IvOTFWOUVVdnd2bnVjcEk2NlR6WWxtVmNwdUtWL2hKQW43eXQrajJZaWYwNHBUaWRzS2dSNWUveTFFUGVOSEU3MnFwMXVpdUlLSnZsRmc4ZnZXMVVNbzNyYWtPRlEvMEJXUTMzNkhMTStmL2V6ak45ajQ4b2QvL2dXNXRIcnBmZU1nbDJvTXhXTk9zNk9LRTVXdC9NVzFaN3RzNytaN0h1a2xrVlM2SE01WEFUTjg4WmhqZ1J4ZitsY2FTWDNoTU44WE1MYmlNY2RxdmdCZDBNZGhscFMwa012UEx3bHo5WWM5K2ZadzJsNXdNVFl2LzhoczlFRCtRU3QzeDJyTWt6N3NxWU41M1hpak52Y2dadGZCS01Fbk01SkFpWG5paHoxMU1OOVJMNG1NcEtvczhZQ3Y1UEpJcU1MY080Q2svTENuRHVadUVXTGxHWkxOdG5pSmozUDNyOEo4Q0t2MUlub21yeS82WVU4ZHpOR21sbHVzcW5hd1g0VGhWR0JPQVJEZjgrZ2pGZm13cHdibXREblJxeXBrdWVXQ2c2Nk9GWnIwck1DOEFkU092VDRJL2NpSFBUVXdoMkU2TVJGZ3ZtaUJpQmNOelNWMUhQTzBEM3RxWUk0bFVXWDNISEloNVRXR2d6N08zVXNjYzgrS0I5R1pMaFJkL3JDbkJ1WnJ4bWVkY285aGxoMEFrRlplZm5ITWFVT0hMN1k2U05JR0dyODBNTzlYOTNnS0gwV2VPeEJwNW1sUGJlT1lZMm9XNzg4UWFYbHZVd1B6Z2RsV1NsNzVaOTIrWWJScm9aWXVqbmxid2h3QVJyNVZvNEg1YUpGZFJlK3MzeTAxa3ZxbGNjenJ3Smw3SG9TNUhMQ2Fqamx0amZmMDJjOGRKWTV5eWNlSU04a2Z4N3cvZ2Juc2hVekhIRE93NHZ0bm1VU3JaQ080d3JJU1pwSXhqdmtHTU9mKzBCQnAvbE1yNm40NjV0QURlUUxJSkZPVkd5R3l5TUhKTEdZYzh6WGd6UDBXd2x6ZVNPV1o1Rmp1dnRFdWJXYXh5MnNJU0dvNXVjY3hwOFVuTjhrakpIY2xEdE14cnkrMjIrSWRKRDZTRU1tU2pHTk9BUlAraXdoS2JrdmRUc2U4STlwS3pSWXBpVzB3ZWNXU1pXaHh6TDJmRlBxUGtvSzZFZXMxRmZNaXpGMldZY3l1RGN4QTNpaVhBdk9yUU5vMzRwU0tlRVpUTVlmYkl2czVzNE5pWnB6Z0RPZmRobFpnbnZKaHo2bVlJM0NROTgyYkdYb1pHY0Y2cm1kc0dqUlRZTzRkbVZWLzJITXE1dTFGbjBLOVNiUlpQT1o0a3Z5NjE0dDBQeFh6d2FKUG9kR3ZrMGJBMGM0bzlEemx3NTVUTVEvREJ0b1N6QnNocHF6SUhHY3V2d0x6bEE5N1RzTWNqazdlU2QxOENETnVBZGNzWjNSRGdYay9PU28vRFhPcy9IZG5ETUhzMmUzazNiWlFZTDdEVjBUeDRVekRmS09BaUg2Y2E4Vks5dlA2Q1FyTVhYYVlOTXBwbUEralM2aWtidWE3SEt1aWZQNndBdk9VRDN0T3dSenJoUVZmRVpHMndLRG5DK2NxTVQvcEpXamlGTXl4NTU5UEF4TFlWcXdZRG5FU1FGcVNLakR2SkgvWWN3cm1NT2R5UkV4TGdEa2tna0Z2NWhGYmdUbm1aZTlTZk5oekN1WjVGU0RQUUdiWUZoNzZiaDUyQ3N6YkFlYitMZkpoejNUTVllamtUYVU4WWxXN2JUZmZ0S1hBSEU1MjVKSSs3Sm1PT1NiMDQycURWWkIwalh3R1hZRTUvZkF0Y2pXRnFPbVl3ODRkQ05KRlRpQjY2bTh3WkJ1a0FuTnYwMElHUGZTTTBqRWY1RjBVWnh2QzdGdGhLMDNlSlRZVlFJVTVmUm9tY2dsbmhMTlM3a0hET3hmZi9qVVZZODdvQjduMkxSU1lwM3pZTXhWemZPM21jTTZ3eXlvdU50QnFXZHVxeml1dURDTTZUaGtSUjB2RnZDNk9mMlVYWjA1YTRrajBjWFpSNDNyK1RvQ2M5R0hQTk14eGJqMW5YRG43S0diZXNwUEhLNDVobnZwaHp6VE00U2tlem56c1pUR0VjVm5QekR1R09VMmdUYm03SFJSd3p5Z044L2JwTVMyT0ErTnlSUWJKS0IzREhFNDJQem5uZDBRZmd1UDlwMkUrT2tXbXhYRUdPWXhMREhPcy9QbEphQjl6T2xpMEd6ekhGTXdSaE5nT3FFN0REY3VpOWF6ampHRmVuOFNjenRJZEI5Mm5ZTjdPNWJKbUZiKzBka0NGZzJJc1F3eHo2SG5VdHBDZVh3cjZUY0Y4eEQ1b3pIeWVHelN5eDdsaW1KOER4RFVaRFBuRG5zbVlZK285a0ZzdGZCcHVXdFlCeHpCUC9iQm5NdWFOSEhQS2ZENGZOM09rSTRaNTZvYzlFekdIZWVQMlp6NFJOSmY2Nm9Tdm9kOURIUE8wRDNzbVluN3hkTTJnaEMvVTdFZ2ZaNWt5am5uYWh6MFRNZStvLzJlaXpHbmgwdjJzNWpTT3VZUFpnVEgxaHoyVE1ML0F4dXNMaCttMEFXRXRXcHRHbzZ4WFlPNDhUNkNMUy82d1p4TG1XN3hDeVdOUkN4c1pWOTRxekozRUQzdHlhQ2YyTFBERXMvcE44L3c4c1BSdVpaRmZpYm5qSkh6WU13SHovbUwvSmpRUjF3WjdLckV1cFNJQjg0UVdhc3d4ZzU5R05YZWNzOW1tc2JVZ1ZLUDVmeFdERGMvby8xVnNaN1JyQ1E5MmpvcnJtUlQ5WW5EMDdnRXQwelFLamlOMjVHMXYvRmV6MDZubUR2NDFZelFHcTZjdXE1L3o2WlkvcjBQL041cysxV05OaWZvYyt6MHBkN3FTanoxUnpuZ3Z2SDg5TStQL0J6OTVIaVh2ekwyckFBQUFBRWxGVGtTdVFtQ0MiCn0K"/>
    </extobj>
    <extobj name="334E55B0-647D-440b-865C-3EC943EB4CBC-56">
      <extobjdata type="334E55B0-647D-440b-865C-3EC943EB4CBC" data="ewoJIkltZ1NldHRpbmdKc29uIiA6ICJ7XCJkcGlcIjpcIjYwMFwiLFwiZm9ybWF0XCI6XCJQTkdcIixcInRyYW5zcGFyZW50XCI6dHJ1ZSxcImF1dG9cIjpmYWxzZX0iLAoJIkxhdGV4IiA6ICJYRnNnWEcxaGRHaGlabnRuZlNCY1hRPT0iLAoJIkxhdGV4SW1nQmFzZTY0IiA6ICJpVkJPUncwS0dnb0FBQUFOU1VoRVVnQUFBQzBBQUFBM0JBTUFBQUJxZWQ1VUFBQUFNRkJNVkVYLy8vOEFBQUFBQUFBQUFBQUFBQUFBQUFBQUFBQUFBQUFBQUFBQUFBQUFBQUFBQUFBQUFBQUFBQUFBQUFBQUFBQXYzYUI3QUFBQUQzUlNUbE1BSWxSbWRva3l1Ky9ORUVTWnE5M3BkcmhZQUFBQUNYQklXWE1BQUE3RUFBQU94QUdWS3c0YkFBQUNOa2xFUVZRNEVXMlVQMmdVVVJER3Z6TWFkZFVZVkVSRThBVC9sRWtoTmhZZWFLV2lFYkdVdTFLcm5OaEVFUkpJSTRnWEN5VkNsRHRCUkZDSW5XQVRPMHRUaWhZYkMwVnNEa1ROcWNtTjM4eThkN3UzT3NYT043K1pON3R2M3JzRDNMWWR2bkQ4b01rZEUzSTNRRHllRUxWZjU0Q1hLdXFlMktQYWJPNjV1Ui9HQjFRL09ISFJrSHc2Ukc4OHBYaFB0VllUYzlqSVo0M2hadm9WSzFpZytvcjFmQTR6UGthL1pGd3JWblZabDJFeXc2aGl2RVFsTDVES1I0YldWZGZSdEtTT2ttMWtTSXNjWTVMeWQ5RHoxSjJnVStwdlFZL24rRnZxNzRHUFVPdjcxWlQ3SndNTEJlNHpBUGFTNS92SFBsdko0L2VrbEQrOXBZMUJXaDYweWFjQ0g2VG1KczFVamdYT2JZc3NXcUFEajY4Q25qTHlwcXIreEhLVVpsaWxqWkltZWJuSGJRZkwrL0JFZDNVcnd6WXRJclhWVnNZSDVQb1pwN0l5bkdFTXNlZjJOL2VsOGZCSWp1cUFhbjF4REtweFZ4RUUzNVRYQmVKaHUzZDAvZW0yZEZ2OXhLTkprZW4vSmFyaDR6czNHN00zam1ZVjQ0Rzc2NTZNUGZXZTV1MUtTR3pLUTlXVmtFZ0xpWGhUdGhSNE9NckJZcjJmWHZJUGxtVjl3U1YydVJybS9tai9PK3ZaZ3AxdWR0YkFaVTJNQXZyU2lxNkxWaVZZQk9icElqS3ZQN3M3QUtjUWI3bW45WEpOQVNORnJ2ZHl5ZXI3KzJoOUhkaEFWL1lPL3RUK1k4QTZYNVpsMk5pdWZWdDhmeUdqMDdXZjBpNkt6MW41V1liOGZHNllDK1JEU0NSNkk4T2M5ZDlDYnAvYWpXVG5nU1pscHh5Sy9EOUtzMnJkMFlDQk5UNUZ3L2RxUFV6eDdQUzFMOUpweko1L0ZlaGZaMk1QT2dXclU1WUFBQUFBU1VWT1JLNUNZSUk9Igp9Cg=="/>
    </extobj>
    <extobj name="334E55B0-647D-440b-865C-3EC943EB4CBC-57">
      <extobjdata type="334E55B0-647D-440b-865C-3EC943EB4CBC" data="ewoJIkltZ1NldHRpbmdKc29uIiA6ICJ7XCJkcGlcIjpcIjYwMFwiLFwiZm9ybWF0XCI6XCJQTkdcIixcInRyYW5zcGFyZW50XCI6dHJ1ZSxcImF1dG9cIjpmYWxzZX0iLAoJIkxhdGV4IiA6ICJYRnNnWEcxaGRHaGlabnRuZlNCY1hRPT0iLAoJIkxhdGV4SW1nQmFzZTY0IiA6ICJpVkJPUncwS0dnb0FBQUFOU1VoRVVnQUFBQzBBQUFBM0JBTUFBQUJxZWQ1VUFBQUFNRkJNVkVYLy8vOEFBQUFBQUFBQUFBQUFBQUFBQUFBQUFBQUFBQUFBQUFBQUFBQUFBQUFBQUFBQUFBQUFBQUFBQUFBQUFBQXYzYUI3QUFBQUQzUlNUbE1BSWxSbWRva3l1Ky9ORUVTWnE5M3BkcmhZQUFBQUNYQklXWE1BQUE3RUFBQU94QUdWS3c0YkFBQUNOa2xFUVZRNEVXMlVQMmdVVVJER3Z6TWFkZFVZVkVSRThBVC9sRWtoTmhZZWFLV2lFYkdVdTFLcm5OaEVFUkpJSTRnWEN5VkNsRHRCUkZDSW5XQVRPMHRUaWhZYkMwVnNEa1ROcWNtTjM4eThkN3UzT3NYT043K1pON3R2M3JzRDNMWWR2bkQ4b01rZEUzSTNRRHllRUxWZjU0Q1hLdXFlMktQYWJPNjV1Ui9HQjFRL09ISFJrSHc2Ukc4OHBYaFB0VllUYzlqSVo0M2hadm9WSzFpZytvcjFmQTR6UGthL1pGd3JWblZabDJFeXc2aGl2RVFsTDVES1I0YldWZGZSdEtTT2ttMWtTSXNjWTVMeWQ5RHoxSjJnVStwdlFZL24rRnZxNzRHUFVPdjcxWlQ3SndNTEJlNHpBUGFTNS92SFBsdko0L2VrbEQrOXBZMUJXaDYweWFjQ0g2VG1KczFVamdYT2JZc3NXcUFEajY4Q25qTHlwcXIreEhLVVpsaWxqWkltZWJuSGJRZkwrL0JFZDNVcnd6WXRJclhWVnNZSDVQb1pwN0l5bkdFTXNlZjJOL2VsOGZCSWp1cUFhbjF4REtweFZ4RUUzNVRYQmVKaHUzZDAvZW0yZEZ2OXhLTkprZW4vSmFyaDR6czNHN00zam1ZVjQ0Rzc2NTZNUGZXZTV1MUtTR3pLUTlXVmtFZ0xpWGhUdGhSNE9NckJZcjJmWHZJUGxtVjl3U1YydVJybS9tai9PK3ZaZ3AxdWR0YkFaVTJNQXZyU2lxNkxWaVZZQk9icElqS3ZQN3M3QUtjUWI3bW45WEpOQVNORnJ2ZHl5ZXI3KzJoOUhkaEFWL1lPL3RUK1k4QTZYNVpsMk5pdWZWdDhmeUdqMDdXZjBpNkt6MW41V1liOGZHNllDK1JEU0NSNkk4T2M5ZDlDYnAvYWpXVG5nU1pscHh5Sy9EOUtzMnJkMFlDQk5UNUZ3L2RxUFV6eDdQUzFMOUpweko1L0ZlaGZaMk1QT2dXclU1WUFBQUFBU1VWT1JLNUNZSUk9Igp9Cg=="/>
    </extobj>
    <extobj name="334E55B0-647D-440b-865C-3EC943EB4CBC-58">
      <extobjdata type="334E55B0-647D-440b-865C-3EC943EB4CBC" data="ewoJIkltZ1NldHRpbmdKc29uIiA6ICJ7XCJkcGlcIjpcIjYwMFwiLFwiZm9ybWF0XCI6XCJQTkdcIixcInRyYW5zcGFyZW50XCI6dHJ1ZSxcImF1dG9cIjpmYWxzZX0iLAoJIkxhdGV4IiA6ICJYR0psWjJsdWUyRnNhV2R1S24wS1hHMWhkR2hpWm50U2ZWOTBJRDBnWEhOcFoyMWhLRnh0WVhSb1ltWjdXSDFmZENCY2JXRjBhR0ptZTFkOVgzdDRjbjBnS3lCY2JXRjBhR0ptZTBoOVgzdDBMVEY5SUZ4dFlYUm9ZbVo3VjMxZmUyaHlmU0FySUZ4dFlYUm9ZbVo3WW4xZmNpbGNYQXBjYldGMGFHSm1lMXA5WDNRZ1BTQmNjMmxuYldFb1hHMWhkR2hpWm50WWZWOTBJRnh0WVhSb1ltWjdWMzFmZTNoNmZTQXJJRnh0WVhSb1ltWjdTSDFmZTNRdE1YMGdYRzFoZEdoaVpudFhmVjk3YUhwOUlDc2dYRzFoZEdoaVpudGlmVjk2S1FwY1pXNWtlMkZzYVdkdUtuMD0iLAoJIkxhdGV4SW1nQmFzZTY0IiA6ICJpVkJPUncwS0dnb0FBQUFOU1VoRVVnQUFCTjRBQUFEUUJBTUFBQUFxbXJGMkFBQUFNRkJNVkVYLy8vOEFBQUFBQUFBQUFBQUFBQUFBQUFBQUFBQUFBQUFBQUFBQUFBQUFBQUFBQUFBQUFBQUFBQUFBQUFBQUFBQXYzYUI3QUFBQUQzUlNUbE1BemUvZHU2dDJSQkJVTW1hWmlTTGluNytrQUFBQUNYQklXWE1BQUE3RUFBQU94QUdWS3c0YkFBQWdBRWxFUVZSNEFlMTliV3hreVhIWTdQSnIrTEVrNzBQT0lZNDlQSjVreVhhaTRlMzZvTE9UZUhncko0cGpKYVIwQjBleUE4d0lFUkFqZ0VGR01xUWZrVFdqa3l4dlpFdGtMUCt5SWMza0hFVktoSWlNa2ZoUEJBd1R5ekFVeUJvbWdSRWJWanlqVXhBWnRnSHVEdmZPOTZsT2RWVi9WTC9YNzAyL21UZmtTbjRQMkhuZDFkWFZWZFhWM2RYVi9iaWwwajMxZkhML25tS25ZQ1lmRFR4N25BK2R2S21zREFkNWt5em8zUU1hbUxsN0R6RGhZYUgra2dkWWdMN3ROVkN1UFhRdnlqQXJpdVgwWHV5WHlYbDY5cncxT1pIY0tWUmV6cDFrUVhBNkdsajhMei83bGFmdXV4NjZUaTZKeHhVZkZlRSt3MGYvemo5dFRZZkhVVlRueENtaVhCMCs4dWg5OTkzM0JQeDc0SHIxZVFucmI5NkFuSHl1VndlSTVQeXNEV1h4ZzdMOHhxWUFoRVdIeEJZaXJ5Q1NKUG1xVXpuWFRJVVlWYXdNSmUwMjhhSzVtMlFLRjF3eDM1SzBzVGxGK3B3azZTR1NWQVNwazZBNS8xNGxxd20xdDFMN2ptSWdhbStTenZDZE9YTVhScTZ2dUZleWtFU0M3RTFsNUdzUXA3YkdpaEZoMFFFb2V6T3dhZHFiYVVRbXlONGMwRVF1ZzBNSjdZMUR0TDBaMkQxa2I5ZkVMblZieFhESEU4L3R4enQxMnBBRjhRSTFVZGhia3FwNUY0bHZLM3NyMVhEZUtKVnVibTV1VmxHT0lhUlVVb2c3blNTWnB3Wi9XaHdUN1JuTEIvRDBmUkxZTjVvZWJnNElpLzllaFJxRUFRbUpzQWd2SzlVNjRxNFlHa3AwVGlHdjlFMm40VWNrMlY4eElBR3B6VWxHc3FFaysrcU5pcllSL0dFU29tZmtiQkJnR3IvWHZuSlROaE84bnBiT1JNZndjUVU1YkdDKy9QbTNZKzV1eXhSZlVLS2lsM2paM2pJeUlkNWcydjdGZHdQa2o3N1FNb0Jvb280MUdoWk1pNnlhTXduOHpYY0o4ZVdCUlpsT2l0UjVteE1uY1Y3a29ESFRjeWdtSHpFSUVDMUdiL1Y5RmZIS3B4bGdLa21wOEhCN214ZGJoZ3R1YndEODV5akJENWppaTBrczR3SmgycExTd0RScjh0SUNVNk56VGF4Z2hTclJmTVo3UnBveG8yaHA1NXVhcXIwdG9KaktWVU8rYVQ1ck9ESjB4YnFUbjBhbURaeUUyMXVKN2RJaTlsYVNsSVE0bkFhVHlUUVB4QWt2ZkJwNVlGdXNNNkhYVzQ1bTArVDFNWk5jUWdyb3NodXNLK0lDUWk1VHRiZFNGY1hxR0pGS1J3allzQUJJVmRKMTVlQ09tMmxDdXhuc3JXc1gxS2k5MGU3dUw4WmxaTHg2ZFdkSktKRzFzQ210SnA1TEpYd04xZjRLdzZraFpKOUJvRytjOVpVWDVaZWVycjMxVWFvVHkrNE1BcHplQXVXMUxNS1VVdExPTTlqYmpKMXlvL1pXNmtrUmh0Tm5tV2xpU1hCVGdZSys1TUV5QVg0TFd5dFpSWjFjUlh5aHMvRGVROGd1ZzRCZ1RwWVhoYWVYdjVxT08xMTdPME9wYmxzVzVoSGdETWFWRVdQVFZrNU5mWEdRVnB6UjNoYUZjVjlqOW5hQUlxeW50WlozMld4MDVpR21qSDEwTWE2VzF1b09NbjFvVVVnS1owS3JUaFQrVXFTUFJvenE2ZHJiTElwcCtxNVVLaVBBbWRDdUNtZTZzeXJKbEZvUzIybjRHZTJ0VkRPdVRjemVDTUI4b2JSMjh5azdjdDAzVUdNVjlmZ3lrWWNWUXFVU20yc2ovcll0cDYwY3I3WW91S050TWJPbDJpT0lUTmZleU5uaEpsOUh3WStaRU8wUmF3RkRUVWt1cGxQSmFtOTdvcUVhaTlrYitVTE9GSjNDVnk1Rk85YWRWUFRJZnNRQXMrQ2s3STVvWnczVkxxT2c2cUd0SE4rUXp0SnBoVVlZODkwMUE5VlBZTHIyVmtJeGxWcVFnU1pDK0dxMFk3cld6MkVZZEZsc3BDRm10YmNEUXk1bWJ5cjZsZFphem1YbCtNeWo0ck5iMkZJOVhoN2xnUEQ1V1JYTmtBT0xlQkJkdEcxUmh0UWwyMXNQemV2VU1rdzdjemJRWUlWdDJlS3hVem5iMjV4eDRHTDJwbzRmTzJPem1ybml2T0NHUXRWcnFGamNSc0FBWVByMFU0L0ZQNVJqdzNwbUw5MGo4ZE9OUVMvWjN1UzhJc3hjQWR3ZElJRHBiejdMdmpFbW5nSGtiRzhMSnZZWnN6ZGFpUzR5QWpmanNTZFNMSHI0a0R3MGVraEsxRkR2KzZhWU5tNjhaMm9CVkV6MXhNUWwyMXNzL3JHSGNyTkZmc2JNSklreWhCVGtiRy9nQ0F5bzJaaTlxZURYY1FoWCtlQWMyZWlNSWFqc1JaNXAxYUxSRW9QRUVxVDNYUU9oam1HNlh4S3NVd3hhNXNRbDIxc3Mva0hqakEybEl6N0dNb3RuS3VSdGJ6czZlaCt6dDR1ZjMzcWFGeU10SkhadzRNSldESGFhNjd6QW56NUFkQnYvT01JOFcxdm1RcXpXVDV0REw5bmVvdkVQTlRrd1Y2RWUzZXR6N3NQVGVkdGJWKzkzWS9aMjhmNmI4QVhHMUpsV285UTFVM0dhdHFMeGp6clptL1dkMTloeFJScWhFV1dYYkc4bGtzc3NQaVMyWUZzaEVkdnJqNURJWDV5M3ZaMXA5Y2ZzamZhbnVTdytmbEdpVUpoUW95RElxMm4ySlJqQkxMN3BRU1FRb2R2Z21CQVZ0TGlHcnBIVEtmWmwyMXNUcGRyU1VxMkpPd2d3TnhQeXVwU1F0NzNONkdoVXpON2laNUZhdUNtOXI1bTlpOU5BRHhWNS9tSGhXMjBkVE14VUViMmpDcGJGM1NZQ1RNL2tkSXA5MmZZV3VablFGVzhoTldtRjVIVXBJVzk3bTlPdVRjemVDR0E5SVMzSjFONVhQT0VRYUV4NS9NNjlwQlFlK3FqM0U0VnhSYnhJOWZVNUNaeXd0bEpxQnhkZHRyMUZab09LT0t5aDRCMGx3UmxiV29PRjhpQUcydHQvZUZ2dC9NSGY5ZFNQZ21EVkpGRE0zczZRLzBhMFFqNzVYL3B0bW9ld2pSOG1tbXYrQlZPZHdRdDI3ektOQjJKN1E2R2NpZHUwbGRNWEFhN2xjNHBkdW14N0k2MW9id2R5Nm1iQ2lSSzhQL0lvUmlHT2VBWFoyeEpkenhWM2pEK1pTQlhjb2c0V3h1eXRMbTJCSDlFbDBzaGU4SE5vWi9wSGFhMnBYY2tJdmE3QzI0L0EvVm1TUTd0NmZYR2l0bklLTzU5VDdOS2wyMXVwZ2xvNUpMR3V3YWI3QUFHM2xaeTVYRW9BV2lIMnRycWpla2dNRzZyNTVKZSt3UmkxTjVvV3RwTXJUbER5RzVvLzlTWlNmYUdWNVpKV2V5OFdPM2ZMM1J4dGMvUTRxY0pvSW0wY0Uxb3puN0RVNWR0YkYzVzNUVkpkaGFGS2QwYlV6WVFGb2FjK1Z6dVpjeUgydGlmRTMvNjFXLy91ZndKSHc4Nm9GbXBxNG8zYVcxL0tNNTNUZXZJOUpIMTZsQ1h0Nk5CTWhHVjFTY1JzdlNMRjBTelJiQ0Y0UVo2NHRoR3lUbmoxc0YxSGxHZ3NmOW5yYVdrTnBWTHVkUk5VUi9FcmRUTmh6dThMeDhRWUNRaXdOMkRrTFVnSDdFN3ZQcFBwMXRXQWo5amJiMHB4aG9mSjljWXZXYTFJMHRkbEEzZmsxOG12VWExVVdiVFNvWDRrVWZXNjc1VDRNajFFYm1BUjNnWGhSOW13dUE1OGxUTER3dXdOUDNlVEgyVGhnNHpwbFQ1emk1RUt6cGNaZUJla2l2UUhpSGZnT1JxTUVBakxCdG5iOXhNdGpFV2RqS0RiVTZzWXM3ZnluLzU4QlhuL2d4RjFWZkhIM3AvMGZOQkg0Rm1nRFZ1WnhaM0l4eTlDblBqUVN5VTFIMjc1UzZOUXNrNUN4cnNnL001SVRxZllvZjRiYXRIOXljdmU2RVNCQW8wd2lsb2x1cEN0cHU5OExpV0Fha1BzN1J3YXg2Y05vbzVhaHZiVVNDQjc0N281YnlneUkxNXF2ZU5WVGRwRFloWEdJWUxCMDlKdWxtd0I5bGdlYkZtaWZPUEF4WjNpSDNTM2RVODZDM3dybDlNcDlqMWdiM0NjTEo5OXFaOTVkSHpPRUxBaEFWQjRpTytKZjBMczdYSGRDdHJRaUliYjZ0cHh6TjZlSDJneUk5NDRqYUtzOFovdGVGMlkzbjZVb0h2T0dnbGtqdVBZQ0NGTkJxcVFOanBrbkRYc2p3cnloVDF6bExBblNXZzRHUnkybnNZVjRvLzVKTGVUWEFMYWcyZFhJc3hnSDFJUDRrQ0R5Uys1WXFhU0VIdER6VXFxT09kdXBOTS9VbmUwWS9aMmZwaGUwWmFxNkl0SHVlZUdGWXRkTThjSU1CT2RXRGhNZHg1c0xGZTNMcjlsa1ZOUzdDaGIzUVhwSW1mYnNrNlB0NWhDWkdSUm1MM2Q1blJvNTV6WGVxcmlIN2hob0xzZ2JHZStFcjJVOEdjLys2VUhmb1F6RTVvT3NiZU9JVllGVFkrSUk1d3BCTEszaHF4YS9yYzEyVVBuSFpuSis0SG94cnFpQ1FyYXN1VEJTK3ZZbkpNNmt1eUVIakN3K01jS3lYYUF0YkZuWkh3a2wrZnk3WTNGUCtoaURSdG9NajdDSDNRcFhCQXZUa2xuczdlZTFIUXJoVndKOXRXMDlEQjdnME55YWFpakxEV1ZiR0poMis0UVFRdG9CSVFMazlqQVg4czRpS2YrOGdnVVdvQkhHdlVhK2FZVXdKT09iRDdmeXNqMkx0YmV5cFY5MmFqenNQaUgwbHdkQlc4QVZ2UmJtZktib1VOdk85VURNOW5zclMwNWtBd2tQM0N6QUFzZGV5dDlDRm5mVGE0MmJnbllqZ3BKQWdWbmd3cFcwZkpUcFpFTUhORW13STlrb1RiKzBhYXBsQnhNdVpXYlpZM2JDdU9rTHRiZTN1dnJSSndUNUJoZFZGM1l4RTdiQW5GMllxNHdUSDdyNDhpWnpkNk9KQWZwN2ZqdGphYVVWMkljdG1LUWpBQ1l4YVJDNkhHdUdDWGJXMStjOTFHVnc1YXV5ZDR4R0lWUHBCdWg3NEpRejNUa0xYODJvVElhMlpNNTJWczVxT1ZmOVU0YXBKUFRVa25mQmFHQkJzc214VWNjMGdBQ3pPeFBObnM3a04yVXJ1STE5ZEdUTzcrcFAwaXhIMkZ3TDI2QkVZeFJXZURvMk9BNDM1UENMTll5SlR3QjA5Tkxhb3JiNVhCS3gxa3k4UTlJS0J5MDFoUDV0YjJIUXB5bUgxTCtMQXN6OW9ZczgvNUJyQWFwOHphSGUvWUw4d0hibDAvOGkvOEc3RGM0SlVxZm9WUWJKZmd6VjlRTzdjeWhpeWcrNHRRQUplNDdnSlFNajZkK1FMeWVDUnFMcHg1SkhqcUcxcHJNcHUrSXJnbzZhWXZZRy9rOFc0WVNKbUMvMjNJaG1YTTkxUnhXZEhnREJ2elVuZ1lUVlM2Y1hZbzFxbytsaXBRYW9pZnlGQnNmTUhKNG9GTW9QcUxyWm53REgwbFBQTWdaWm05SEl5WUQ0RkIyeEdOZWU2TW1vSGY3eW1yVmhrSEhSeHp4WU5KMzhpa1o0eTU3cEcxRTZ2bnNMYTRNWGluQjNzam5pVGhNc0JqeXFtT2tRU1dXSFpoLzJKNHAwZDRxY2tmVEpPRUgwVFo5TEhVUmQ3dGtkbWswTzc0SWQ0VW5PY1ZXTEJBajdpK1BXeE9IWWZhbUQzZWlVckg4M09aai93d0dWWU9CVk5MRVA4eW1ld2U1T2dSbGJVVFJyNWdvVkxRa2xxZXVkd1hVdWUwSWRzVGVjRVZYZ3p5Q3FiTVFCTU1rS2FpaHdUUldJbFd2T2djQ0dqWExHM1JrbzJpZ1Jwc0JMOFJ2ekRBeVlab0Z1NUpQWk1JdGdVM0YrM29OVVY4QXRTdDB2WldiN0JSN3JvcDBmVDl2aXVrZ3pONFNqNHhkZW41N1V4L1p0L0JTQWxab0kyL3JKYytsaExVTTBZWU04VlNmdmFXZkF5WE1ieVNNL1E0QTVUbGprNU9ya2RBY3pEVFdaTURmdUcwclFsSEw1bXlxU1E1Q0RYVVpHUURTZDdIenBhNUR2c0R6b1BhR0FwR2xERlI4Uk9OTjhzNWx2d0FUdk9Zd2xaY0VlNnVqU2hwelJnVTR2Y0FZVnZFUlRyTVp1TG5uZFdRNjIzNEJ6eExqRXdBbmV0Vy9Yd0JYUno0Y0U0Sk9mUDF6aXdKek1QV2NHbFN3aXcyVGtZNUt5K1pNQ281YjBXczdRMzVpVHErUEplZ2VlTTVoaXRZRWV3ZzU3WTdZcTV0R1J5ZHlzVGVZN1R1am04Snpvb1lIN3dpbDJyS2JibG9FWHZWOUs1TjB1ZEJEMWdHTllXK2o1amVheENMcnFiSzNnZE40bmR1SFV4S2FhZk50RWd6SFhWc3h3ZDZBTDBRaWJ5VjJxZHpMVWcwNzR2TjJxYVdlMllCYi9yYTl5Vks1Mk50Y29EK1pNTC9oYkNKZTZwcDdYRFRRaHZEUlJreTRuVEdIV2paN3d3azIvVURMSDMrVFd6bjU3RHVNVjdsOU9DV2htVDZmTW1IS1l2MFBnM1BnSWRQVGY2U21Mdm14SnFSUXZTenRJZXFUVnUzVU04L3p4ajFOWlFIbFltOVhBeSswSnRnYitDUHdQTWZ1Z3RRUXNzZmRGQ1VVWDFleXlEbUd2Y1VkSE43Z211ckM2UHhXUWRhUE9TcTRHMDVlbHkyeENJMmIvS0JHMFc5alBSSUFacUhoOElaOWdXdmRXQWF1dnRyRFBvME1SUndlUDBzSGhHcG5ZelU1aXBqN3g5clBsc3pGM3M3SVZSalpjb0s5cWZnSG15UzdTdkNUS0VtZ3dJWjJ0RFFsbjgzZTFtVDc4Y21WMHovd25aOENRZ1ZaUCtXbzBHc0RubGZwTFBHYUhUNmlhODVzQlpibFVjbVpzWEcxVFdjUkZHamZ6eEpzUFZ6dWRjKzRsVDJ5QklOeXNiY3UrUFloVDRLOXFac0piT2VwQjFvblNoV213bFlVRnBRZnc5NXVweEwyM0E5Qi9BcjIyQzZ2bStCdVpJblgxTXhlQ3U5Qjh2Z2VLUFdZdDBacDloZWkrOGlSdTJYMnMwVHhEejQ2NmxpWDdZMTFTeCs5ZWY2UElQM3h5c04vVEtDUDEvNVdCMDZFL2xQMTRaL1JPTDUzTHZibWRUNDlyU1haVzV1a3NrWUxQckI4WEIxSmdyTVM5b0g3aDkvVjB1UUQ1Y3htYjJqdjI3S0o4djg2LysvdytxV2JyRWtKaHlBVmJ2OWsrQXVlQnNMa3p3N20xM1dlYm94STJKWUdtWGVHZUUyRnJTQ3dnRzRiR25qb2Q4cXlsQVFGbXZhSVF4VkxoK0lVbHFySXZQcDJSRkpxSW9DSlIrVGg1T2ZPVGJqK3VWQjlyZnB6a09YYWczSkk3SW5YVkh6bXI2cmxjRC9rUGNTUnp6aE1JenFSWkcvb252TURjalgwNHg3VUdyZ1NueFFQM2pURFBWVE9iUGFHYWo2V2JILzRqbFFvcVBkdHJNZGxnWHUvdHlGQitKQzkzZFpaOGsybGprei82NklzN3gyMnVzTmdHUEM2d3BxU0FYZFp4QUI4TmZrWTl5Q0ZwUjVpMGtCQ1dxcG5Xb2F3U3V6OElOekJIQTdhZ0ZySHlYYjJlZEJJWTNZSVN0dEpXMzBubnQvMmtFWDRpVTlHVVNibHZkbEdEQWdBRlFUSERxYnlLbEtObjVnZmlSZFhKQTF6Y1NSVXptejIxb2ZtNlFobnA3RUl0aTNWT3lzNnhCdjl1dDh2QUV2cXFUUE9QdzZmdDVSdjNkb1RMOTI2MWRJSVk3MTdMT3pZNDc0Y1VLdkZ0K3hnWXN4bzJzaVNNQndrczNTR21HYXc2RTl1WXBHaEszZUIySXo0WGxESkNqbVR6VjI0TmZkQzVTRjVjUGxLaW9nVDIxdnAxcTJQQ3ZHNVc3ZFNHdEZGU2ZhbVJxQkdnM2NmQmQ5bEVFcENMMWZlQVVtUWpRQ2hjbWF6dHdvMGp4MjJBS29XNGtOM1dqQ08zV2xFSCtGRjExTWFmelRFZTdTUERIVTNTQ0x2Yjl0T1Q2Q3N4eDJjSGJ1ZjFIQ0lZekRkS2U5a1haZkNPNEVsRW9aVnBaN2g3aUlTNlVsYTE4UVFGcUEySFREV0IzQkVOcFFoOGoxbk40UG83R2R5ZTVNV0hYaWNtMlJ2dEtuam80Z0cyajVqbEpKMThUQ0d4Y3dmeXc2Vk01TzlBWjlxZFo4RG43SXFxdHZ5cm9yak5jRU11NFVzUmUydEtldXFyVStGNWhSdnJDc21XaXJnd0RnUU1NK0tnWU83cDhlZWhkYmQxYWJHZUNLa0JKWW8vc0hWdmlPcmJsakttRm80YjhFYmtEZWs1Y3ArSzRQUHQwWStRNFh0KzZBazh1UmhiNkhodDhUMXROU1ZVdkZSaER0emp4VlhsYk9pUDJ3SWxqUEUzcmExYm5CQzZNamNBUXhrY2hYQXJrNTF1WHhYMVhRWHRiY0RLUXAxZDVuR0ljd1JEVjV6blBTc25UUjZkcW9qU2tjNjBtWUlneVhBT0xIUEVmTEUvSUVrbGpEKzRUaEdiVm5WRVJ6SXpxQXZDQ093QVY0Y3RuNE5aanFRZkFDRk8yN2JBT0ZQSHZibU8vdmxiWmgwNHZ5R25iUmw4T1JWWDNqaUFYN1FFMjJlOUovRENwWXp4TjVNZTAxb25LeS8zNUNYUG1YblJhWVZnQjRpdjFGN1U0dlhBQW9YeVVpZzl6dUlPc0VQYktCYVZCMm9OVnhDYTl4WHd5S3dyMk9PQTVZaEgvbkhmT2xKWktrT2FNNHViVTFXSE9oNjZ0M0dyZ0pKVzZYU1IrN3NBM1FHVk5Ra3grM3Jkem9LemZmS3c5NThaNysrdHBMbk4reWtCcThqeFhUR0tCYUNubDdBeEJYbE13ZkxHV0p2MmtIRDNURlpVMjBBbDc4UXZscjVxNXcvR0RvRHhZbGt0V0hLeU9OQjkwbDlKQnpzYmhnYW5vUUtPMGgvQ1NjWGhqSWIyVDk4NGxQQTBFOS9qbUdRdjhMUUVsbHFRbFhTc0tvdXQzSXNQa0xRT2xyekZiWm9INEFGOXQyYXZIMmJ6c1BlNm1MREVreExKYzV2Mk1NdFhyVUhjcTV6QUtiQkxsRlU4RTFwTWdxV004RGUzaXp1RWd0ZGFKditCOU15ckMwUTdpS3d3ODJ5WEN0dndwKzNxQUl5YkdZaEJYdFkrYlFSOERLa2VpU0I3Nm9aWW1iNWVWcU52aFV4N0VUcWdkOXVJS3VLSDhrRC91Zk9FQjQyVE9KL2tZeTFFMW1TOFk5dFF3MFMwcFdWc2pqUDJ6QW5ZMVA2K1FaMFN5VWs1Sk5tYjY0NnpmL3Z2Q21GUVEyci85ODU4UFpiNHYwUVlCcDZ6YjMrY3dSTmtHbHBrZVJiWHdJQ1g0R1VFQ3puYUh1N0MvYnhhZ3NhK1NRMC9aeE1RRi85VGZsVmhlUFFJRnp1a2NCTnJnQ21mVlMzTEpBRi9sUVovdXZkanNRT2RqY1VhZTlydFlwMnRsUVIvekJhRG9OMW9HRnFka1dtbEhzZ0xZWTlIWW1heUpKY2VRODFNWHpYbk10MnZLZ1ptV2xwSGVBWW5uU2F2VlVZbXlvZTFYWkFkRkRNbmMvRm1vc0F1Zk9CYVRaeGZvTk5kSVI1Mk5IelEybEZ3dWlKTCtGQmNvNjJ0NjNTUWszYytiMnY3VURMZC9jTno3RHRzc1BZUXE5S2c2OEFxbjJVdlpWKzJZRElCK1M4V2dKWlU5OFFydzVLLzdJaTNoU3Z5RXdrME40U1dRSzMxRTZXMkJMMHpFbThTUW1KN0l1aGMxMUw5ZGJLd2Q2NDg2bThaYU54bVdpWWhwUHQ3VUJFMW1RWWFKNXVOZ2UxYkFrUGszT2t2UTFiY05JamJRMmV2ejR3TEpmZ2k2dW93eVFMajZTelV0bDg1Rkg1bDdIZ2VlQjZWZHRiNlpjcVNFWGNJVEk2VXNkb2pwUDhUVEdzQ2ZFVG5xcDFHMnhiaFhYbnhxT1NvUnViWm41VEVBVFNsSnZNMGs1MGx3WTkwL0cwQ1NBZEVWS2wwR010UHlLSHB0cmJrS2x6RSsyK2JVRWdFYzF2NEZJYWlrdHZ2aEY5SHJOY0pOc2I3UDVPRFJHWmdJSDJrZ1BBVEU5YkpZc2ZoY2s1MHQ1d2M3TDZuNitMaDkvNmFhZmh5REJXWlhzZTc5SlVLNy92cVFlcTU5OHpJRUROOVlnTVZ0WUVIQnUveG5zVzN0UmFDYWFZek5KSGhyc3VsWVdhOGt0ZE1PUWlFeDhlYmNlUW9vQTBlNHZpSnVSbklxNVhBaHFBaysydHZQTzZTTFgzeXFPNDZGTlRJNW5QYVdGeWpyQzNhRU1zSHhuR3FzUWNxREZNZnhKR1RzTmZraGMwODkvV3pZVWwzZ2RTRXIvZkVaVXhCM3M3Y0NNMjBSWllQdG5lR0ZKSzB1aUpUNmxoY281dmI1RmhUT3dCSjYwVVJua1JoQkk3UEo5L092UGZEcytGSlZoWEJsd1d2OS9CTVdRNkIzdHIrMWErYUR1WW45VGVqSjc0aVVhWW5HUGJXM1FZazJEelB1L1NLN084ak9BdnlBMEt4cCtOVmk0c3pRcDNaOUVOQ2IvbFlXL0p6bWRVQzVQYW05RVQzNHFIeVRtMnZjRnVxQldWUTk2TjhIaVhjVFFKVWU3R3JNYzk4RmZJRHEySDdBd1oyVnhZMGpHODN6Z2t5dldROEZ1cDZ3c3VNZFlDa3NyNTlPMmNJclVudFRmakthS0p6NjBqK1RBNWw0TzBFZUZYWnVlODRiZXp0TzJDUzJXTjNJMytxUXZPTTVlQkcydzJGNWIwQmVjZFpXOXNDNWNpV3pOMldKR0M3QzhpZi9pYTJuNzdjUWc2cWIwWlR4R3YyNXh0SWRVd09SZkNEY1NWZ0MvZHRxVG4rMGJGRnZNVUhhZVhYV2VISTB5ZVhnbWZiYkd4U1ZuNkozOER5SFFwVHJTcTFuS0kvQjBIU0hKRi9VM3VBTlFFRkRDaURoUWRZRUFoQVVlQko3VTM3U21DSDdjUHgwV25rbXlnbktYN0Q5TjVTeXIxZmd0VUR0NlN5MzY1RGJSWEFvWmpFZ3NqNFZuWWtjUW1aSW0rQ0ZQM1FMUmc0SGNNUmpLYUJ3STBKTWxRNzZjVG5OVGU5TWZPZE54Y2JjbldwaTJuQ1RGejBhNWxtRkFvWnRqYzR2WHpUdmV6YllFblpHbE5EbmNZNTNJY2xiUmdpVmNBOHBZVlRwQ0I1RUtJSHdnbmZZMUptcStveU9tTTNCMHUwL25EdE9Wa0p4bVc5UU1iMGJmQWhCUkdobGZEMTk4RU1xbmdtUXo4QUtFSldUcVRXNmpab1pBcm1oSE03M2VrY2oxZUlYeExBaFhQNkt3d25RU0ViSGJUTWRKTHRibGVrUzY0V3NDbkxhZlhQZXo3OXF3SnZCL0puY296THllVTVnTmVjQzZyanFRNUlVc0gwblBiKzE3Y0J6MmpiOHZwR3hRakc1OFVZVWx1NEphcXg2UG8zUHJFWi90dzhlTFgvaVRrU3djdk1aZ2VPMWh3VFVEM1ZScVlucktjRU51S1M3WXEydzk5NU5vN1A5bThQcnFwbmhzTEcxRmhRcGJtSVB5eU1oeDBZYzYrWmdScjQzUTNvdUZjaXFYenNLZk5QSkVpR0l0K0dvbEk2UVhncHhMQ0txeW4zMUNmTzB4WlR0aWFER0pjWGNtMDJhMkxwNnF2ajlISUZ6Q1RkSW5EMzh4a0xKVjN6cCtxUGc3WGw4K2ZzdGRWdXVNR25Qd2Nwa0RoS3RqTjRYNEtBaGJCMzBpRWV3b1AzSUFMZ1kxUnVBbmxLK2FHYWxzOG9SVThaVG1YZmVHMzdyQ1Z3S0lQdlBUaytZLzc0SG5DVm1FU3pmQk15TkxTazBNcDBVZnZQMytuYVhUdXRRT1RubkxpTTdVZk9weHlFMGkrZlA4N1ZEUGwzejcvS1pXY3RweHZqOTF2aExzckljN3FSV2pFdHRFK2I5bE1rZnFPMHNEczJEUDA5TlF3bjJtSm54NGZCZVg4TmRCN0pYK2FFMVBzODg5M0o2WldFTGgzTkRDZjAvM0pmQ1c2RnJtd21pLzFndHJsYWFCOWI4NGtleGxpTkplbnZLTGxyQnBZMGp2anJCV25qTCtvZ3BOVGJxWWdmOEVhT0JnWmFyeGdoblJ6Zno3UXFlTDlIYVNCWHlpNjlUdW9Od3RSQ2cwVUdpZzBVR2lnMEVDaGdVSURoUVlLRFJRYUtEUlFhS0RRUUtHQlFnT0ZCZ29ORkJvb05GQm9vTkJBb1lGQ0E0VUdDZzBVR2lnMFVHaWcwRUNoZ1VJRGhRWUtEUlFhS0RSUWFLRFFRS0dCUWdPRkJnb05GQm9vTkZCb29OQkFvWUZDQTRVR0NnMFVHaWcwVUdpZzBFQ2hnVUlEaFFZS0RSUWFLRFJRYUtEUVFLR0JRZ09GQmdvTkZCb29ORkJvb05CQW9ZRkNBNFVHQ2cwVUdpZzBVR2lnMEVDaGdVSURoUVlLRFJRYUtEUlFhS0RRUUtHQlFnT0ZCZ29ORkJvb05GQm9vTkJBb1lGQ0E0VUdDZzBVR2lnME1IVU5mSExrLzdBOWRSYUtCcWFoZ1dlUHAwRjFVcG9ydzhHa0pJcjY5NlFHWnU3ZWkyelZNLzMvOWZlaUJBVlBmZzJVYXcvNUN5NFRPaXVLNWZReTlUL050cDg5YjAyVC9GaTBLOFYvdGp1VzNpNmwwcS8vMXRkKzU0a0hxdHVCalMrSnh4M01aZUY3aGhmcDVzMnAvMHo4NnZDUlIrKzc3NzRuNE44RDE2djRIN1gyTjI5QVRqN1hxd09IYjh3SVh1RmJBR29qL29PeXdvM05jNnJRUXlUSVQvUC9MTDlDdkd2bU42RHBSVUhNSzNuK2dyZ1o2M2R0S05XZ3hCSURvTzJvYWd1SnJpQ1NWTjJyWXpVU1dLbEs5cklkaUY1cTMzRXc1MzNtSmdTSjRHQk9MZE5YUHVWVmh4V3lOd1lheEJsZ3BVS2d2WEdJdGpjRE80MVR5QXR5eFRTQ2lRMmd1K2lDSnJJM2g5UWdTbHZabTBHNnArenRtdGpsU3I1bXVIUVNGMmh2QytJRllxaXdOOTR4UEwzbTlNM2cyOHJlU2pYbnZ4Um45cllwSHpWZG5uQnhwNXQrV2h4VEF6TzIrZUhtNXZkSllOOG9lcmc1SUN6K2F5b0EvdVlib2VSWDRFMVZJUEV3b2ZZTWpRYXZtMjk2RnRxekxXL0s0YnBvUVpLOTEwL1E0RldIK0lCb1UwOUowdXRJZXNYSTZYVHdCTTE2cTM3dFM5and0cmZRQnp3VEhRWldYTjc5MzM5Q3dDWnlQV1FZMDA1VytBS3YzTWszbUVaLzhkM0EwQjk5b1dVQWtjUWM4c3MxakFEQks2eStyeUplK1hTazRoU3lGV3phSWR4RjBLRURHeTlUUjBvTlcza05BV3B0SVBBMzN5WEVsd2NXWlRvcFZQbDJNTzE1eHptai92cHVVNXRHelNUT2hpRVZsbGhHeDh2Z2tscVpDWUlGcGtYbkZsRHJ5bFZES3Ixb3h3QzBLMmdPTU0xTUpWSEJsaDNTWFFUbFlXOU5wTFJscWROTXdVZGFxYlFzbU9Zc2FyNHBkRXkzdzJrNis1ZFpLWWFkNjlWMGR4Sk9iVkxNQStFMDlqU3FsVzBsejRSZWIvMHQwUURwMk1JanBMQmhBWkNxcE5Od2NNZlBWTEJscDM0WFFYblkyMVdreEliZUVnTGNsZWlLdUlEUUVnN3hiVWZNMUV5WEw2aHlZM1czWmZDYktBU2ZMa3pSbEJKMVora3JrUmJabEZZVHo2VzIzRWVPVHl6T0RBS2NHUnFJdGl6QzFGSVZiTmtoMzBWUUh2WkdqdllyakhvTmFlOHpTT2xJNzcwNE1PODBkdEYyT05VWnZyaEllN04xeXpSYnNGRVVUblk4ekNYQlZRZzArcWpGWVV1UmcvVitLNVV5ekgvdzNMWTRGT0Z4akhSbGhNM2F5cW1wTHc1U2kyRVdsWStEMDBWUUh2YTJpcFE0OVQyRTdQTDJlbTd3Z1JkbFNTOS9OUTA3cTcwdGloY3RPWmdOMkd4RzNoeGJ6U3ppbEZLejBSRXBCd0E4V28xZElYWGpSckFBQUJoZ1NVUkJWT09iS1E4NkJGeWlNdFozSnJTcndwbnVVcWlsRlMyeGdlbkZxMkRMVGhHd0QwOGU5bGJhaVpJNlFJQ3pZYWptY3pKNGxIcktudFhlU2pXMjZJTmJJQU9sNm1takNNd0FkY0hVM2tldSsxWXFxU24yWldvUlpGT3BKQTRvck1vVlZFY2hqbG1GOW9nNWtxR21KQmRIVWFsZ3d3NkZMb0p5c2JjMmt0cTI1R2x5NE9wWjVIT0hSY3ljYXFkYVFHWjcyeE1OdzhLYW5VcE1YMS9nY2dxanRtTjRvUVRwVmMxcU1QM3FtUzZDWnJMWURYd1NiQ0prM1NDVW9KRUd5NDJiWEJZYjZWVXIyTENEMDBWUUx2WUdQUVVQbXh4b2E4NDNwTFBDM2E0NnJHVElkTm1FRksrVzJkNE9tT0pBaW9FaFNXdlRSUzZuNWZpSVZGdmtMZVNxSGk4MzNLcEVEL3ZoMUlKcEo4YzZCbGJZbGkwZU8zWEo5a1o2NFdkVlZaUjhZQVU2aURvbnRpaFRLbWQ3bTJQdXpocVAySFJSQUQ1aU1yRTVCdks4NEFva0FqWGtBcmNSRUh4amR1T25mNFRvRzdid0FBR003cnpneTYxRnpKaTZaSHZEYVVXd21VYzVxbXlrN1kzeU1BTWx6dG5lRnBpTkhiQXBXQWt3c29jRHVRNUJtL0hZRXhrUWVyNlFITGtXeGVJZmUyaHZyR05tMlBnS1lTb0I1NUx0clZSRHVmWU5kK3FxeFlZQkFNWkliVm5rbEZUTzlsWmlhK2daQzNXcDViU1J3a25lUlVjOE5xT0lLejNLTTYxYU5GcmlhWi9RV2Z5RCtvV3Avb2o1RHg0Q29hREx0amNhUjd1R1hScG9iQ3d0OGRuUG9JMlJ5TnZlZHF5TGRzUkNWMTBjUUJlNW5KWjZsaE9ybHgza0E5WkEySUd0VzNCQ0toci9vSFdIUnhYcjBUMXdBcVVSNE11MnR3TlVpNDEvSEdHZStRcHpBYU56aEl4VW5MZTlkZTNPdm1tVEtxSjRrY3NwekxSMmZUQ3FVR2RhalZLWFRjU21OSmFvbzk2UE5WekZFSm5yTEdKN1lJMmI2WDNaOWhhTmY1RGNiQysweHRhcVRKSkZrZk8yTjdhSU5xMkxxU0t0cHVPaVhFd2hEMXQ2RDFYYTZJdVhZS1ppa1drUElvR2FhRzlidWh4MlFBZ3dvWUc4RHJFdjI5NUlMVFkwSmtRRkJXMW95WE83bFpDM3ZjM1lUVUxicmpYa0gxem9jbnFON1Z5MDF1RGRRejJlZjFqNFZsdUdSMG1LZjVpZ1lWZThoYXByeEx3T3NTL2Iza3BWbEt1ajVGb1dkNXNJTUNNdHQxc0plZHZiSEZ2MGRhK1VMbU01dmVJSmh3QkR5aE1XZm1zMEhLdEU1Q1M3SWc1clRzZWNzYVUxV2pkTC90THRyWTlpblNpZXI0Z1hTVTk2cEVFSHRyTElrNHdiWm05THYvK0FlUFN0Kzhsa1RBbUV0VXphSkthOG5KYS9lQjNWaFQvbmg5VHNtbi9CVktZdmhMMTNhZGlNSndoYnh6OGdWNktaK2tTaDlrY2VVY1JwK2lDWGJtOW5xTHNOeGR1WnVFMWJjMzNoNFZvK3R4S0FmSkM5ZllhbVcvSGRQbDI1TUhDTU9pNEVjbjJVSnBmSWFJeDJxYlN3ZytUMXp3YWhOQk04M0s3Q0N4azg4bmFiZkpRSlg0Tk4yZ0VDYmlzMmNqckVoc3VNaW10Rk4vYXFZTE1PdUlzZ3hacFRNa2FHWmdUdDB2YkZpZHFhSzFMNTNFcVF4RUxzN2YraVpQSUhiLzZuaStPNXc2akNDRUV6U2pweFgrbFN6YkNIQ1dVTGZSYU40ZFhVSHBPZEVmRFNhTHFMSkxjSmZCVk1tQUtKNmlSN1FlaXBMMW92WS83UzdZMHUyK3Nab1FwekJnM2lZeEtrT1dvOEJNc2JZRzkvRis0Vi9lSG5QdllwT2NuOXdFakN0ZmdTbzN5bW5JWmlsSU0rbW9UOU9TV0VIUnVOY1dxb1N5Sm1pK2tVeGpKclNGY0ZwbVNBaCs2TXFKM1BuTjlIakZFWkNiaDBlNFBva1h4YXlPbUNQRmx1STJDZFdLOEg3YTVHaWdrSUFmWUd0M1QzSlNsYzBoc3lsZmJVNDBPaGo2eXpNSDFhL2F4bFg1ZkVINUZqUWNodmtlOTdweUpRdGRFWWwrU1JSUFd0K2k0YTVlZ2tXeGtuM2dYQmx0UkZoQVBQa1ptUHlraFlvTDNCQjFQMklVYnlHc1E5VkVvRE9jVzdJUHhxQWl5dWc1RXloQ0dFMk50UUNkVUVuclFIbVVpOUYxdkhzaTJuNWMrK1Arbnh5YndLYW44RmhzT3ZSazFJMkdpTXk2djZUSEhMaFNia2lIY0tUSUhXV3pxZ2NvcjRlUjFpaC9wdmFCUHVqK3FhQlBiRHdVZElscFNDZDBING5aR2NiaVZJYmtMczdYSEZOcTRsRFpWSmV1M0Z4bnkyNVZTZEFMaGFwWnh2RFh4V3FJQmZseDh6bFdRSUpvblRDbElMbkc1cmlMd3ZwWjNIVGRvWkFqWWtvSlRYSWZZOVlHL1VTWFJYZVUrNlJIeHJudE90QktteUFIczdiMGxFK1ZSQTEzb1BRNUQ0Ynp0MndacW02c0QrTFRXeFA3MC8ycDFsamNMMGRqN0FQS3oyT2xvazh4QXhQMFo0L0ljc1JtODY0K1VPWkE4NUFmM0wwSjNzRHRySlljZkE1T2ZnanA4SlhFODlXamtjdjFHbkpqcExLdXBSdzVQQUNyYTJMN0g0U2JqTXIvN1cxNTY0MFpHcHpFK0F2WkhSUzhwSHdNS29IZG1SVUpzM3pRcjB2SHhDZDZkelZjTDMvTDVKazdSdkdKYnJLdWRlK0lBTkY2cktvcG9VclJTeGFkaVVPNGtENUFNM0RIUVhoTzNrVmtaN0Z3NnQ1RXlndlRrRXVzaFpYdmJHcmlhb3V5QkVmMXUyMll2NEptZXk2WTRzeWZ3RTJKdWROdENIUEUxdjR5eTZaeVBITTdIMzA2bU5LcTNiYzRLdWMxOFh2TFJPUW1VNWF1QUpPMTFqOFErNmNNSTZSc1pIOG5rdTJONCtaS2NRdy84T0t1VVk4aXZVZzJ5a3lmZ0lmejRpNCtzY0VKN09aRzg0TStCWVQyNWdMUnFLN3FFZ0kvY1p5UlJUU3NDak5IZE96dlIySHZHQjFZRy9vZ3FJaEIyZzh2aUhvbGhIZVJwQVBKOXZaU1NYRjJ0dkN6V1BKOXhHc2RhQm1UWFNLUVVxSmFiblc1bUR3T0VxaFhPZVRQYUdHd1lQcjV5aWM0c2NDdFJ5dXNGeFZMcnNnV1VEd2VaQ2praDgxcHdaRGJUVlVnV1JGODFZb0YzUElDK1ZZcFdxMkE4RHFYV2FFWnNJMkFLcU83YnhTQnRaczNuWld5dWs0Y1VkZTZmQzR0TXlKRWR2bTF3VTZqaTVOWitOdWtnbE9HWUpESmpiQmlpVnlkNHdPakJpSFlyYUc1aUVmUFpWd3d0ZitWM053bnpFSzlEd0RPOGVXMFBCM2c1dDFXUjc2NHZ6UHJJMGJGbDBuZHFMemNPRWV5bzNDdVNZVXNmQVNrcnhFVjF6b25kTzloYm5Qc1pWK1p0ZmhCSGttVE1vVENTdFNOOEZvWkhXa2NZVlc5T2EvdEVhYXk0R3lHUnY1THUwWWtRNFlJMlpnSVRYc1c5Tk4xNnpZK1VvTGdZbkZKQUdmdXptQk96dDJOYUJXYXhsY3l3RncvWWxOY1h0TWpBbFlVQzFJc0F6NUgralZJSkRiQ3lpblJ3SVJQR1JDSHA0OW1Nc3pQZ0I4WHFXKzJDY1NBVzVjT0JkQkIweW1JZDdWa3JKT2h3VzFYMzJadUlmOGxZQ1Budll3RWtKN2lqRU5KVjBXa2cxM1Y4bm90b2JNa0hmUDNBeDZVOXVNS2M0Sm1JRUg3SlhoYk9EcGZNZmU3YTBZZ01xOGNod25GbzZCSnkwRFlNQjlzYVVEMkVMVStJazVCTHNmdmpNaW9FZ3kySFNuR1RESVRZQzFJWkJ4MGVpK0tGNTQwYWlUdDJmUm94SUJSRWNjQmRCVEdSdzlHUGNPelZrNXUyUC9HVG55R2R2TUszSjU3QWtieVhnYzRDQTJ6TE11RThRKzFzeFlRRUxTMHFwRlE2cFJYNmk4eXd1b0ZGN2F5UVJSbmpFM2xSakhWMW4xazdFaVNkT0duZmtHelRTTUVobmp2K1dhRzhWdVo5cGt0d0RVMWtscnNadjc1bjRoOW1rN1dEbFF5Q3lFYTJmSVUvdVVVVC9LcnNkbzFQQkVnZmNSUkMzTncvM1RnMmQ4ZHNiMGR1R0NVTjFPSzBDTDRJSDdzd2dTQ1Z3dDRXNFRXVFUreE9OcUVidHJTcHJuV2krdlcrSWlIRTRkWTUxTG1lME5Ha25BSnhBV3JyTE42RkhQQ1BEc3Q2YTRLWnN5UzAvUHBCeW56UFB5Q2ZVRmg1aUkzWWJJZXZnS1p5NnRiUGwzazZFUGIvbit6RktGVVJ6d0YwRUhUS1lqM3RXYkpKK2UxdERlaS9BTUZKcW9hWHBEbnhhWkx0UDBZREJFdWZSMEk4a01rUlV2ZmEyRzZIblp0MzVqV1lITFFGZ3FzMDJwS0NvNDFiTm5Odmh2dUtlWTJFd09GcytlazFxdFliS05WNmx4dXlhMGFBaDJnRnR6QmxUcEEzRHQvaW5qeFo3dkZRKyt3VWY5ejUrL1BZR095eDRub2RoMUZDVnFnZ1oyQzR6eEdEVW1uUzJSS2I5QXF6azhHeW50bkNWMndCc2JmRHBtQ3AycnpQbm1hWU5XbGhDOEpGWGQraUI5bG9lSW5EKzliSUVueEZmMFVGYTl5eVJSNGk2WlJtbnlmSFZ2TDZWa2V6a1kyOCs3aVgxNk9PM041eGJ4RG5iZGZkUTh0TnUzRmViSFRmOEZuSit5dnkzbXVSZzFQeG1QL09SSVNyNU1MZXdhYTZQWEkwR2hxTnFHWm1IQ1ovRjBLb092UVI3ZzJVVzJWZnpidlNRcmVvUkRod0VlRjdxbW5GR0hUT0VTLzRqT1F4RnlNZmVmTno3T1BEYkcwMG00dlBXaGFXUnRsSGgrekNpdDhZSHVxK0pSRmkyK2EwcVZYK2FTRXdXT1BFMzFhM3J0b2JkbEo3UlRHT0xNcWRnVnI5dEtzRTJudmMvVEVJRFUyWVRKbUJYbDVKWTFSSUcwRGkydUNwRjhZL25hbGJyTmF5N3h4cVBWY29JeU1YZXZOejdHRW13dHowVTYwbXJSaHBwejN2V3ppT0w1R3NnQlRhR3ZUVlN5RWw3WTV1T014U0I5M3pOckZoZDhTMHZvZkQ3YjJCVFc0WUVtSVUxdmhMczZuMGVMY3lJYXJaVysyWlhGaGdlQTBOUUoxVDhnNjNXWFpKcXhNWkoxdzk1NTJKdlh1NTlyU2ZZMjRFU2EwUFhVYk9Gam85b01MejNSQ3dDekVyVGt0bnNEVGs2VEtNSEhodTdlVlRCQ213NWhUR29UU1RCMjhnUXJZRTl3YTdoQlFianRzbkkweWM3SDFrdzJQOHg1VlE0Z3ZrS0FQZTdsRHZVRDNhVHBqdW1Zd2xUcXZ6dTZtUDdjUER3UDRiZk05Qmw1WGRWLzc1TXIvaEhGNkhsWW05KzdqVWY3SjFnYnhUL1lPdVhIbW11a2lRaGVWbC80YjlXSC80WlJqVkkwSXorRzJwZXQvSFIrKzkyWkxvM2tMLzY0ZmREYUNuaTdpYTRWZXVBK1I3cVFvaDE2MnJtM2RSRjhUZWJPQkVkVEt4aDZvRXBRVmViQjV3c1pWa0dCQW4yRjZMN1NOKzJ2MURWRFc3eEdwQnVVNEcxRnhCQ1ByYXVyckFuSHF6Q2RiejNESC9NdXF4UzFGTkE2RWJKNmtyeVBiRzlKWFBQbTFIcEJIdWorQWVmNHV0U1REdERXRkpDbkN6Vzd2eFlsZWtmKzNTa29ObnNEUTFlOTdvVVVZNzVaVmZ2VGVhV2dRM0laMkFaQmNnMjVQYW93TmRuR2FJMTRQd2ZHOUo5dm83ajRhWVUzbjNBVUV5dlEyWDVuR2dNTlRZQVpGQlVFY1UvMktoUmN5T2J0Z2x6RnY0dnVoWHh4a1hnYWs0YlA2NUpNT012aUk1dXlmT2UyTjZTdWZlMGxtQnY2aU43ZGo3ZWxCcmlnMW9SZzhGODJBUHgrVUYrbUtEWjdBMFZqZkVFYUxncldkbUZXTDA3M2ZMN3ZSV0p3dXdQOTZ0UXBWUzZkZXVqUW56dTFpMGx3SGd2V0FBT2RVMFlDbllDa2tCbVNocEhzdHpSR1ZqWjVXUDNHT1ZidC9iRVM3ZHV0VFNHZnF2ZzhMSE9sMVRIeEZ5WXl0OERsTnFkTTFCSVR5L3VSOWpLajVTNk1ldTA1SEtZMzBxSjNQTm1WRHJKM25ySXErNWZRRllqclJXbEFkYjk5ZWNrVk5pZ1U1aWcyZXdObkhBaE5xaDFGYTdwTFBNNUZZclk5d3VJN3JoVmNoaWVVUDFnYjRQUWZiOWdDUHNhRG1rMFpKMHYxZGlFcElCZ1lreVpiU2tNVXhnZytWMUtaWm1Hc3Y1KzIyMFBQRFNjR2ZxaTJwRGU0enJoMThScmZxY2kyemxoOVdQSmllYzNTZEhQZmF3dGVVM2JiL3hua2srKzY2SU9aUDY0SWdaOVZ6bVZhZnhpallCaGdtYXpOMXlEam9uK2pManpqOThtK1h1Rjh2clhCanp3K2prZ3RIUVJ6WW5JcUJ3N2NUa3NZbENLN3duT3hEbHJCNnJ2NklGaFNZRy90MnR6eWd0YnR4Q1l0MWk1aFZla21KeGI2cGg5aTRHcDV1UHkxWlViV2FCTmxHZzBmdjVMRmUyRlJPcW9iQzcybHNCOXZNVWtleU1YZzZtQVJocUxjU3BhTU85UnI5dUw1b0dDWnJNM09XZnE1UjBYaUtVdlBxRVhEaTBXKzg2NEp2dUpUeWs0WGhxRWVaWXd5RFNkZ0Rlc29ZcVlOQzkzT2ZWdDJldXVpMC9zU1JkVVBhRGVoazd6ZDFlS3diV09PN25ZSVhidFVGYmFrM0xCYk50QkNuTnFRcTJ2WXpicEp3OTdTK0krM21hU3ZWSDhZNTlWMkpHU2J6QUFKV0c4a1R4MTAvdUJnb2JZbXgyYWRXaGRlMnYxWTJ4N1R0dWZacXBxVm83WWNycFlnL3JheFE4OTdOTjBmZThkSXk1MDhLR0xjV1E0MVhCUXAyT1RjdlRBMDlIbGlTZTZCeEp0eTZCaHNNVTVTc09pUmRvMzFXVm9xcnp6VndoOThSVGZjNUhKbDlIQ1pCNzJCdUoxb25UOStTUjd3KzJncy90clM4bEpCRTZxcXhldGlsa1FBZ1VOc1RmVElHNFg5bFhEbjZKM0hSY1J5d3p3ZktoeTFKL0RsaTc4ZnpYSnZTNE85alowZGMrN2FjS08zZGhzdWNZblZxd0wvQnh6SXRLWmhPY05CcGJrVXVMSzJ6Qm9rSkQxSE5zRm1CcmhGY2N5VmFXb2xqZ3RtYzdEM3BLNGo3YVY3TCtCQitpY1BjcmdQVHlER0lXNjFtM1YySWJDR1NWb2tMMXBENjBKamR2OUhMWVFHN2l3amREODFRQWRwb0YvTDUvUC92clhibUxXdVBpVDMzNlQrM0hsK0hKUFRrays2M2hjcGRJblBnWHQvL1RuVkNtK0tzaVJkY3lTN28vaE9HdnhtajJvdWM0QmtKNGpnRzluOEtFN1R1MUlSY2ptWVc5SjNNZGJTNXJmU2swUUMyWm4rOEN5WVJ3b0N3VS9kd3R6TUxrNEk3ZzBVdEFBZTd0YkUzS2ZMNVVDWDU5Mk1LbC95cFdIZEZLOWw4MjVqNW8rb0pMN2RCQXozTnVJTk1DemNFZDJnUGxlL0EvcFhET013UGU1bTFYRGcvb1RUNnZ3aHpnVVVQNUpqbzRrYzZiTkYybXlIMEMwVG9XRUh3RTVWOU1hRzJ6elVLZjFlN1cyclpNSjd6UjdTL3IvbllsN3lUejluNStjKzA4YWNVM2lSMjNUaWZZRyt3RGpvU0M2REVLd0xiMGlZZm91dW9TUEZqVEEzcmJCeVA4QVdscXNRZVB2c0Z6TDFEZmNiZ0RJbkpsVzFQNFBLcm5QUUZaTTlKV3dNUGpuV2JLemZ5M3VEcUoxb09NTkRCUmtubGNKa2NJNUJ0cVIwRVNYY2k4NnI4Tk9OK0VDR0l5eWxxVEZuMmYwQXNHQlRqck4zbFJnV3JPNkFSWDFTWUNDMFZhR2MxL1gyUGJOUWlDSjlpYW5DSGUwMUp6NGlPSVp6R3lBeWVnU1BsclEwZllHL3VON2hmaHIvK2RMa3ZXM3FCYlZhNmw2NGdKa21FT1BCemtYKzU0V1ZvSFNhTlV4OHFzMThjZWw4cjhTbmh1eDRHTVoxUVhhR3d2bHVMd2NSRGRwMERFSk5qVHI3b0VsblVYL3JwYzNrWWU5Y2U3L3pZM1l3MmFLUkh1RDlUR3k2NGFSZHNJWnhmU0t4b3JFdEFJRUhXMXYwcDMrT2JLYllmVC9ybXl6UWFPNHNoOWRMVlY5MXFiTmJDYXlRc1dFQ2dNc1Y4VWpzTmo1MXJhNjJUdkIxZlhoNW8xSDVWL3J1ckZwNWpjRlFTRHQ3R3J1WW1JNWdQakhxYzFCQ2pwRzc5TWR1UFN3WTRhNEYvRjVJelZrTnQzZU5tOUkxdVZ6WTdPNkFlaUx3b0lldUY2bCtTMlJlOW1BOHlUYUcwU1ZsSG8wUG95MGprNmI5NHhld3lMWGtnSUVIVzF2QTluTW56MVpIVDc0WlV6S3JIcm03UXlpUVJCK1dqZnB0TVJCa3ErVVZzbFRKbThwL0dUTFV3RE83NFlQbkF3REkycjRTOHM3cjRzVXZCZU9TcjFQcEFzQVp5WGk4L3FxcGRtYkQ5OERTK1kraHB4c2J4OFo3cnJZQzdVZmRBRXlaL3FPVDZsaGdvNnd0M2hiSE5Mei9MWEwwRy9PMjBrVEJHOWdvblRtdnprTFhsRm5vaFpsWlhhY3AyanRNRTg5aVh3TzlwYUIrMlI3UytMUGhadStjMDgwUWdTZHhONW16d2N1SDVDRFVkYUtBWDBBZDJqNE1DYUZaZjZiMnJtNGxMRmp0QStQaW9WSU9YT3d0d3pjVDJwdnV1L2N2WGlRb0JQWVc3bjJVTndrNXVQdVN4eEpRcFMzOFJQKzBqeWdZUHJaeUNpWGNqWmhwUXdqcHNLS1N6K3MwRmVyYW9WNk1LMStEdmFXZ2Z0SjdVMTdpbVRpYnlQQndnU2R3TjZlVllIU0s5dE1rL2J6VWdiMEpjbFh1aFp4VDMyWVk4UHFIdmN5amRnYXVaVDkwelNrRVdXd0U4YnFzM3FQOEl5U2NENFdPZUtVbG4ySEVoeGhkRG9EOXhQYW0vRVU4VTlocmFvRHNEQkJTMTNudkd5MFdBWmpxYXI2WlcvYndHVElkSjNsa3BNUS91cEE2VUgwVUNpNVJ2YVNVRjQwWlRweExkdXduUzRJZTg5ZkI0VkFhT3BRb3AvZHBrcExjRGtKbndNZEpxSnM1SGNoVUcyUmFqeWJnZnNKN2MxNGlualZjWVVHVktDZ3BXYjB2SjNMa0paK1JzVkN5azZndldkdnBLVlZsdjBpeTN2UVJWTjdWakp1U2JwNDlVdnBMenRYZlhtRkJDSW5BMWxWQy9hMG10NVdheHNTblBqY2oxYWFXQnhRa0lIN0NlME43bUVRUDNnRWZ2VUZ6SVFLZXVYN0EyVHhvSlQxOVBZTkhpRXNoMGJWS0dTNE1PN2s2bUVvRGdwbVJsWHRZUUNsdVJXbkZBVEJLMHRuMUJkYXNITHR6b04vT0lCdFZEOXdIQWExNUVYS3dIMXpzbGpVRmQzSk5Sa0w3c0kvRUhEYWduNVkzUGNQUGcwTmZkeTVHSFl0ZEVxWngyUGdNNHBVU29hbjhmU3p4VGN3ZExnNnJtR0E1d1lqZllkT2RMVmdNTjFCeVA2dHYxOEozVWFOcjRZTTNPL3BlTzE0clNsUFVmNmh1QVlFSkFhU3l0UUYzWkdhZk8zdndRM2ZFOW1lZWc1c1RGK0QvTzhsZWV5elZEMzJsK1lFblFubGh0bzdrazc3TTZsK1ZncGo0RVVmbHVidm5NbVlzWEZtNnE4TXdIT1F6M3BLMVZ5S0Fya3YzL3JUbndkMjN2bUYrSGNhb1d3MDlhVFNCMWZxQ3JsVjB4WjBUbndWanJmbDQvaC8vY0RvbS93RW9GUGFpeCtIaGNvY2hMZmd6TDBqcThqSmVUN3BpR0ZrN1ZJZHRxUzlOeTdMTnZ0S3NHVTVXWDRJdGRRYVRXQXlqRUR1bTVJYmZNWldmbDkvNG5BbVRsWnJ1NUx0cVF2YUJhMldLNUx2aDVpYVZrWHc3QUQzU0c0T29UZW0rdlM0YnptNnBicDRxa3AzZTBianhqRStJaDY3ZWQ2Q3IxVWYyOUhYQjU1R2Y2RU9XanFONCtjTkNlTytLVFlmdVhIZmpldWI0L3R3UGIxc0xJcTdsVmRRakdrTFdxNUtVNUUzanB3QTJwVU15OFpuYWo5MG1MZktvL1Jtbk1VK1dockxMejE1L3VNeFlEamdNN1hYZ2tUd21mbGpXckIyUTlaZXJqamZvWWNUeklZNUlmZmhqWDNvZFMyRi9NdTF4enFZbkxhZ2l6UVovOGZoZCttbXNkbnUwTWtpN0RKL1ZyV25jWmxNRkcxUFN3UGxiUDdTdE5oZ2ROdXd3QlhQZDZvR1pzZDN0cWVra3ZrTUMveVVXQ2pJVGswRFBYSWVwMFovRE1KOSt6WE1HTFdMS3ZleUJ1YkY5ajNIM3JXTDJCbmVjMUwvNVdDb2ZTL09KWHZCRVpxL0hKMzBuU1BsVXJiZ3d3VUp2cGp0VE91Q3VDcWFtVndEQjJNSHJDZHZPNFhDbnc5U0NvdWliMThOL0lMcDJQOFBRQVA3bkwzTkw5a0FBQUFBU1VWT1JLNUNZSUk9Igp9Cg=="/>
    </extobj>
    <extobj name="334E55B0-647D-440b-865C-3EC943EB4CBC-59">
      <extobjdata type="334E55B0-647D-440b-865C-3EC943EB4CBC" data="ewoJIkltZ1NldHRpbmdKc29uIiA6ICJ7XCJkcGlcIjpcIjYwMFwiLFwiZm9ybWF0XCI6XCJQTkdcIixcInRyYW5zcGFyZW50XCI6dHJ1ZSxcImF1dG9cIjpmYWxzZX0iLAoJIkxhdGV4IiA6ICJYRnNnWEhScGJHUmxlMXh0WVhSb1ltWjdTSDE5WDNRZ1BTQmNkR0Z1YUNoY2JXRjBhR0ptZTFoOVgzUWdYRzFoZEdoaVpudFhmVjk3ZUdoOUlDc2dYR3hsWm5Rb1hHMWhkR2hpWm50U2ZWOTBJRnh2Wkc5MElGeHRZWFJvWW1aN1NIMWZlM1F0TVgxY2NtbG5hSFFwSUZ4dFlYUm9ZbVo3VjMxZmUyaG9mU0FySUZ4dFlYUm9ZbVo3WW4xZmFDa2dYRjA9IiwKCSJMYXRleEltZ0Jhc2U2NCIgOiAiaVZCT1J3MEtHZ29BQUFBTlNVaEVVZ0FBQm9BQUFBQmhCQU1BQUFBRXZYNmNBQUFBTUZCTVZFWC8vLzhBQUFBQUFBQUFBQUFBQUFBQUFBQUFBQUFBQUFBQUFBQUFBQUFBQUFBQUFBQUFBQUFBQUFBQUFBQUFBQUF2M2FCN0FBQUFEM1JTVGxNQWljM3YzYXRVUkRLWnV5SjJaaEJyaDNaZEFBQUFDWEJJV1hNQUFBN0VBQUFPeEFHVkt3NGJBQUFnQUVsRVFWUjRBZTFkZjR4a1NWMS9zenUvZG1hMlo2TmlQUDZ3aDd0TFRDN0UzdHdjd25IQ0cyNXYwV2lrTjBBTUlZVHVoSXRCVVdmbFJ3d2VwbHNNWGtqVVdYK0ZMQmhudkRzbGtPQU1IRkZDQXQxQVVLUFIyWVNZY1BGSHR4d3FITEt6dHpNbnQzdkhQYi8xcmZyV3ExZjFyYTczdXZ2TnprMzZKZE92NnZ1cXZqOCtWZC82L2Q1RWtYbE4zWEcrS2VQdk04bVQ4QVNCQ1FJNUVKaUxrK1NnS1JMT0ptMXhtMXdUQkNZSTVFZGdQWUhyK2tYSXNQbC8rWE5OVWs0UW1DQWdFSmhOa3R2QmcyNithL0VyeVpVSkpCTUVKZ2dVUTJBZGhtK3pOZEVMSmM4WHl6bEpQVUZnZ3NCY2NnWkFtSzBMQjVwMFFKUDZNRUdnSUFMVDM4Y013b04rcW1EV1NmSUpBaE1FRnBzU2c3bVgvUEFFakFrQ0V3UW1DRXdRbUNBd1FXQ0N3QVNCQ1FJVEJDWUlUQkNZSURCQllJTEFCSUVKQWhNRUpnaE1FSmdnTUVGZ3JBak1IcS9OcStOanp1UEhjRmYrT05xMGVkOVkvZkZXTXpzKzVremZ2TlZZamwvK01iUnA1bmk5Z0hHTXpLblVmM3o4TmZnV2N6eUdObTEvN3haak9sN3h4OG1jeHcvNjR3WG5DSEI3MGRtMCtQQXYzL2JHYzVlODBKMDRYdWRmajVVNTg4a2J2T1YyTkI3TS92dVhMci8xOW5NRnhwcXBUYlhWQjI2SDZ5N3g4OERxdmpCb2ZmK2UrMU5TY3ZFb0dJbnYraVYrQjJvOExiV00wUnhsVGRJRjRwUzBCZ3k2Yy9VNXhwUUVqWDFFUEQ4WGl3VHJKb3NEbVdNVEV3RkFlR0tkNFRKbUVwa2pYeTRSNStQbHRYLy9YL3hkZjh5eW90S3J3UHAxVitVakJmdEppVzRCQjRxMFRka2lrZzVFeFNYdkx3WUhta3EyWkJuRkdkMjdRSnd5S0t3REdjOFRkQ0NUUUE2a2FXZWtuSEovdFRuWjBwRks3UC84bUlWbmhaUlFCYWFTQzQ3S0dsQVJ1Tld3RCtGQTJxYlMwWE9nRzRydzZjdENVVzhQMUVyNmttMHN5a05mWFNDK0dCMUltNU10SGJMcm1mRzJhVmtoSlRoUVZIZGYwQ1JiOFA0aWRDQnQwNk9ycTZzeFdyRVBvWHRFTlh5SEppVVFXaDF2YVFrQlExMlZiYjhEVldMNUxsTVVuUU9GVmRsQXFBdVNEQWRhdlkrUkRNbFMrMFVDWWI1a0FZRzdaWTVOeFRQQlVTSERaYXlrMUp4czZTaEY0YnNWN1hIS3l3b3Bvd3AwRWtmaEl3WDcxT1ZIUlFFWEdjSkZwazBuc0hwY013dmxOSktPMUtkRk9uNEhPcEdzR01yM1VQZjlQcEVxSHdEZmUvcnJYNlM0YzUvQkRHWXJpUVRxMVREOTRnZHF5WTEzT1ZsTElXVE5rYVhUUlVtVjMzc1RxbmF6UDJiQjVWYUJwV1NOMGZkSXdkNEFYQXM1a0dsVHVlZ3gwQTFGV3ZZN1VDL1pNVmpLZ2pGOXFwZTRUYUNSWVE0cnBacnVJSDBUS1YwalRSVDFUSTZaSitPT1pNMHhIUWdrdlJ0VmU5V1laWlpjQldLMXhwUFIra2pCdmc2d0ZuS2d5TENwWlBReXFOV2FtV2lCaU4rQktza05rMDhseGpxV2x0bGlrdEFRejB5WGhtV0dka3JZUUE1blV3S0Vhb2UxVW02Wll6bFFKSW82U1pvWjNVYU9sRndGZW13REZxTWw3VlQ1V3doN0MzUXA1a0NHVFNXamx3SUVvWG96RXkwUWdhV1NTM3p5bWVTRnpBTlpEbW1aVFNmTU1wQ1pvNG9sYVhDSEhIQmw5bWJuazh5UXpzdys1ckJsanUxQThQVXhXN2ZSRlNpNUNreXp2WGNWTFRrYXNJczZVOHlCREp0S1JpOVR2SEV6RXkwUThUdlFodVZaYXQzZ3RjUzhrWmpETTZJYTl3Nlc1TFdVc29TRVoxSkNGSjFLTWxIelViSHdFenVCOUpZNXRnTkZtMEs1ZElvWDRKYnZjY2xWWURiaHB0TWRZVWh5U0xCSGczRXY3a0NHVFNXamx5bkM0Y2NlZmdmYXR2dUdHcFlNVlhoWUVIa3VvNE1UV2NEMFJobFhrSkJoZXpMYklUazg4aExtazYxQVVzc2N4NEgyVUxtVkFCZmo4ZnhYNzRCdk52LzVyeG9rTzFoMkZhamo2cmdsOVRCaGp3SzRGM2VnS0xXcGJQUU0zQlpMY0tENTdCUUlwRDBwNi84VktSaXdVU0ZEa1V4UWpvck1IcnlCSE14czYreEtVb1pOcnNoc2lJOXRqdU5Ba3ZCc0xta2kwZnNrR2tueThyNDNUOWxWWUpkYi96OU0yT0c3dTJ0ZTYrSEJFQTZVMmxRMmVvYmlwMHR3b0lYRXJreXlaS2pmcVljSFg3S0s3YVNLdHBDeWtoS2liYTRLR00vekJrOG5ad2NudGMxeEhFaU9VS2wvSGN3TW5uNHRTZDcyVUwveXJTZnF5WTIrTDNYWlZXQ1B0Zm9RWVk4Q3VBL2hRS2xOWmFObmxOcE1DUTYwNTdZdG0xZzBjdVlEcTlwcmhnWnNVS1kva3o2RDhTSmN4c2dQQm5YOTlQRUlvVUJCUnBGdGp1TkFjbzh1eWFuRGc4bTlGMlhTeFM4blQvYzl1Y3F1QWpQc0pPZ1FZUy9CZ1ZLYnlrYlBLTFNUSlRqUXJudkNVNjZpeWJXRlhwTFpKVEtVU1lPaS9Vbk1SbklQQ2VsS2VMUlVjSTBtNVcyRmdnNWttK000a09wZjJ4WmpQdnJCNURYcGc4OTdQM3BlZGhXWVM1Z0RwVGh1T2lUWVMzQ2cxS2F5MFV0TE1HcVY0RUIxMTBGZ3pWbGNZaDBhZ3NicWdLR0tHWFNXclhjeHZ6SHpuYzdCeGVUb0RRY2R5RGJIY1NDNUFaa1B5S1hrSjAxTlBwaDRYbTRydlFxd3JkZ2h3bDZDQTBYYXB0TFJTOHR3TzErNXB4blNrRzhWYnA1cjNKUUQ5S01JQ3VsU3lzUVRjcGF0NitoQWhySWJadi9rNFpLTEhISWd4eHpIZ1ZUcmNDV1B1SVkxVlZyZmI3UFpTcThDMis0d0lZSnVYVnlHaXVYQlhvWURhWnRLUjArWEdaUjlVMGNLQm53T2RDb3hSbHJFVTY2UWloWGpCdWRmbEl6dTlySzFxcVBHaW5Namh4c1N0NEgza0FNNTVqZ09WS0FIK29hOThyRll6K3dPYTAxTHJ3STliaUo2aUxDWDRVRGFwdExSMCtVRTNVRlRSd29HZkE2MHpHM1FWR0pzM0o0SDNNeWxBSy9JQmliWGpibzZUbWVjY0VqU2d3MWVKcmtlaEJ6SU1jZHhvQUp6b05vcmJaMmU0bCtRTEwwS2RKeWxVcUhaNGNGZWhnTnBtMHBIVDVjaUFOYlVrWUlCbndPMXpMMXN6Yk9GSHBHME4vSkpsTW5YS1B0eWNoM3pQMCtFMDNuNk1Vbzg4QjV5SU1jY3g0SGtLcHd4UC9QS1c5amZjWjQxN0RWL1RGRjZGWmhPTkphR1NvY0hleGtPcEcwcUhUMkNURFRzVFlvVXZmc2NxTXFlc3pxRkRwQzhvYzROOEZ6UndCd3VYYmQ2eWNlUm9JOEFuUWdjUjNVNStpZ2hCM0xNY1J4STdnTmx6czk2aEcxcWc5SUVKOWhEUUtWWGdSbDJGZlB3WUMvRGdiUk5wYU9uaWsvODd5N2JnZVplZW03L1ovNHhMZC9GaC8vdHRrZk9OWUh3aS9EZ1IrQk9sM0tnOTkrUkpjTXA2VE9VeEx5citXakN1cGVaRU1OV3Bhd2xUWm0vclZKMmpOR2NrN2tRSWVSQWpqbU9BMG5DQzJHcHN6YllJa3VsdnNYa0xMMEtRTGZKaUQwODJQTTYwRys5c1g1dzEwY1lWUm1TdHFsMDlGRDRJbXlGNjZ1dDlKbUtrMzBnLzV4V2J4MlROS1BvSzhsK25DU3YxdzhpNlVCZnM4bXdtQWlwM2F1alpMRU5ycE1jM25pQWk0WkZFSXQya1hKSnBhd0d6bk03REwyRWtBTTU1amdPMUVITnVsNEorc0dUek9wS0ZIV2Uxd25TUU9sVkFKWmwycWs0Q2gwZTdQa2NhRjYrcjVoYzE3TmgwcFM3YTV0S1J3K2x5NkU3RnI0R2N6Wis1bCtqNk5OSjhoT2tJRG5RWi9haDkzblFmQThCSGNnbHc1cFVtektiZHhMSHJ6cVpLVEZjUThXYWtqNEZwK3Yya0hCTkpZejV1YmQ2V3VRV2NDRFhITWVCR2tJejgrQ2VUM3hqaFh0eU91bTc1UEtyQUg4ZzhkQmd6K1ZBaTl0WTZQQ3ozM1V4Y2lsa1Uvbm9DZGx6bHk5ZkJnVS9BYmZMbC90U20rb05ERHlWN3RWOCtrOEVwczNGK005RUNuaU5XaWFFWCtGQURCbEdBVHBKSnRDUVlMRGp1MHhDalBRdzlaWjhjQkptUTNJaC9QdVNNS2M3SnhrZjRUZmdRSzQ1dGdQSnpaT3RzQXJ6Zk1zUzFTKzRlY3V2QW5XMkR6ODAySE01MEc2U3ZPNmRWMy9uQjZFdTdMZGRrQndLMlZRK2VpUWE4R3BTR083NmFLbTVXYk1JSHRSOFVwNGUyRE82RitGQWo3dmtCZC9MUGsraVM5Z2JJWWIwVEhBWlU3OGdhUzNZdEpDTHhlb0F5a3krcFlnTVIwOGs0RUN1T2JZRFZZV214dWFqUjA0VUxYZ1N0WjV6czVSZkJScnNUdlNod1o3SGdRRFhqeU0wdXhEaUJybzJibVNUUkc4ZlBwU1NYcUtVeG5WNkpaWGJ5enBRNTdwYVBzZ2NGOWlBUkxXTG1BbVc3ZFlvdDNDZ09rZjJqR2JVWmlpekVFVWN6YnRjdFZPbzRjbnJXQ0NnVGdudEpVeWxNN1BuRHdjYzZLUXpPTE1jQ0E1WFEvdll6Q0Z3dzZQelF0cXJheTdsVjRGTmRyZmgwR0RQNTBCcUpnSGo2SFJNcERGeUEyU1RSRTlrc2k3WjNyc1pEVXJsNFYvM1hUdEdNaFhzWlIxb2s2S2djU29MV3FWZlVEVVo2TG9XZ0FQOUtVTmVOa1o1V1lGVnRFYXZSR2NmMmpIcGJqS3hQSGtOeXNGMUJoUHVHbWNTN0p3RjR3RUhjczB4SEtqeXVWK3JvVlkvbWtmbzVnVSsxVHd6NWgybEN2QlNiT3B1V3BMR28wT0RQWmNESGZTVmF1dUFjbzR1aUd3YUJUMDFVTUppdFg0WURYcmtNVkxST0tIVjRacXhVUWtPOUxVMW1RQ3FzdVlDRHZRbWh0eEpVOGc4K2xlWjVhbEdPcGtLMUZIN2l5SzJoQ09rRGhMTzR1TjYwc1Q3R0g0Q0R1U2E0NWJPUVRlWEhqRWF3eVNOcnpoRVZ3aGFiN1pyVHA1aWhIWHV3QWg4SStPUVlNL2xRUG9iM2doSE0yZ2cyVFFLZWkwRk5ITmpobGE5ckFOQkpqVkwzNlhCRWlnTm5xSS9QWktrL1F1UWRUVTJ5QzFpNFpncjEwaU5yczFKWVJKQUE3Z3VDTkkwbHJWRUJSZnhvSjAwazQ0VURqaVFhNDVUT3MvdjVGSmd6cXZ6NXBiRHdCR0NhTUJQT2pCdzhoUWpiUERsZEZpdzUzSWczZUpneDNnMmFDRFpKTkc3WnFhWGk4QTUwSnVKQ1dybnp2ekx1RjdxQTBJYVpGRWR6QWF0Q0FJVlBFV1B1K0owU3VBaDkvaVdUYkRmbENybHEyOTdtQmhYRWVUSmF3a0J0Z0tuVWpjV2ZObnJDMS82NkowL3pUN0pFZ01PNUpyajFPMkRacGFqSnpibFdVT0lvbGFtcURIN0tGWEFJOThpZC9oMW1FS3dNeGd2d3I3N0EyMUxGaGNONEE0Vk1FbFNQakhFYUJlTmthb0VrRTNsbzBjVzliSU9WTmVmamdJY0wxRWk4QlRTSFhwNC9TS1doMXhORCtBUUEzV1g0K3VjUnhITVpldE5uUGtZUjRYRnNuYmd3dTR1bUFxWUJBclNOVWVXVGxmSXIvd3VJQWJOUzF0RVF0ZTAyZno5ai9sUjFaT3VudVZYZ1dWKzVkRFlMUWpDem1IY0VZQzBRMWpBOHdEdWxnTnRDclo5Wk10SlZmTElwdkxSVXdLalh0YUIxaE9hbkM4Ylc2YmdLWHIzczU1MlJoN3lKanM1RlFLZkZDREFwYjJSdEdEdnhySzFHazQyTUhjWFV1ZjRvRWpsc1RoaDE1bHNZWUdDZE0weEhBZzIwMEJLVG91VzFacThVQUJXTTQzeHdJd2FOeHVxamJjS1ZOUWlxaUVnZ3ZPNVpwVENSV0RuTUg3cUhPQkJ6QWJkQTdoYkRnUTFNMUU3SUp4VUpZaHNHaTk2ZzZ6b1pSMW90dlk2clFxNUVnN2hkTmxuSFlnak4yZ2R3cEc3TFVBUTEwWG5FVWVJTWUxT0JEdEFzcWhiU0ZpRHROdWh6L29JZnRCanJZaDc0QW9VcEd0T3hvR2liNkJTRndKQ3hPUE9XWjJvVW9kY1RSMmRjdGV4eDFzRjNzdnN2bEZsMDFxb1FJd0c1WVNkdzNpUDkweGJUZ0IzeTRFd3VxSjRjRkx4RWRtVUU3MktyVlB4ZU04c1J6UDdzdTZMMElHdTBiT3NBM0ZrdDhhcHZMQ24vem9zbk9TMXhNMjR1OFpVTWZHWktLS1QxOURsd1FYREhRQ3diMlQxQkNFVlpBNWVnWUowemNrNlVDVVdTcmtlMEhjRXQxWTBTWnlDTjlxWjB6aXgwMDlGWUt4VjRKZW84VFpGTEtkakNaTWNWWVZ1QXJrOHNITVk3K1ViWWdSd3R4eG9UeWhGN1RVbkZXMGdtL0todDVUT1VqSUlGSW4wY2pyUVdXS2FkU0NPdkszdHBEenEzb0t4OGJiQWdSdDhNOFowTUMySTZLaWhtRHd6QTNWVkxtdGI3SjBvN0ZsZGRJaVM4QzFqcSt6OXlTdU4yRU4yRHRlY3JBT3BEM0hZa25aZGwxcmYwcnl4T3FRajJUbDNNRFcrS3ZDZDMvd2pBTEtyWlZQZ3BPYzBWQ0hZT1l4YjZZQ2ZaTkc5QU82V0F5Mkx5a0NUU0U0cWlpQ2I4cUczNGF1cHBHNk9lNDkxb00vOXltMk5iQSswUnJ6cUtlelFJWERrbW1mbUFVMzE5MmthZElYWTZUdGpqRVFCUUt1cWxnSWFIbkhSc3JiTzZ3bEFqK2Q1SW5zTnljMys3VnA1WEhNc0I4TGVKRVZDWm9mMWtyN0ZLT3BkMEpSMUlUWHRkdWIxSXFkT01iWXFJTlE3WDhTQkNzSE9ZVnoxVkFBWU9jVENidjdxYXRObGdITWd0VUlzL3NXVWxWcEZpemtRblZ2Z2VlV2o5bHdIV255aUprM2NJaFllVC9HUTNSb24rVURCWElpZzdSQ1hQczFBSWlMR0dMMXNIZE9xempabWJrWXQ5aGlYNXFVQ0o3eGpjYVVGY3JOL3RpdzJyam1XQTBsbWVwVkZab2NUTVJhZktOcE5IYWducEtaZU03UURNYWpaWW1kV3ovODl1SFBYcG91UHV6ZzBRU2dFTzRkeHpUdjFMSUs3NVVCUTJkS0JNaWNWYlNHYjhqVS9jVHJOWjVISVErdzVEblFhM09jVmYvdlE4dGg3b0NyV21FMEJoRkYzU0VuT0dFeWE5T2QwOG5Xa3JFU05YSk9iWmY5WVhMMWxJZ1ZrZmcvc3NWalFnV1MvYUkzWTNCTjA4UCtNVWdmQzJwRnVDdzA5aE9OUUkwU05PK3RBMUZvYjZXU3dDT3djeGdPbW5nVndSNGphV2psMElFS01rNG9weWFaY0RnVEw0VjNOZjloQXozYWdiMFB0RmdkS2gzY2dkOUtBeWtIckE5Ti8wZTZKNjVLbE1HdE1BNU4yWnhMcXVoRkY2TDZNVXhJV0h6TTZZQ3h1Smd0TVpsMXpyQjVJN0Q0N1RZSjdBQWpXM3JlMFdEUWtYYnVlSFhJT3hLS21oYVFCandPbFhXQ2FGRUlOTkNnZjdBekdVTkIySTVSaFQ1RUE3cFlEWWIyaFFTOGpWWEk5cWRyYVhBNEVYVzJibEJuNjNyTWNDT2JwMTV1QzIvQU81QzVib1hhUHk2TU51QXVXT05OTTFoakVNRm5iMDNNOWVWVDQ2WndmRlBHUHhWRWgrZ2tVcEd1TzdVQjFySERFVHQ1NzJGcGthYTAxSGNmTmxoVWRQVTFOcTZia1c0VmpVVXQ1NkZBeEJ5b0NPNE94ZDRLaTFaR0JBTzZvUlZ2blFRY2ltQmlwTW1FaEI1cEpwL05hVE9HQTVVRGkxWjh6eUdSNTZDR2NXK09RWVUydHZZRkV1UGI3V1ZWWlkyUnY5V3hQRDFXaElvaThKL1J5VEphSkZkdjJqc1V6Q1FNRjZackRPOUJPaGltOW1HSVM5NjZsc1NvMFZIMGRQWlV1eUJFdFZ4dktva1ljakR2clFMUm5ZcVNUd1NLd014Z3ZlS2VlV1VrQjNDMEh3ajZiWUdLa1N0NWtVeTcwVG5LcndWa2R3N0ZldGdlQ2JrTE5ob2QzSUhmclhxZ0JuY2NhcWlOV2hlRGF3b2orWVkxUjM4azBUbDdYTWUrdWQ1bEg4eE1CYWdzeVJEY1NLRWpYSE42QnNzT1dXSjZDelVoYk5wWk81dC84Nm03NjhBU3R6eG9rdE5Sd09acmRtMGxaMUZJZU91UnhJQm9SNlhReVVBUjJCbVB2Qk1VU0U4Q2RjeUFheWpOU0pmUGxSTnFVeTRFNi9HbmFhS2ozZ2FiUXVTdXhIcjhPNzBCVjhzRU1ZT3MwNEJReTRDSXNWQ0xXR0xWc2JmUzBQY3pyVHFFeW9sUUVhazJUbzl1MFFFRzY1dGdPVkVPbHJwaDhZYUNhaWVPekJjdm1OTU9lNFZxS09sSVZTRG5MRU90QWU3NEd1QURzSE1ZYitjWUhCYy9DUVgzVSswQ2NWR2tvMlpRTHZSN01wcG5yU1ZYSG1CdFRnRDFWeTZRRHdVRkNTak84QTYxekFFS05vamx6UzJyV3p1ak9HN010azFMUExmN1RDSmM1dzBsSG9DSHQ2OGlBUU1DQlhITjRCenBqaW9ESnlZNFp4L0NTdTFTZzBxeWZkUktQVWdVY1pxd0QwY2xsSnpVY2xNSXJCK3djeHJ0Nnl1cHlOaWtCM0RlRURtMmRZVmxFcjhrb0oxVStJWnR5b2NjTnM0Rk5TMGppTDZiTDdtVWNDSlNtb2dTRnQrQ281RVdoR0l3LzE4UmRYT0dOVkhvblE2Wlh2ekN1dnFDQ01Na1UxMXJtT1cvTXVreWFOaFJxL09jdUgxWCtJVDRQdWxaK1lQOWxPNG94ZnN3QVBscjM4bjVHa2hNSkZpUjVQdVhrSFlqTXcxVHM1R1RlNjlDTlM4UmIzMGVwQXBvSkJWZ0hhdWttalpMUlBUL3NITWJiVUxSemZ4amYvYy9Fem5NUDRnNkYzOVo1OTBSVjJKSlJUcXA4UWpZRjBYdVByRm5PNmltd21ZbnBtWE0zenY5S2ViQTNrWEdnN1hSbGZCblYzVmdUQ1lzNTBCNjMvZExRZXpuaXl6N2lTamRPL01hQVlIR3RDQ1h3VWp0eDFFMFNHVFlwazd2aWc1M29QZnVmTlByUUcvQVpycnNlMVlRMGRTWVVLRWpYSE51QkFEVlR5YmtZNC9DemxwRURqYzhWaTBCUlp0MTNsQ3BBYlBXZGRTQjZlMU9uMG9IOHNJdjMzVzJNWVlBOVc3Lyt5VGkweVJMQWZVT2cyTlk2dFVSVTRjZEpsUW5KcGlCNnU0S2R1TnkyV0l2TUZlaVpEaVNXbUhkVXRyMmhIY2o5aUFET2Y4VW1rTHc2SUFhdUpzWDl4c2hsYThKTnBJOHhLeDBxSkE3Und2NFZXS2E0YnhhU3psQnRoTEg0S1ZHSW9aUGJnWUowemVFZDZCb3BBd01NZGEwUlNkMTNWeXlDaXM3Uzl5T054Mk90QXF3RDBmY0RES0VxbUJ0Mk9BZm9ZQXl5bXB2UXdpMTRPemdsSllDNzVVQlZ3SlJnWXFRcW5tUlRFTDNvNnRYL1RaTGZ2M3JWdGI0WVpWMVY1Qm5ScUl2Mm5iS0QvbHZ3bjE3WFJMeFlEelROTEdOMmRPc0I3T1FiSjhaSTJXdU0yalFTT3FoTDRKaU9Cb2thMWY0S2d2WHJIZkRTVGVyb0FjemEyNEc4YkVqU0dZeEFvQ0JkYzJ3SGFxQk8wcW4vOHlNd2pyeDZkVGQ1OXVyVnZpRUVnM3ZXZVI5NlB1MzJxRG4yZ2J5b0VkdjB6anJRSmswcDBuUXFsQnQyNlBnZGpLSDkrTXd6ZmVBVW1vSUdjTGNjcUFZZzAxaWFrYW8wSjV2Q0RpUmV5U0tIVkptSHVvR2EyQy9pUWlwTWZUWFAzYUVkYUNGbG9sV3FaMVo4WkkwenA5UStZd1JzbWF3ZFFhQStSck0vaGJ5cVNkd1YzcmtpNlkza2Jwd0dMeVJNL2RSWmcyOUd1dWJZRGdSUXdTVjcyRTNaQXZGVHVsT2U4VUx2cktHT0NvNjFDckFPSk9ZcW5pc243T0xRZ29NeEZHWHRqT0FiK2lmUWhSd0lMTkFGeTBsVmhwQk5lZERMdXdmZ3dVaVJPMnBKZlZxVXZ4aDhVSExBY0d1NEhnaTQ5SW1MdXNQY2Y4MGd5WjA2OHp5Yno1Z2VhSlJaRmNjWGpyV1hFOC9XRzBTb0p6d1hSRjJRNUZpdGRvZStueEFvU05jYzI0RmFRa2sxOGF0SjI3bHRJUEVhRXpaV3BMVytnOTg3MTFpckFPdEFzWE9lU2l2UkV3YVozU1VQTzQ2b0w0bGNCc1l3WExtQmpEYjkvUEY1QVBjTm9jTVdwb1FmS05aMFJoUjdTNVpzeW9NZWQ5cUt4T1cvZzdsYkl2V3lHSUdJc2RXT2lNRm9EdjRkendvZDN5bzJoSVBTYWdzV3h0WFRmSkdJelFtMTJVanhHYk1IR21WOEQ0ZC82ZnFxa2lHL0diUXJ1aG9ZdjdlUkN1TVEyY2ZwLzNtaEV0dTNRRUc2NXRnT2hFcksyV2hGOXI0Z3UydUxFZkhkc3h4MWl1dVl4bG9GT0FlQzNaNG1wNDJnNVlROTRqRHVVRS9SU0tzL0t5ZUFPenFRTHVrVzFBUHlhRTZxbEtCdHlvTWVkOXFLVlhRZ0Vlb2JGbXByRFpLQlpsVHcweitMRDNheGZWbFdpUVNuT0IyZ2VjZ3crTDBpVXFZWGxOLzMweGlFZGtFUURCZjdtdWd6Qmh1ZXJrNEdBWkh4T1pNQTRWbFpBL0hRVFdYN3grUlRHSS9LYWNtSnpCalF5Z3JSUUVHNjV0Z09oRXJLSm1JMnVTa0UrTTZvVGVOVFc0VVcxUXp6d1ZpckFPZEFRTnN4QlpyaGZMQ2puUTdHUFJxQTFHZ29ZSEkyd2dIYzBZR29FOFBWMTZiSzdDOVpiVk1lOVBoaHRxRmdyaUJvaHNYWE9DT1NONmpTUmR2dzczamdnZndXeFo3ZXdzSUszRmVjUFdRWS9GNVFLZkJXK2VzcXpHTytUcmtFVGRwbkpQTVpnOENaT1dHTmdGbzR3VWhlNnBzY3RVeGZCWlZBK3ZGSmJsbWRzc0k5VUpDMk9hUjlWN01RN1E1Y3dtajFyOE45VTdwNWM5aEsrUmVwbGhBQjcyT3RBcHdEblU1YndveGdFY2tIT3c2c0hJd2IxRmpHbkxHR3FBRHV3b0VlUzI3Mk1VY1BJcStpdlA2U1Jac2VoYzloeDVBZVdtZ0kzU055dlVOOElWdVRWaThpcHpqUVE1SzR3SDBiMjh4Rk9YU0hvM0FIZlpIaHFhZmh3emNIMUxSWDB3TUtZcHAwU2JIMGtLT3EzbzJOb3NlbDNrTDUvYTdNOXpnWmd3WktXTHpHeE9hTG15Sy93RlVXbXVRbWZtZFdNSnhxSnFKME1CZkdJOW51RDlNYVA0R0N6SmdUWlV2bk5aTE51akFQcFd5S2NhK1F6WFkxMFBXYUo5bGs1dWliNW1vSzBySkN4bEFGT0FlYUdkUXh4M2xnNXpHT1ZUTUd3eW03bkpUQjZoYkFIUXI2SmpTWFQvY2grWU1BN3pNaWdKZS9aTkdtbWlnTWZlRjhXUmFRcHFFRFFiUFhWUXhIdWoySnF3amZsSU5OQUJyL01kQlNmRVo4bHUzZTdXZWo2TU9YSHhXU1gzMzVZOUhpNVkvR0VOei94T1cyanl4MGFSbGpyQTZrcCt1TVZCU1FNUzZRZ0dQSHJueG8vKzdxQTFEcWlWaUFzQlBKT0RTYlRlT0pubGI1aG9lVU5sQ1FHWFBVSmpEcHJ6eFRiWjIrcGZKdU5RSFRza2tHM1U4NUM0alF5NytXbnRKOWlDcUEvMnVRMUpKMzJGZW1pM09nazRQYWxaeXdhenRUakhXOTlBMWpTYWRRencvVkJFNDAxSlByZjNEYk5oaDBFMnM5Wm1ha0txWm9VMDcwZ3ZwcFJRY0hGdXZKelllK0VHL0pWRStCcXZmKzAwdVQxOENTRVNpeUQxcXZVN0Y4ajk3SEJrTFRSeFpzbG8zRGNCM0tEWGUvQS9tTjJUT21YNmdpZElGeWtVY3FiUHhheTJYNmRKMXZlRWhaUXc1a21zTTdVUFJ0YmFXY3pxVDFpWVRRdlFIckhObnJzKzcvSFI2aUN1Q3NSV3NoQTEwdGlIT2dEVFZGMUluTVFFN1lHWXloS0tYaitvYXhXa3dBOXcyY0k4OXRTMXZ1bFV3eE15TlZNVVdiYXZ2MzNIKzd2TzQ4dHlwN29KUjArd09yc2hHRDJiOVdaYVFBRmo2OXFSVDlCdXFML2VicDJ0MVhnUFA2L3VvRHQ0UFlXRGpRS3VnR1dna0g0c2xDRlhOdzBJRXNrUDEyeUFXOUdsNGIrNUlpaWRnRCtZMkJmbEJsazVuRkY2MHdpNG9hTitzZitXelNRSkpmVWs0ekJnb3lZMDVVRXdqSUN5eFNQVkFVZlZmVitldXluR2svTHhWQ29SazlBRmFVdWZnK2VxYnZRMVNCK2NjZXNLL3pmYzJRYzZCZE9kclVhVEtCbkxBekdKK2lxWlZ2WjBMTENlQytJY2N4aS85eUxybjdFK1puWEdGY2QxWXljVXAyb0UxYXNBeE0rNGJaVnJwdzlMdVB4T2ZiT3RsL3YrU09nMC8xZFhTWVFQSC9IdWMzcHJMOUNrdUY5OEtwSGZheXp0elFQeXVEeXROazB4TXhVSkRRYkdBclJzbjVlK1VEYjcwelBxQ0RySFgvL0xTcWZJelk3TXBKSjBXTDNQMm8yVnc0QnhwNHdpa243QXpHMHpTMWd2TTJ0aHJaZUFqM2JHb2p4a2hWVHdmYVpIQVF3YjNFR1F4WUtXNWROR1pHK2dPMUdZc3gyUktEbnFxTE12MjltMUlwV0pDRnpkR3lHYU5ua3h0OWcveWdzUlJwa0hNRjg2UEdPQkRvYU9xUlM2Q2RTTnRwWUt5Vjh2ZkNpazBRZDF1Y2luTlM1YU5DTnEzN1JqSWVzWWRKcmhhdEZXTXhCazVJR1ViQ2ptc2JvNk1PSlNKWWhydGdNTTRSMUxLNXRKODNXNzUzcC8vTW1VczdtSllmTmNhQmxueFR5Y0V5TTArMW5RYkdXaWxuZkpYSkNwRmhIWWlUS25rWHNpbm80TGEraHhqZjh4NVQ5Q2d4Rm1PMmFXaU1RblNqMkJwNUtGSFlIQzJiTmZmQjVPWi95QWZ6UHpSU0xjNlBHdU5BMDJOb2dMV2RCc2FrbExVbXlpQXhyQU54VWlYN1FqYXBZZmFuR00xdU9Xa21WR2R0RGNkaWpOcExtbjg5Y3RjVEJDeFJ0Vk5reThYNGFWZ3VIWGdWTmtmSlh2Qk0xbUJYNDJYdi9PTFZ2L2xxbk9CcXpVRGhBeDdtUjQxeG9NNmdOWVFCUXMxSEhNWTAvWlBWL0kxbWNpc2N4TjFLVDFGT3FueFd5Q1k1eEpkdlloUHJvM0pmWkY1b0dLamJPSXlCRFlnelFzaUNuTHZxc1hnaUJtQ2ROYi84dVZCVkttek9zaHlsVlZFZlJ2Q0hZN2sybS93bDh6QS9LVDlxakFOdEZwMm5Nbm94R09zSnlySllURmlVWjZ5WXJFQUs0czVuUzJmL1Rza1dzUWtnYVlNQTVtc1VIckdIU3Q1VTg0K2NRa2MxWnVrY1ZGWFlnR2dLZVoxcktKWEc0akJpdmdndkNmbnFza2g3UjFQOERyZ0ttZ09uSmNSS2U4Vi8xbXp4aWNmaS9idmYxaDRnTS95b0FHcXVBMVhHc1lqTFlLd25LUGh1S1BPNUxzT3VPNXBHSkgrUWtTb3pGN0lKcW92SU5iQmk1TmRwM0NuMy9NdTRuSFZtYzQ4QUFBTWlTVVJCVktoUmphbUtZM3V3ZGJFam1DdElxbW9lSnZmejRqNG5OeSt0b0Rud1hvVnc0c0cxSjY5c2Y3b0NxTGtPTkRXR0tSQ3NyZ2c3eGNhZldPaEhqS2RvZXhLM3IwKytnTS9IKzhOSWxRSUsyU1QzcStZR2RaSGpWYnNRdDBLbWlGY1FSQUVNYnd3ZWlPM0lvaU11TmVYRDAyS2VmdHB6ZUNHblVRWE5VVHQ5cmJXYzdJZE1WZ0ExbU5GM3MxTDJpcTRzWnJQTEdJUHhDZXJaNm1MSHVBZC9ZNzhZcVZKR0ladVdjSnJSa1NkSHhxN2p5QXpyK21oREhsWWpHZ096SDJqcHRtUHNnUWdTcWpJbnhIeGsxSkZ1TVhQZ2JZMFZjYjd2WWg3YmgwOVRBRFU0NVhRaEs2aWE5TE9FWVdJTXhtcjZKNzRjMHgwMGlCMUduTXJEU0pWUEN0azBMMTdnbW8rdmpLQkltVmxiaFdyUGlNYkF4TFVaTFYzdmlGWjJQb1lmdUtETmJXTmdTcHlackhVeFBQUlBNWE5nRHJRV1JiOE5ja3U5OHFKMjlUc1BWK0V3TTZ6N3Blb3NEanBKbWlZYkhPSXdidEhRc0FwbnNVK1VzZGZQU1VVOUM5cFVoUXF5VzRhQ2cwSEwrZlJVWms4bW1HbEVZeHF3OExaNTMya3hFNm9xU1BSWWZERzVFWDIyVUgvSWFGdlFIREhrVzdJSFRRemJFVW41VUlNS1IxZFhDendSV25uVUtRY0VPSXhwZ2hKMWtrdUxkYXZiRzhBci95Tk9LdVl1YUJPYzJIeFVISlkrb2xmOVJoSEZSalRtcWVUOG8zQ2tiRDA1djAzLzN1Y1VIY2tDNmlQMkFjNGlxc20weGN5QkZ4UGZHcit5dUpTQ09mS2hCa2Y1VmgrNC8wNDREV3k0ZEcrL1gxQVlrNXpEZUpQR2l2QnVicTFRSFdBRXNDUk9LaVlzYXRPSDZqL1RaQ1VjQ1dLbjJFTDJpTVo4cVA1cXdLTHk1Zmc4UVZLNTQrMEtoOG9mSDd4bFpFZ0ttalAvNW9QUnRuanlLVHcwYWhYUldZOThjUmgvNHhWOXhmZmJkZU9JOHNpeVVnYWNWUEYwUERhbGNtNXhhRGJCRCtYY1lpM0dKdjZZbWJOZ2RFWmp3K2dXTXpwdU51MDZMeXJmWW9CSEUzKzh6TmtzWlhBMUdzS2o1ajV1TmszUllIaFVZSTVHL21ObHpsS3hmZTZqVVFJQkxZNmZUVlg5VGErQTZTK094OGZKblBWUlZ5V1BZSkVkUDV1V0FoOWxPWUtGTUVpbFkyVE8vT2lya29PUXVpWFBqcU5ONjgvZUVpakxFbnA4ek5rN3N0dUh3NWZkY2JScDhXUEQ0M0VFY3g0ZmMvNXI1d2pDTzZKS3FVMy9EME5vRjJBcTR2NytBQUFBQUVsRlRrU3VRbUNDIgp9Cg=="/>
    </extobj>
    <extobj name="334E55B0-647D-440b-865C-3EC943EB4CBC-60">
      <extobjdata type="334E55B0-647D-440b-865C-3EC943EB4CBC" data="ewoJIkltZ1NldHRpbmdKc29uIiA6ICJ7XCJkcGlcIjpcIjYwMFwiLFwiZm9ybWF0XCI6XCJQTkdcIixcInRyYW5zcGFyZW50XCI6dHJ1ZSxcImF1dG9cIjpmYWxzZX0iLAoJIkxhdGV4IiA6ICJYRnNnWEcxaGRHaGlabnRJZlY5MElGeGQiLAoJIkxhdGV4SW1nQmFzZTY0IiA6ICJpVkJPUncwS0dnb0FBQUFOU1VoRVVnQUFBRjhBQUFCSEJBTUFBQUNUNTRZd0FBQUFNRkJNVkVYLy8vOEFBQUFBQUFBQUFBQUFBQUFBQUFBQUFBQUFBQUFBQUFBQUFBQUFBQUFBQUFBQUFBQUFBQUFBQUFBQUFBQXYzYUI3QUFBQUQzUlNUbE1BemUvZHUxUkVaaEIybVRJaXE0bWVEVm94QUFBQUNYQklXWE1BQUE3RUFBQU94QUdWS3c0YkFBQUJ0MGxFUVZSSURlMVdTMDdETUJBTklBRnRLUktDZlpCN2dBckt2aWdidG9nTE5PSUUzS0Ric0NvM0tEY29TemFJSS9RSWNBTWcvQVh0WTJ3M3RsUFJaQ3pFQWxFdlhIdjhuc2NaZTE0bkNFVnJnOXFXN0ZvaURhaDEwc2FPTlNHV050dEN1RTBUWEF0K1RJaUVFRTIxWlVxamhuUjlaRXlna1lqdGNiTFJnaUxjWjFQNXU2Sk16NjdKR2M4Sk9oanpLRG1QUWcvblQrTlBQdzJwR3JZeFJFQkI4bDJ4YXVTeHYrSGhYd2pacXNrOFhzWlZjSjR4ZUlScnZQa1JCakNCNTNsb1l0L0x3eHB3NWtVZ2ViN3dJdFNoL3BNVmgvVU5peGhsRGdJV1lZaFhQMElYbjM2RUcyenpDY2RaTmo1cVR1azM5SDBKUVpLY0FwZEpNamxVcVFmQ3VkZkFDcXQ3RFN6Q0VPOG1TQ3hDRng5K0JITU5FY25wTnhXWlVJRlVjaHVyblUwMmhGbUlOVUl1ZG5JbVhTVGFiQWh6cXpPclNwc05vUzVTWmRtNnVadXJXNldKU2xudG9RcW9rN0c3SlR5eHNRclljNitCUSsyNDE4QWhPS0xFZ1FkQlc0dlNBUTlOS0MxSzYyTXVvYVpGcVdmVHVvUko5eVlSZzlzU25GbXVLaFZibnFTME1jOGVWUEJBaThPWDJZaXBsUnBvODFyelpNcGNNTDBqSmU0N09WY0ExVXQxaktJMExvVTVnS3YyM3FHY2ZnRkV6M3dFbUdjblV3QUFBQUJKUlU1RXJrSmdnZz09Igp9Cg=="/>
    </extobj>
    <extobj name="334E55B0-647D-440b-865C-3EC943EB4CBC-61">
      <extobjdata type="334E55B0-647D-440b-865C-3EC943EB4CBC" data="ewoJIkltZ1NldHRpbmdKc29uIiA6ICJ7XCJkcGlcIjpcIjYwMFwiLFwiZm9ybWF0XCI6XCJQTkdcIixcInRyYW5zcGFyZW50XCI6dHJ1ZSxcImF1dG9cIjpmYWxzZX0iLAoJIkxhdGV4IiA6ICJYRnNnWEcxaGRHaGlabnRJZlY5N2RDMHhmU0JjWFE9PSIsCgkiTGF0ZXhJbWdCYXNlNjQiIDogImlWQk9SdzBLR2dvQUFBQU5TVWhFVWdBQUFMRUFBQUJIQkFNQUFBQzZ6THZ5QUFBQU1GQk1WRVgvLy84QUFBQUFBQUFBQUFBQUFBQUFBQUFBQUFBQUFBQUFBQUFBQUFBQUFBQUFBQUFBQUFBQUFBQUFBQUFBQUFBdjNhQjdBQUFBRDNSU1RsTUF6ZS9kdTFSRVpoQjJtVElpcTRtZURWb3hBQUFBQ1hCSVdYTUFBQTdFQUFBT3hBR1ZLdzRiQUFBQ2VVbEVRVlJZQ2UyWXZVN2NRQkNBSGFJQXgzRklpUFJHeXdPY2lHbFBoNDZDTm9yU1VaeEZDbHJlZ0pTT2hFUjZDaEF2QUJXaVFWRFNIVzhBYndBeFNVZ0VsOG5zbXZHdVQrZjF6dW1RK1BFVTN2WE03bmZqdWZIT2VqMWZCTk1vNytVbEVMR0gwbzduNXJVS1Fxa2JRSHd3SlNHYkduaUM1SllRb3E2Y2pMRTNKNS82VTZvQzdJbHdnRWpRbERlS2ZFMjNzaDFUcWwrbWFwQitTVGFqVmthampJWVpBYk5mNWtZWkRUTUNaci9NalpjUkRWbTd0UXl6d2lwVzlqS2sycDJGUGcrZlgvTk9adHdQMDVkbHVPdkdGL2pPSlkrbkUyeWR6OEFtVjJEWFJsUzJ6YlU5VEZldXp5ZndwNGhjUTJ5RFQ5NkhURjcyKzVXYWFHeFgrZVE2TFBhajllcjQ1RW5UbDE2Y2NjOG40L2ZGZ1FISTdmTEpOVkNmZExsRU12REpJOUNseWRhV1QrN0FyWlZJUmo1NUErNXBzclhsa3k5ZzFrb2tJNCs4U3ZYbWh1Ym50enp5enFPUnZTajZCbkFVUmZtdXBoYWV6empOTlowOU50azFuZm5rRHZ4Tkg5amFZZnU4QVhkV1lHcGtrMTNUV1VlamhWdTVQbWN5UXVXWjJ1cUZ5aDNIMWRuVFpKOVNOVUZKU2p1alNrNm96Tlg1WFRNN0FPOXVUdFhQeTBzYURUOHpLdmZzeTF5ZFpiWHJGVjFVTlRrNW5KUEhkVE1mTXVkMVVvVkhlSW5QRXdEYXE2V2dWeHBmdGRXeDl0Q0V0L0NUdWdWdDZuUEJPREp2dWFhempqTk5MV2picnVuTUpqdHNOaDU4NDBham1XdzJsZ3NlRGMxY2N2S0hULzBiT2hrZGtadU5MWWRTeVBRWlh4VHA3ZjZsdk5xRlNaNVEyNWhSaHpMb2pmTGVsQXI4UUU4N3YrM3VLbXNGNE54aEdBMnBBcnBicmEvVGZWNGJiUjVlQVhSWHpsd3FaZ0s1d245d3A3Q3FZQ1JJOUJLVjU4V0R2Z2JkVmh3V0RNSVl4eUtZbndsd3hYY21lOGZOaFk5RjRJejlQL0NBSDVqYnJaZ2dBQUFBQUVsRlRrU3VRbUNDIgp9Cg=="/>
    </extobj>
    <extobj name="334E55B0-647D-440b-865C-3EC943EB4CBC-62">
      <extobjdata type="334E55B0-647D-440b-865C-3EC943EB4CBC" data="ewoJIkltZ1NldHRpbmdKc29uIiA6ICJ7XCJkcGlcIjpcIjYwMFwiLFwiZm9ybWF0XCI6XCJQTkdcIixcInRyYW5zcGFyZW50XCI6dHJ1ZSxcImF1dG9cIjpmYWxzZX0iLAoJIkxhdGV4IiA6ICJYRnNnWEhScGJHUmxlMXh0WVhSb1ltWjdTSDE5WDNRZ1hGMD0iLAoJIkxhdGV4SW1nQmFzZTY0IiA6ICJpVkJPUncwS0dnb0FBQUFOU1VoRVVnQUFBRjhBQUFCYUJBTUFBQUFzcjVkMUFBQUFNRkJNVkVYLy8vOEFBQUFBQUFBQUFBQUFBQUFBQUFBQUFBQUFBQUFBQUFBQUFBQUFBQUFBQUFBQUFBQUFBQUFBQUFBQUFBQXYzYUI3QUFBQUQzUlNUbE1BaWMzdjNhdFVSREtadXlKMlpoQnJoM1pkQUFBQUNYQklXWE1BQUE3RUFBQU94QUdWS3c0YkFBQUNFa2xFUVZSWUNlMVh6VXJEUUJCT3RiKzBTaTk2RmFvbkx4WFNlMEVyZ3BjK2dnV1BIbElRNzcxNFZkK2dRczgrUXdVZm9IMkR2b0NrYWxxVitqUHU3RFRaamJEcEJQRWdaZzZieWV6MzdTU3pPNU9KWmVtUzJ0eHYwZjJaYmpicXVUckFSREt5MERHaXRBa0hoRHkxaGFYN3JKbU5haGFnSWhpemsrSWRESTBvYmNJUmo1T3RvaGQ0MTh4R05RZGxNWmR0SW9IbElQMGgxMExHZ1hGVmZhTFlvcnZjMnJwdVR2UWtBc3dJVk8xR1JjZzJEZzNiUTViajFYYVZDVENoTktIemowY2FoUWlrKytOUENUM2J0dXR5TVU5b05mUjlISmhBYVBZM0Q0aFlrb1FIVkgxWmtTWlRLVWdJRktja1N2NTVDYTdKMGZqVFI4UERFaEVJb3doSVNIaUlyaHBoN0c5NCtCZUZiRFZteHBYZ3ltZndVdlFTUHVNUnVoQUVudWVoRHRleFBCUUJibU1SUkhudXhDSms2SnNzT2F4M1dJYXA3NEQzRmUwRHRhbklZbmtZd1ZzOEQwZXd3eWVjK3RrNEljN0NSeHJFSlZpdWV3OXc0YnJ6aDFyb1FlRDBiV0JGU2Q4R0ZxR3YvNFJ3SG1rRXIwRlVXUjZDYlRCMFpMWU1wSWVsdGkxWERyS0IyU1NxYkdBU1ZEWlVxVW5GdG5Wckw5UzNva20wc3RTM0ZnRFVPM08wTk13NE1JVVo2OXVnekdiTjBiZkJERk16V2xGU3hpaXRTVVhwSmdvVG1xT2lsSG9NR1NOdThsU1V4aXF0SThBNEpmWU5MOTB5amh3cHlDcVdtNmMwZzFHQ0o0SHF2ekNnQk1tRFdEeGZIN0lKMW9hb3hBUFdqLzk4elF4TWV4NWxCdFBMZWZPd2hkQXZOQVd5S1diMUcrTUFBQUFBU1VWT1JLNUNZSUk9Igp9Cg=="/>
    </extobj>
    <extobj name="334E55B0-647D-440b-865C-3EC943EB4CBC-63">
      <extobjdata type="334E55B0-647D-440b-865C-3EC943EB4CBC" data="ewoJIkltZ1NldHRpbmdKc29uIiA6ICJ7XCJkcGlcIjpcIjYwMFwiLFwiZm9ybWF0XCI6XCJQTkdcIixcInRyYW5zcGFyZW50XCI6dHJ1ZSxcImF1dG9cIjpmYWxzZX0iLAoJIkxhdGV4IiA6ICJYRnNnWEcxaGRHaGlabnRTZlY5MElGeGQiLAoJIkxhdGV4SW1nQmFzZTY0IiA6ICJpVkJPUncwS0dnb0FBQUFOU1VoRVVnQUFBRndBQUFCSEJBTUFBQUI0MEQwekFBQUFNRkJNVkVYLy8vOEFBQUFBQUFBQUFBQUFBQUFBQUFBQUFBQUFBQUFBQUFBQUFBQUFBQUFBQUFBQUFBQUFBQUFBQUFBQUFBQXYzYUI3QUFBQUQzUlNUbE1BemUvZHU2dDJSQkJVTW1hWmlTTGluNytrQUFBQUNYQklXWE1BQUE3RUFBQU94QUdWS3c0YkFBQUMxMGxFUVZSSURiV1dNVy9VTUJUSERhVnRXdHBTMUJrRkhRTVNETG55QmE1Q1ltQUNRUmRZTGh2akhRc2JhdGhPQWxTK1FTT0dMZ3gzNGd0MFpMeU9iTTNNVXBxMEJRcm9ZYjhYTzQ1alI3NkJESW45M3MvL3ZEdy92enNXUXYzS054KzhTSmp6TW5HeE9IODJFdzV3Tm5Rc3VOL3BkQ0tNSitlamNnaHdranA0YnI2RWVJeEE4T2tKems0VG5OcHVPczc5TDVHL1l5UFJadUJzRC9rUEx0N0VseEQvNFl1enFlRHp4TUdiNm13WDVkZDljVnAvNFl1dm92cVpMMzRWY2ZERktUV1Eydm5HcHk2U3VpUHpEWHlaOE1uL1VaOHhkc3BNYm8rbFZzQ0lVTjcvK09MMDdUOTk4V1BNVE95TDl3Vis2cUFic1MrZytKWXZmaVJ3VjRIVmp6YVgvQ3pvM0ZFQjNLOFZRZkR0ZFNobytPb0tSZUpJbGJjaWR0T2x1b2FmWnkxMEV5L2NnWE1kUGZiOW5uaExrYmJJYXpoamk5Z3gvL3JpN0ExK3hHTTNYMU5uQWNvM3l6R1JBbldjalZGK0tMM2xjNkFFREh3ZThXNGQ1OGMzS1MwR1RuM0E2S2dyb05xT2dRZW9ydDVObXBlcmdqWndobmhSRCtZWXpxWEJ4SHZJU3k4OUQwQjFXRHVlMWZnKzNKUnpPMTdQWkFScTQwdzh4R0FtVWswODF3RFUzSTRmNmpodlZKbWMyM0gxY29ITlE5WFRUUHdSQnJNdTFhaEdoYTJMSmp2K1hlTFVSOXg0WDdpQWV0NzdMNHdGbzlFQUxrYWpoQVJNOVFIaXRDMVRLaFV0N2ZyaHcvVTdpTk9CQ3FrUXRiUTM4RjNFc1dnQ3lnaFBlMHlSOExzWkRCVThKbnFKQ3BHblBYWGlYRXRjSXZGejhFdGdLdTMxZjB0M1NXSVA4ZDk4TWdWTXY2cjJFRDN5SmdoK2xSdnpQT0QvaEZKaFVOVnV4ZGs3dVI3b0RLcHFEenUzTnEvVHRYRXZLdFVaZTF2S25HUkNuTWVrOWhqbmpWdndhbnNqS201azVPakJWb053Ry9oaGo5M2Vob2YvaXFjTm85dWdOUmszVkhubWFHK3ZUQ3BUMitnYU5abWp3emFvOG8yeHlRVFZjYTFjdHRFQnBuMmw3VGRDWHpiRm5yVFQxVzB0NDRFb3REVVl0aUM2YXl4NndFZFZJYnJMTmw3bG43b3d3OGIyWVR1NmJST3kyNWFmRmcrRjV4OHIxRkdaU2pLbHh3QUFBQUJKUlU1RXJrSmdnZz09Igp9Cg=="/>
    </extobj>
    <extobj name="334E55B0-647D-440b-865C-3EC943EB4CBC-64">
      <extobjdata type="334E55B0-647D-440b-865C-3EC943EB4CBC" data="ewoJIkltZ1NldHRpbmdKc29uIiA6ICJ7XCJkcGlcIjpcIjYwMFwiLFwiZm9ybWF0XCI6XCJQTkdcIixcInRyYW5zcGFyZW50XCI6dHJ1ZSxcImF1dG9cIjpmYWxzZX0iLAoJIkxhdGV4IiA6ICJYRnNnWEcxaGRHaGlabnRJZlY5N2RDMHhmU0JjWFE9PSIsCgkiTGF0ZXhJbWdCYXNlNjQiIDogImlWQk9SdzBLR2dvQUFBQU5TVWhFVWdBQUFMRUFBQUJIQkFNQUFBQzZ6THZ5QUFBQU1GQk1WRVgvLy84QUFBQUFBQUFBQUFBQUFBQUFBQUFBQUFBQUFBQUFBQUFBQUFBQUFBQUFBQUFBQUFBQUFBQUFBQUFBQUFBdjNhQjdBQUFBRDNSU1RsTUF6ZS9kdTFSRVpoQjJtVElpcTRtZURWb3hBQUFBQ1hCSVdYTUFBQTdFQUFBT3hBR1ZLdzRiQUFBQ2VVbEVRVlJZQ2UyWXZVN2NRQkNBSGFJQXgzRklpUFJHeXdPY2lHbFBoNDZDTm9yU1VaeEZDbHJlZ0pTT2hFUjZDaEF2QUJXaVFWRFNIVzhBYndBeFNVZ0VsOG5zbXZHdVQrZjF6dW1RK1BFVTN2WE03bmZqdWZIT2VqMWZCTk1vNytVbEVMR0gwbzduNXJVS1Fxa2JRSHd3SlNHYkduaUM1SllRb3E2Y2pMRTNKNS82VTZvQzdJbHdnRWpRbERlS2ZFMjNzaDFUcWwrbWFwQitTVGFqVmthampJWVpBYk5mNWtZWkRUTUNaci9NalpjUkRWbTd0UXl6d2lwVzlqS2sycDJGUGcrZlgvTk9adHdQMDVkbHVPdkdGL2pPSlkrbkUyeWR6OEFtVjJEWFJsUzJ6YlU5VEZldXp5ZndwNGhjUTJ5RFQ5NkhURjcyKzVXYWFHeFgrZVE2TFBhajllcjQ1RW5UbDE2Y2NjOG40L2ZGZ1FISTdmTEpOVkNmZExsRU12REpJOUNseWRhV1QrN0FyWlZJUmo1NUErNXBzclhsa3k5ZzFrb2tJNCs4U3ZYbWh1Ym50enp5enFPUnZTajZCbkFVUmZtdXBoYWV6empOTlowOU50azFuZm5rRHZ4Tkg5amFZZnU4QVhkV1lHcGtrMTNUV1VlamhWdTVQbWN5UXVXWjJ1cUZ5aDNIMWRuVFpKOVNOVUZKU2p1alNrNm96Tlg1WFRNN0FPOXVUdFhQeTBzYURUOHpLdmZzeTF5ZFpiWHJGVjFVTlRrNW5KUEhkVE1mTXVkMVVvVkhlSW5QRXdEYXE2V2dWeHBmdGRXeDl0Q0V0L0NUdWdWdDZuUEJPREp2dWFhempqTk5MV2picnVuTUpqdHNOaDU4NDBham1XdzJsZ3NlRGMxY2N2S0hULzBiT2hrZGtadU5MWWRTeVBRWlh4VHA3ZjZsdk5xRlNaNVEyNWhSaHpMb2pmTGVsQXI4UUU4N3YrM3VLbXNGNE54aEdBMnBBcnBicmEvVGZWNGJiUjVlQVhSWHpsd3FaZ0s1d245d3A3Q3FZQ1JJOUJLVjU4V0R2Z2JkVmh3V0RNSVl4eUtZbndsd3hYY21lOGZOaFk5RjRJejlQL0NBSDVqYnJaZ2dBQUFBQUVsRlRrU3VRbUNDIgp9Cg=="/>
    </extobj>
    <extobj name="334E55B0-647D-440b-865C-3EC943EB4CBC-65">
      <extobjdata type="334E55B0-647D-440b-865C-3EC943EB4CBC" data="ewoJIkltZ1NldHRpbmdKc29uIiA6ICJ7XCJkcGlcIjpcIjYwMFwiLFwiZm9ybWF0XCI6XCJQTkdcIixcInRyYW5zcGFyZW50XCI6dHJ1ZSxcImF1dG9cIjpmYWxzZX0iLAoJIkxhdGV4IiA6ICJYRnNnWEcxaGRHaGlabnRJZlY5MElEMGdYRzFoZEdoaVpudGFmVjkwSUZ4dlpHOTBJRnh0WVhSb1ltWjdTSDFmZTNRdE1YMGdJQ3NnS0RFZ0xTQmNiV0YwYUdKbWUxcDlYM1FwSUZ4dlpHOTBJRngwYVd4a1pYdGNiV0YwYUdKbWUwaDlmVjkwSUZ4ZCIsCgkiTGF0ZXhJbWdCYXNlNjQiIDogImlWQk9SdzBLR2dvQUFBQU5TVWhFVWdBQUJLSUFBQUJoQkFNQUFBQVhlUlN3QUFBQU1GQk1WRVgvLy84QUFBQUFBQUFBQUFBQUFBQUFBQUFBQUFBQUFBQUFBQUFBQUFBQUFBQUFBQUFBQUFBQUFBQUFBQUFBQUFBdjNhQjdBQUFBRDNSU1RsTUF6ZS9kdTFSRVpoQjJtVElpcTRtZURWb3hBQUFBQ1hCSVdYTUFBQTdFQUFBT3hBR1ZLdzRiQUFBV0YwbEVRVlI0QWUwOVc0d2t5VkUxNzU3cGVleHhDQTVrcUdFT2czbUludHM5a0g5T1BheXhERCtlaFVXeUJVZzlIRElJTU15SUwyUWt1cmxEYUJBSE00Q0VrQ3lyVjhjSm9aTlJyKy9qZUpwdTIyRGY4VE1MaGc5L1FDOUNCbVErWnJkM0FlTTdieEw1cU16SXlxaXFySzZhbWo1VDlkR1ZHUlVacjR6TWlNck1tZ21DK3FvdDRHK0JmM255SHlYeThoMy9SalZtYllFa0N6ekxHUHR1OGJEelJoSk9EYTh0NEcyQkpYQW94cjRHOE5mWURlOVdOV0p0Z1NRTGROajlFRnpxM2FQWFcvK1RoRlBEYXd0NFcyQ0pSN3dmNU5NVVk2ZmVyV3JFMmdKSkZqaDh4Si9jNUE1VlQxRkpScXJoT1N6UVBoTEk0RklQRG5JMHExRnJDeVJZNEc4VS9PZi91VTdMRTB4VWcyc0wxQmFvTFZCYm9MWkFiWUhhQXJVRmFndlVGcWd0VUZ1Z3RzRFVGcmg1TUhYVFlnMC9LWmVRaWhHcFc4K2NCZFltbzB1U2FlSGhKVEd1MlY2b0JjYVhkdlNqMFg3aVFqV3JpVitLQlJiWndhWHc1VXcvK2FCM2FieHJ4aGRsZ2ZBUzkxV2I3SjBYcFZZQzNYRG4ybU53ZlRYL3ViWXo0VmlkeVpOUEdWQ1o0MnVGYjFzNzE2U2M3TEZTVFJLc1NZSTMyRjBTUGoydzY5aVFBNzZWSk5pNVQ0SzlnWFBTR3g3N1huQ0p4NisydHFIaEVwTk9vMEQvYmRNS0xlR2tSMW1nTWoxcTFhWWMxWFp0a2Fhc2hSRTVjYjlnVGZMSWVGNTZkdHkzVkkwcUQwaWhOdGtkRXU0TG5Jdkl5L3MydEpOSE9UWDhNajFxVTB0aEZiNnlQV3FaZlRIV2U2OThad3lRdDNwdW1TK3EwQjRWdFA4M0wza0xQN2RIWGQvWjJXa0ptU1pRZXBJVCt5RU5ZbERhT2JBWUZLb2dqK0tVRldOMnF4RFJxUEYxVGJBQ1RTS21IdmZuV0N5cUw3UC84bWlXaG1JOGlxdTZzeU45Nmt0MGt6TjJtMzdnQjEwMERIaUpqLzRsQStMOHY4VWxKTjN3SG40Z001NmltbU9Ldkx3bVZYLzRiNi9KSjRmU2xlTm8wOWNyMHlTSGlHRXNrV2tNQ252VVFOcnh2Ui9zQ1RtV1pYV2JGbXFWY1M4b2RvV0NnMFdqSzBBM0xKaXVWTllQRzBLS3I5V001ZVFZaThQNjZSU0Z5alR4bDIyRnZXa2hOMzZIRmZhb01iZmovYU9JN3J3d2EyTEMyeEtIZVNQa3FlNmg0R0ExN1FyUVpYdlVJcGZDVEpKcXlycGxTVnFvTW9NZWRXSUg5Yy9zZ3dtS3p2MmN4dVJBVzBwT1dRbEJMd2k2eGNJZVp4TUNROFkwUTE3b0N0QmxleFR2OEljOUxkaWhFQ29ob2RSWWVRb3o2RkZqWmhUK2taZmFRdVdpSGhVQ2xlL1hkbEZCYjFjRFlvVUZkaVVHeVYzbERHZldvL2EwT28yV2tMUE1IWXJLUFdybG8xb2R1dEJrYU83Z2s4bDNmYUw0SEJYQ3dEVHNuaE5tVEo2SWxnclBpYk03UnkzQVZ4VEdFaktyOGwvK2EzN2txNkQ5ZTk5dktEaWx5ajFxaUhyV2tZWURGdkhhd1l2WHZ2NlhBcEN4NkJ6VlpqamJIZ3VQU2ttVzJtSnhqaFNQQS8vczcyQm9QLzM1WGlMQ0RFYzlTQ0ZSbXRvUmxrQXVscUlTUFBvNWdRNC9YNWVzZStVZTFja1NmMmluVWFCSENSNEZIakFDU3ZKUzY0MkpRUzhJK21uZmF5NlBsVjN2LzM1RTBiMkhBc2VDZHdYb2hnWFRsY3I2WVl1aEJkeWNRZThYR1B2Y0IzdU4zL2hRbTMycHAwV1BGU3JUSk9MYlRSLytRYkR2UktNU1BJcXhMMGNDQkVGVzBBdUNFN1p0MEdPbGxSYjc4dSs5Rmh6L3lSOHc5a2V4WjZZNnl4NDEwbUtLRnovbUcvUnVzbTgva0UzWGY1czk2bWtxZG1IbVBLcUJ3N3lVdFJTUFFsUDl2cGdzVW9KZXNKRWNacGZha3o5VUpudzlaUDloVzlQVVp0aWowR3BmVjFnQ0FZd0NidWxqZUIvMHIxblN4c0xNZWRRcWM3cTZGSTh5YjI5eUxUcjFkVzZaSlZtNUdhSnQrdlg5eE9nNHN4NTFnbHloSVJ3SzUxV3VIMm5JS3ZzMlhZYkN4OWdUdUdyS00rZFJDNjZDeFQwS1RIZXFkVDZSZGh4cEFGSEFhWmYxdUQ4eGhJS2dHZDd2V1k5MVpXWTk2b3lacFFJVjlMQkdXZ0duTUVaNUEzL1ltZHgyY0RoZzVqeHE2RTRleFQxcW5hSGtUQWE5cEVsYldtay9JYmZZUUdrdHgxeGkzeUVieEg5bjFxT0c3SjZXdFN2R1Z0SjByTkZFNFZmUW1CU0E5VGE5ZFROekhqVncrN0s0UnpYUllxTkgwT1ByMjd1MlFXV3RFY1lkOFZNSld6a3o2MUdIUmpNWVoveENHU2FsczRLRlp1ZEdRWDZWVm4zbVBJcTVjaGIzcUdXVTdwOUpPNDVTckJjRU9EWWd4TG5KQWFyeFltT2ZIcW1oNEdJaGR3WG9oZ1hUbGNyNjRaRHRSVXdsei9oQmoraXBmVitjakd3QTFPaVBBU3JUSkpJblkvVUFOa2dpVEgwdnc2UE11cXJzNjR4anh3c29mOVZ5d01xR2UwNXJBOFZUaENtNUlNQ3M3T3QxekhKZlg3aTRYOUFibU94TEt6VTM2ZW15S2N5YVIyMFNiMW5GUFdySjdPeW9VN0ZYakFtbzBnYmV0TkVJYTVUM2hPL1F6MUZoWmozS3lKZ242QzFSZjBXMDBkNHoxSFJwMWp4cXpsMDhLR1BOWE9zTDhVeGNJd09oU3BCc0VlQU90Um4wdkpuK1VKTzNnRWZKcnZjTGVzODVTenBjMTdONFZzbUJzK1pSVzhUYVl2RTVpbXVxTHRuVkdVRXZnRlQrZHRSQzN4dXR1N3BzQ3V2eGx5RHg2QzNnVWVkaWFKSGp3V2luU21OeVRsOUJwMFIwazFuenFFTzBYQklKV2FaSHFXUFdleEh0cERzanh1NEduWEowdjBnUW1YMlBna0hETHpKbXh4VnFFdU9MNDdUdnhERm5iNDQ2UjhzbGtiUmxldFJRbUpGTUtTTjI0dDZPTFR4eDRKRElUZ0c4RUZ2NkUrMUR3VWNVbzUrdUFOMklxdmE5OHBFZHdMRVdmaVhJWTB1M1NLa0lLSWZFeWtQbG1tUzg2KzJiNVJLdFZKa2UxUlptcFBJaHpVNFV4c1JlOFQ0eElnRjVtWTNzdHJ3V0NqNFd2Q3RBQ1QwbyswRitWc0UvYytDWHdNOFcxV0xpWDVGQkw4RlZZbVNHaE9kd2xFVjBsQzFxVXJrbUdSN1ZZbnVSYVBwZW9rZXBvRWU3aG1ZSWhZRTdWellweitGdDltL3hYL3NLaFR0SXoxQy9yV3lQRWhqMmo0ZEhOVjc5eWFSclpFdUZhbm1DWGpCSU1GaVRlSCtSSG1VcklXb2VtaUQ1L0lzWkhzWE1jb21tV2FKSERZVnUyVUVQVGtnNXczSXRhVHdQNzJsUmRTRVVqSWlmMURtS3dQZm9CM1U2aDJoTXI2b0pJZk1FdmFCMW9CV3pDNjBqdXc2MUdmTW9XQ001cFdUMHNLdlRqQUswaGRrOXFIV1lzeFkrNzBBVWgzbml6VEdrK3BmRExzQ2pEcE40V1VlaFkrWVlpRVpKZzhSR1hpYW1Jb2t4MkxNeG9UWmpIZ1ZMNXFUWGUvaUFveG9CVU44UzNTRWV4VUJEOTU4a0hONkw0VVRWTmVJTlBFenE1VlNQc2pqSURVZ1B6VGRrUEtVNGZrOGtZL3l1UHQ3d2V0TUxOaE1kajdDSjlLanBOSWxMNlZWUGozcGd4UU9IVEhsUlQ0NW1qNkFIQzZIT210NzVIVWN5Q2FDR3NQUW9xMEZYZFBrRmVKVEZ4Yk1DeDgzNWRlQ0Z2b0RkK3RkK0RMV1pkMTkvWjh5aklITytqUVNXeGZJOFNnN21wT2lGR1cvaFk4VHlRUnM1UStNREk0VGRjbVVPUlljaG5GbloxMU1peWFCSHZLcFpJcXZLRmxweGc2OW4wTVMzNFFiOGNqMnFFUjVRRW1GWStod0ZZV21Fc1VXNU5JL0s4UUh0bHJ1L2lCZUl4K3pCZ1pGemZHVEtxalRqSHFXQzNyWWpOd2s0TTNpTk5nd1ZNN1EyWFo4czE2Titnc2lyWXpLbWV4U01nRjZzZ2NqMThMVHJQUGNHcUtEbmcrOTYxRHI2NU9KNU1Dc1M2ZnlXUS9LQ1BLcmhNSm9Pb0Y0UEQxVHI1WmVqcy9Od1BzZWxlSGhGdzhRSGZtYktXbkZUU0UrUEl0aG9KcWJ3dzlTYm1ua3NTcGZvVWVwYkloMzBmdWJsQXkxY1Q1ZGtZUXVkcUpLUVpiUUhNd2FQUXE3ZjNZdTE5bDdoN0VVTi9mcGhsVmhiaVNqa3Vnc0Z6SUdNVGZNZVFySG83R25pSjF4emsySmlveWljOGpSNTRhZGVCR2FubXJjcFdDdHdnd2xlalJzWkxGR0NrOCs5R0NodGp2bzBwbVhLUCt2UzRFVEYrRUlMWHVmbXZiSWZuNzNuR1pxU2hFUkxaampLRS85M0Jaai9vREVjd1VKdWVmdWx1eXRBSm1JQXFtSHIxdzlEL0hWc3hHcUtlL3lMeFRVejQxSXN1bmMwanc1WHdsaWk2WDU5V1pvbXZMdWVvVDBxeHdvY2lLT0Yxd1VBb2hDandiQ2p4dFdqTGowTklXUTRheTlRalEwR09pR0FCZVNlaFJxNEhyVmlYcUZsaCt6cEZzTmRYWXdLb2VBVjFjUzlLMERZb3hCYnYzNGdWdkl0RnI0VjFTTzNJL3hGcy9wR3NlZ2JqeEpLR0JOTzdWRVVtMGdhZGQvWWVlYkRZS0hUR0poWFpmb2k3Qm4vTWQ0dTIrWHpxSzA0dWFoT25kc0puQTlvOS9YTE02VHNNYm5CV1dPUVZlTlJjcVZvVnlOTTYxR0lyWjlIVVh0VVdvb2NoWDFoS0JPOEZ0Z2JVV3VLQlpxamhyeWxzY1RVVVk5aUU0bUE3Z2tlbFdNRkxwOUhiYmE1ZnU0MWVSc1NTaGVkRDJqYmVxVmlIazNrRWo5MWpnSTk0VElEZDlxb2g5aDZlUlM1bzZEMTh5L0lFWUgyNUxmMG5oUEpBdVZSODF4enMyU3doSkpMeGI5VVRSSTh5bEkxUFRQUG1VZFpsTE1xWFc0TW5IQ2JsWW96WndOc0hpTUt5aWlQQ2xxYzBwRm0yTG1paTFFaDVCajJOTmNWb0JzUkJ0d1JXNjkrQUUrNGpacFBYVHdSa2lCYUp6by9JMWtjN21wV0l1QWJkVkVxRUtHVXFrbHhqN3JBMVFQMUFhMmUzZ01BOUpRWnVtYldWeERYbzVaTjlpQXlNalE2VVZTSTdCcUtUb3RxNHQ0VklPeFJpSzFYUDJ3NHJ3c1dBKytLREhvb05UalVKeTFJRmlmM0RPbHorRnVCUFYxZE01RXpncFdxeVV4N2xBcDZwNUhtY0s1Snp5SHVhU2gzUGFxaHNZT0FINHA1UWhNS0JuZE5XWlZDNFQ0V3VDdEEyS01RVzY5K21FY1pqRVU2WDBVRnZTdW1sY21UU1JaYmJ4clU1bWUvMlpnd21ITmZtVXJWcExoSFhlQ2F1ZXhRTkxPZ3ZMaUZraUpwdkMwbnN3cndhdjdIci82QU1YSVFZamVSOEZDNEQ4S2hkbUVRVzY5K09FTVpEQ2FkODN6VW1aQU5xOU5tMjRvZXlXSVJUV2VZTC93UkcrUnI2a2toVFd6cThHY0E2SGM5Q3kwOWo0TEJmMkNoOHdySTZBNEZCeXNENEg1THRLQmpDRHc3aWpVL2NhZURmVFEyTGV3RzdoejF4TWVqTUZ1dmZ1anFCTnJpbjJOMVJyU1RzaUV2QVVGMkZVV1N4U29haHhibm9MTnQxNkZXUkJPSFdIR1Bnc1RQSGUrbGVKUlVGSzl1bk9ua0c4TEFLS1lNY2ZhZ2Z5V0dFMVdYNG91aDhNREhvekJicjM1QVVUTGl6ZStIY3M2aGZ1T3JNeHpkL1dJUnN0ZElONUpGVXllY3ZEMit4cmR3VFpTTGFPSVFLKzVSUU9ISUlWdUtSL1dGd2ZGZ0crdk5ZQ0lkUFhRRHpOQnNaOWtpYnNRWDNPRnhLTmhaZUYwQlFnTUdzODNzaDJkRmEvaEJMd2lLZkk3VkdkN0NEWG9BMllNSHlTemFicWR3U2tGQVJ4U1E4cDU4TG45aDZNQVZ4WmxrTnJpTkxCZjNLSGovdXV2UUxjT2ozS0FIRUQ2Q2wxdENYZmpaeFl5Sk01d0xaaGtHWXdiQkZyRkVId3FxRmw1WGdKUkh4ZGxtZWxSZnRJWWYxNk1zTHRtVlVGREN5dXpMeGJXK2VBQS9Eb3VrNlptYW5VdlZwTGhIQldqYlRkdW1ESStTZXVJSkVONzkrTnF2K1Y5T2xrY1I1OHdUc3draW1jaWNvK0pzTS9zaE9ENytkY2IrOVBoWW0yWEtBbjlQaFd2UE5PZXkzT0xWUkJZbnhKamhEUlpRTXNici9DcFZreEk4cXEwanVwUlB5UmpObUFhWXMzUXV6SWpUaWo1aklsbzFqby83N0kzajQ1NUYwYnhQYTNDRG1PTEZ3L2FweHRHRlVQRFRWVjdvQ3BDYW80SVkyK3grNER2ZFJNSm1zZkNwRElVWU9EUGlndDJWVFJOWXJEbXpsa1R2YnNzNy9pMVZreEk4YWwrL3h4b3BRY2FpSGdXUzhRdGxRankyUDFJOGlIU1UrbTV3WU0xaVdyNFZxcDlEemc2dFlBRjJWNEFpandJQVp1dlREK1Jha1JiRHQ5QVdZcUNnSnlZdE5TZ1NXRFR3NUk0WXRWUXpCUEtZb3dMWWgrZmh3ZU1xd2FQNnVOY1Z5eEk4U3AxU09ESks4RWtybXJQUnVsQ0UwSkp4SUtxSyt3bnFCdlJnUGlLRFlKbFJqK05pdGo0ZWhUWnRNS3Q4WlNmb0xRa1hVNVpKWXRIZnByaHNVbE5YcVpxVTRGRkRaejlFUkdhNkx5a3RhWmdUOUc3eWthcW9RbzRlSDJ2d2huRERvYlJLVFVaQmNMN3JZSHE5NjFsc2Zmb0JiZG9RSEQxQlE2NDRtL1FpOU5mYkFxQzBUV0pCLzRmNVF5cTlLbFdURWp4cUsrcm1TR080d3dSRFRRTUlJNnVvZ3Q0N0lyejEzeFZtVkxFVUF1RHQ2SW02UTROUkRBVFY5cDRMZzgyY0F3SWFDZ2JXZzY0QUdVZTEyUHIwQTQ2U0Z1VThsYmFRNHRGZjhPdlY5MzNodXFqcWRlVWtGczBvMGNLczFvbDUzQ2N6dCtNOXB1aVVTL0NvUlNMQ2Jxa2MydUhuRFZCQjd6K0ZIVC93eXkrMXBCM1ZFQ1BTMFJVeUNSNUdpUmRtZkNieWV3emg1VkJ3c0tCZEFUSWVwZGxlaDgvWXBVVFdmODdjRWZqaVR5RWNDRUtlWjRvc3B2R0tlY2NVMVBXUEdsS0pMUHBFSnZzOFh0MFRqRXJYcEFTUDJuUzdzcmtQZXY5aTNEUzU2bjF0T2F1Z3ppR2dZMG9SMVEzQ3NmbEtnL0dIQ0xQUnZoSVYxVDNwZjRCS3ArRi9CRUgra1ZUTk5yU0VFcUcxWTRIa0xHaEZ5UmhQNzZvNkdXMlRoOXBJVUVobXNVYk14TzVmOXdzdHVsNmF5RFRPYXZkQUNzTWxLc0dqNEVDQW9SY0V2L1dGUC80KzJSTlAvOVBMLzg1NVRIV05MWWwxNVUxSmpFaEg1NG5nQzhnRE4zRncveGlsREdDYXlUYTBrOGVJTlVoUzBXeEQvWUFYRXZ2QmlwSlM4dnkvc0QxT1hqMUJLb1hGMkVrOFBqVVp4Zm1IRm0wdlRTZ1hQOVYwUy9Bb1dPTEU4OEFKRmhHdkptbWVYb1VCSm1QS2FqR0JTRWVwOC92QWFjTko0ZGZiemg5NzlmVW96VGFjUFBuVVkvSjYvT3FPN0FjRGV1emFqcHdmMEZrSkw2VkpwS1ljbjhZR3FpU1JVMWhzeEpPbTVaYWplVENGSnMxM1hZdGZ6L1MwNkdWNDFOZzZXSEppTEh0dFozcVBlc1d4b0FEY2s1SVRxNWw5WXFHVkk0L2pTZE96N2tDZFl6dlhsSU9BTjdTMm9ka1NBajErdFNYbktJSXRaNUY0TGJnSGJCSnhwM3lReHVMOC9zaWkybi9RcytvNUttbHNiREpsZU5RaHNjUnBjeW05MXNaYkVwTDZmc0tTM2laN204VitsYjNUcXVlcEVHeFRtNTh3Si9DazRrL3hNSTBGL0wzbEhpSjUweHI1NklGSE1ZMk4zYndNajVvM0gvcll4QytzQm10UEpuQkxMdWpBY0l4dHgvb1BhRXR0ejdYZkdCVmVKZGdTV0FqVUlaYnEwT015aXFrc3JIOVg5ZVBzN2RNelRHVmprUzNEb3piSnR5eUxUY2tWU0p0dngwaXV5aTIvR0pSWHJYOVh0UnhPY05KSG9LZUFDTFlwMlBBb2I1Uk1wMFkrVFdkeGt6MVVyOXpOZjAwMEVFazNCa3huZzVITDhDZ1l1cGhrQldVaUhVWGZyOFVGZ0xmZDkvUWs4Sy9hOFd3MWpweFdKOWltb2NQNnFnek83MG5IS3ZRMGd3VnNOSHpqajc1Mi9PbVB0TmlqWGdGR0dXd1FaUytQb3ZhQ0VJMWdiTDNzNFNjWFZGWjU0dUtSb1grV2tKaHpESENwKzUvL3krTVhmdnJ2V2ZJL2JEU2tFa3NFMjBSYzhVQUc1MDFxbFRXOW9mL1RMQlovSHIwcHZ0dWZKb0daeGNZMDhmR29RMmVoMWJRWHBiVGVqS0dXVTkyU0dlLzVYVU51UUt6bjZhZk5GOVdiNDhQcFF4NFFJOWhxRmxRQmpNdURNL0d0QUlVOUZTeWJ4ZnFIM3RXYWZOUG51Q0RUWDlsc05HMGZqNXJMeXVqV0xqNEIxUUtMd2xBd3hKOGZORExlMHovejBsVzI4dzBmdHNua3JibHMweW5BNmlOSElMN2tTbStYNDJrRkxMZzBPZGo0ZUZTbWdsbmRtVWtnTDBKWEhJckczekp1VnVIVUx0dDB3ZGZFYWpyK0RqVWRmNHFuRmJEZ1V1VmdBMXNvcDFNb0VtdHk3cng2eFJCS3JnN0VDaGo2RWh2K2xmcWRrbmtRNUZ5MkJCSUNyWW9QTGM3Y2ZTQ0VVN0JZQVFzdVlRNDJzTEZkUWxjc2xFRWtoMjNGK3ZnNnpwek84Wm5aSEpSeW9icHMwNXMzK1FjRlRlSVBpS2MzeS9PMEFoWmNIRjgyeHkrOGVnNGZBOERiWlI0bENOemxpdGM0aC93cm1GZlFtYjUxZXB1WUVMVUl5R0diUll6UDNmMkxYVGF2Z0FYWDBvOE5STHpvS2hyNUJtS3pOTXZBcFQzbldkTXFEdGR6S1dzSHBYR0Z2NTBRWTV0RkdrN1lYSjhjWkdFVmVsNEJDeTZmSDV0bE50bTU5dFRqc0RXS08yY3EvUmFLTEJ4T3dYSE0vcUdGLzY5emQ5S2Jna3J1Sm5HMm1RUSszbjc2UmlaU01ZUUtXSEFCSzJLamJiRmV4YXVXNWdaeC9iTVA4SXBkbzZLb0cyT0xCS3FMWlZ1Z00vMUJpUkpFV1N3OHlaWWdSRTJpVkF1c1ZwTElKSWs4aUorQlNrS3M0VzhkQzV4UGYwaWtzSktyN21tcHdqUnJBcGR0Z1UxMjk5SkU2RnlpTjErYTBsLzVqUHRvZWFoYWJac1Z2MmhXcTkzL1gyNUxGZS9FR0V1ZlhPd2FvbUZVbDZxMXdOK09xdVdudWYxbTVZei9Ed05pUEo0MGlLYmZBQUFBQUVsRlRrU3VRbUNDIgp9Cg=="/>
    </extobj>
    <extobj name="334E55B0-647D-440b-865C-3EC943EB4CBC-66">
      <extobjdata type="334E55B0-647D-440b-865C-3EC943EB4CBC" data="ewoJIkltZ1NldHRpbmdKc29uIiA6ICJ7XCJkcGlcIjpcIjYwMFwiLFwiZm9ybWF0XCI6XCJQTkdcIixcInRyYW5zcGFyZW50XCI6dHJ1ZSxcImF1dG9cIjpmYWxzZX0iLAoJIkxhdGV4IiA6ICJYRnNnWEcxaGRHaGlabnRJZlY5MElEMGdYRzFoZEdoaVpudGFmVjkwSUZ4dlpHOTBJRnh0WVhSb1ltWjdTSDFmZTNRdE1YMGdJQ3NnS0RFZ0xTQmNiV0YwYUdKbWUxcDlYM1FwSUZ4dlpHOTBJRngwYVd4a1pYdGNiV0YwYUdKbWUwaDlmVjkwSUZ4ZCIsCgkiTGF0ZXhJbWdCYXNlNjQiIDogImlWQk9SdzBLR2dvQUFBQU5TVWhFVWdBQUJLSUFBQUJoQkFNQUFBQVhlUlN3QUFBQU1GQk1WRVgvLy84QUFBQUFBQUFBQUFBQUFBQUFBQUFBQUFBQUFBQUFBQUFBQUFBQUFBQUFBQUFBQUFBQUFBQUFBQUFBQUFBdjNhQjdBQUFBRDNSU1RsTUF6ZS9kdTFSRVpoQjJtVElpcTRtZURWb3hBQUFBQ1hCSVdYTUFBQTdFQUFBT3hBR1ZLdzRiQUFBV0YwbEVRVlI0QWUwOVc0d2t5VkUxNzU3cGVleHhDQTVrcUdFT2czbUludHM5a0g5T1BheXhERCtlaFVXeUJVZzlIRElJTU15SUwyUWt1cmxEYUJBSE00Q0VrQ3lyVjhjSm9aTlJyKy9qZUpwdTIyRGY4VE1MaGc5L1FDOUNCbVErWnJkM0FlTTdieEw1cU16SXlxaXFySzZhbWo1VDlkR1ZHUlVacjR6TWlNck1tZ21DK3FvdDRHK0JmM255SHlYeThoMy9SalZtYllFa0N6ekxHUHR1OGJEelJoSk9EYTh0NEcyQkpYQW94cjRHOE5mWURlOVdOV0p0Z1NRTGROajlFRnpxM2FQWFcvK1RoRlBEYXd0NFcyQ0pSN3dmNU5NVVk2ZmVyV3JFMmdKSkZqaDh4Si9jNUE1VlQxRkpScXJoT1N6UVBoTEk0RklQRG5JMHExRnJDeVJZNEc4VS9PZi91VTdMRTB4VWcyc0wxQmFvTFZCYm9MWkFiWUhhQXJVRmFndlVGcWd0VUZ1Z3RzRFVGcmg1TUhYVFlnMC9LWmVRaWhHcFc4K2NCZFltbzB1U2FlSGhKVEd1MlY2b0JjYVhkdlNqMFg3aVFqV3JpVitLQlJiWndhWHc1VXcvK2FCM2FieHJ4aGRsZ2ZBUzkxV2I3SjBYcFZZQzNYRG4ybU53ZlRYL3ViWXo0VmlkeVpOUEdWQ1o0MnVGYjFzNzE2U2M3TEZTVFJLc1NZSTMyRjBTUGoydzY5aVFBNzZWSk5pNVQ0SzlnWFBTR3g3N1huQ0p4NisydHFIaEVwTk9vMEQvYmRNS0xlR2tSMW1nTWoxcTFhWWMxWFp0a2Fhc2hSRTVjYjlnVGZMSWVGNTZkdHkzVkkwcUQwaWhOdGtkRXU0TG5Jdkl5L3MydEpOSE9UWDhNajFxVTB0aEZiNnlQV3FaZlRIV2U2OThad3lRdDNwdW1TK3EwQjRWdFA4M0wza0xQN2RIWGQvWjJXa0ptU1pRZXBJVCt5RU5ZbERhT2JBWUZLb2dqK0tVRldOMnF4RFJxUEYxVGJBQ1RTS21IdmZuV0N5cUw3UC84bWlXaG1JOGlxdTZzeU45Nmt0MGt6TjJtMzdnQjEwMERIaUpqLzRsQStMOHY4VWxKTjN3SG40Z001NmltbU9Ldkx3bVZYLzRiNi9KSjRmU2xlTm8wOWNyMHlTSGlHRXNrV2tNQ252VVFOcnh2Ui9zQ1RtV1pYV2JGbXFWY1M4b2RvV0NnMFdqSzBBM0xKaXVWTllQRzBLS3I5V001ZVFZaThQNjZSU0Z5alR4bDIyRnZXa2hOMzZIRmZhb01iZmovYU9JN3J3d2EyTEMyeEtIZVNQa3FlNmg0R0ExN1FyUVpYdlVJcGZDVEpKcXlycGxTVnFvTW9NZWRXSUg5Yy9zZ3dtS3p2MmN4dVJBVzBwT1dRbEJMd2k2eGNJZVp4TUNROFkwUTE3b0N0QmxleFR2OEljOUxkaWhFQ29ob2RSWWVRb3o2RkZqWmhUK2taZmFRdVdpSGhVQ2xlL1hkbEZCYjFjRFlvVUZkaVVHeVYzbERHZldvL2EwT28yV2tMUE1IWXJLUFdybG8xb2R1dEJrYU83Z2s4bDNmYUw0SEJYQ3dEVHNuaE5tVEo2SWxnclBpYk03UnkzQVZ4VEdFaktyOGwvK2EzN2txNkQ5ZTk5dktEaWx5ajFxaUhyV2tZWURGdkhhd1l2WHZ2NlhBcEN4NkJ6VlpqamJIZ3VQU2ttVzJtSnhqaFNQQS8vczcyQm9QLzM1WGlMQ0RFYzlTQ0ZSbXRvUmxrQXVscUlTUFBvNWdRNC9YNWVzZStVZTFja1NmMmluVWFCSENSNEZIakFDU3ZKUzY0MkpRUzhJK21uZmF5NlBsVjN2LzM1RTBiMkhBc2VDZHdYb2hnWFRsY3I2WVl1aEJkeWNRZThYR1B2Y0IzdU4zL2hRbTMycHAwV1BGU3JUSk9MYlRSLytRYkR2UktNU1BJcXhMMGNDQkVGVzBBdUNFN1p0MEdPbGxSYjc4dSs5Rmh6L3lSOHc5a2V4WjZZNnl4NDEwbUtLRnovbUcvUnVzbTgva0UzWGY1czk2bWtxZG1IbVBLcUJ3N3lVdFJTUFFsUDl2cGdzVW9KZXNKRWNacGZha3o5VUpudzlaUDloVzlQVVp0aWowR3BmVjFnQ0FZd0NidWxqZUIvMHIxblN4c0xNZWRRcWM3cTZGSTh5YjI5eUxUcjFkVzZaSlZtNUdhSnQrdlg5eE9nNHN4NTFnbHloSVJ3SzUxV3VIMm5JS3ZzMlhZYkN4OWdUdUdyS00rZFJDNjZDeFQwS1RIZXFkVDZSZGh4cEFGSEFhWmYxdUQ4eGhJS2dHZDd2V1k5MVpXWTk2b3lacFFJVjlMQkdXZ0duTUVaNUEzL1ltZHgyY0RoZzVqeHE2RTRleFQxcW5hSGtUQWE5cEVsYldtay9JYmZZUUdrdHgxeGkzeUVieEg5bjFxT0c3SjZXdFN2R1Z0SjByTkZFNFZmUW1CU0E5VGE5ZFROekhqVncrN0s0UnpYUllxTkgwT1ByMjd1MlFXV3RFY1lkOFZNSld6a3o2MUdIUmpNWVoveENHU2FsczRLRlp1ZEdRWDZWVm4zbVBJcTVjaGIzcUdXVTdwOUpPNDVTckJjRU9EWWd4TG5KQWFyeFltT2ZIcW1oNEdJaGR3WG9oZ1hUbGNyNjRaRHRSVXdsei9oQmoraXBmVitjakd3QTFPaVBBU3JUSkpJblkvVUFOa2dpVEgwdnc2UE11cXJzNjR4anh3c29mOVZ5d01xR2UwNXJBOFZUaENtNUlNQ3M3T3QxekhKZlg3aTRYOUFibU94TEt6VTM2ZW15S2N5YVIyMFNiMW5GUFdySjdPeW9VN0ZYakFtbzBnYmV0TkVJYTVUM2hPL1F6MUZoWmozS3lKZ242QzFSZjBXMDBkNHoxSFJwMWp4cXpsMDhLR1BOWE9zTDhVeGNJd09oU3BCc0VlQU90Um4wdkpuK1VKTzNnRWZKcnZjTGVzODVTenBjMTdONFZzbUJzK1pSVzhUYVl2RTVpbXVxTHRuVkdVRXZnRlQrZHRSQzN4dXR1N3BzQ3V2eGx5RHg2QzNnVWVkaWFKSGp3V2luU21OeVRsOUJwMFIwazFuenFFTzBYQklKV2FaSHFXUFdleEh0cERzanh1NEduWEowdjBnUW1YMlBna0hETHpKbXh4VnFFdU9MNDdUdnhERm5iNDQ2UjhzbGtiUmxldFJRbUpGTUtTTjI0dDZPTFR4eDRKRElUZ0c4RUZ2NkUrMUR3VWNVbzUrdUFOMklxdmE5OHBFZHdMRVdmaVhJWTB1M1NLa0lLSWZFeWtQbG1tUzg2KzJiNVJLdFZKa2UxUlptcFBJaHpVNFV4c1JlOFQ0eElnRjVtWTNzdHJ3V0NqNFd2Q3RBQ1QwbyswRitWc0UvYytDWHdNOFcxV0xpWDVGQkw4RlZZbVNHaE9kd2xFVjBsQzFxVXJrbUdSN1ZZbnVSYVBwZW9rZXBvRWU3aG1ZSWhZRTdWellweitGdDltL3hYL3NLaFR0SXoxQy9yV3lQRWhqMmo0ZEhOVjc5eWFSclpFdUZhbm1DWGpCSU1GaVRlSCtSSG1VcklXb2VtaUQ1L0lzWkhzWE1jb21tV2FKSERZVnUyVUVQVGtnNXczSXRhVHdQNzJsUmRTRVVqSWlmMURtS3dQZm9CM1U2aDJoTXI2b0pJZk1FdmFCMW9CV3pDNjBqdXc2MUdmTW9XQ001cFdUMHNLdlRqQUswaGRrOXFIV1lzeFkrNzBBVWgzbml6VEdrK3BmRExzQ2pEcE40V1VlaFkrWVlpRVpKZzhSR1hpYW1Jb2t4MkxNeG9UWmpIZ1ZMNXFUWGUvaUFveG9CVU44UzNTRWV4VUJEOTU4a0hONkw0VVRWTmVJTlBFenE1VlNQc2pqSURVZ1B6VGRrUEtVNGZrOGtZL3l1UHQ3d2V0TUxOaE1kajdDSjlLanBOSWxMNlZWUGozcGd4UU9IVEhsUlQ0NW1qNkFIQzZIT210NzVIVWN5Q2FDR3NQUW9xMEZYZFBrRmVKVEZ4Yk1DeDgzNWRlQ0Z2b0RkK3RkK0RMV1pkMTkvWjh5aklITytqUVNXeGZJOFNnN21wT2lGR1cvaFk4VHlRUnM1UStNREk0VGRjbVVPUlljaG5GbloxMU1peWFCSHZLcFpJcXZLRmxweGc2OW4wTVMzNFFiOGNqMnFFUjVRRW1GWStod0ZZV21Fc1VXNU5JL0s4UUh0bHJ1L2lCZUl4K3pCZ1pGemZHVEtxalRqSHFXQzNyWWpOd2s0TTNpTk5nd1ZNN1EyWFo4czE2Titnc2lyWXpLbWV4U01nRjZzZ2NqMThMVHJQUGNHcUtEbmcrOTYxRHI2NU9KNU1Dc1M2ZnlXUS9LQ1BLcmhNSm9Pb0Y0UEQxVHI1WmVqcy9Od1BzZWxlSGhGdzhRSGZtYktXbkZUU0UrUEl0aG9KcWJ3dzlTYm1ua3NTcGZvVWVwYkloMzBmdWJsQXkxY1Q1ZGtZUXVkcUpLUVpiUUhNd2FQUXE3ZjNZdTE5bDdoN0VVTi9mcGhsVmhiaVNqa3Vnc0Z6SUdNVGZNZVFySG83R25pSjF4emsySmlveWljOGpSNTRhZGVCR2FubXJjcFdDdHdnd2xlalJzWkxGR0NrOCs5R0NodGp2bzBwbVhLUCt2UzRFVEYrRUlMWHVmbXZiSWZuNzNuR1pxU2hFUkxaampLRS85M0Jaai9vREVjd1VKdWVmdWx1eXRBSm1JQXFtSHIxdzlEL0hWc3hHcUtlL3lMeFRVejQxSXN1bmMwanc1WHdsaWk2WDU5V1pvbXZMdWVvVDBxeHdvY2lLT0Yxd1VBb2hDandiQ2p4dFdqTGowTklXUTRheTlRalEwR09pR0FCZVNlaFJxNEhyVmlYcUZsaCt6cEZzTmRYWXdLb2VBVjFjUzlLMERZb3hCYnYzNGdWdkl0RnI0VjFTTzNJL3hGcy9wR3NlZ2JqeEpLR0JOTzdWRVVtMGdhZGQvWWVlYkRZS0hUR0poWFpmb2k3Qm4vTWQ0dTIrWHpxSzA0dWFoT25kc0puQTlvOS9YTE02VHNNYm5CV1dPUVZlTlJjcVZvVnlOTTYxR0lyWjlIVVh0VVdvb2NoWDFoS0JPOEZ0Z2JVV3VLQlpxamhyeWxzY1RVVVk5aUU0bUE3Z2tlbFdNRkxwOUhiYmE1ZnU0MWVSc1NTaGVkRDJqYmVxVmlIazNrRWo5MWpnSTk0VElEZDlxb2g5aDZlUlM1bzZEMTh5L0lFWUgyNUxmMG5oUEpBdVZSODF4enMyU3doSkpMeGI5VVRSSTh5bEkxUFRQUG1VZFpsTE1xWFc0TW5IQ2JsWW96WndOc0hpTUt5aWlQQ2xxYzBwRm0yTG1paTFFaDVCajJOTmNWb0JzUkJ0d1JXNjkrQUUrNGpacFBYVHdSa2lCYUp6by9JMWtjN21wV0l1QWJkVkVxRUtHVXFrbHhqN3JBMVFQMUFhMmUzZ01BOUpRWnVtYldWeERYbzVaTjlpQXlNalE2VVZTSTdCcUtUb3RxNHQ0VklPeFJpSzFYUDJ3NHJ3c1dBKytLREhvb05UalVKeTFJRmlmM0RPbHorRnVCUFYxZE01RXpncFdxeVV4N2xBcDZwNUhtY0s1Snp5SHVhU2gzUGFxaHNZT0FINHA1UWhNS0JuZE5XWlZDNFQ0V3VDdEEyS01RVzY5K21FY1pqRVU2WDBVRnZTdW1sY21UU1JaYmJ4clU1bWUvMlpnd21ITmZtVXJWcExoSFhlQ2F1ZXhRTkxPZ3ZMaUZraUpwdkMwbnN3cndhdjdIci82QU1YSVFZamVSOEZDNEQ4S2hkbUVRVzY5K09FTVpEQ2FkODN6VW1aQU5xOU5tMjRvZXlXSVJUV2VZTC93UkcrUnI2a2toVFd6cThHY0E2SGM5Q3kwOWo0TEJmMkNoOHdySTZBNEZCeXNENEg1THRLQmpDRHc3aWpVL2NhZURmVFEyTGV3RzdoejF4TWVqTUZ1dmZ1anFCTnJpbjJOMVJyU1RzaUV2QVVGMkZVV1N4U29haHhibm9MTnQxNkZXUkJPSFdIR1Bnc1RQSGUrbGVKUlVGSzl1bk9ua0c4TEFLS1lNY2ZhZ2Z5V0dFMVdYNG91aDhNREhvekJicjM1QVVUTGl6ZStIY3M2aGZ1T3JNeHpkL1dJUnN0ZElONUpGVXllY3ZEMit4cmR3VFpTTGFPSVFLKzVSUU9ISUlWdUtSL1dGd2ZGZ0crdk5ZQ0lkUFhRRHpOQnNaOWtpYnNRWDNPRnhLTmhaZUYwQlFnTUdzODNzaDJkRmEvaEJMd2lLZkk3VkdkN0NEWG9BMllNSHlTemFicWR3U2tGQVJ4U1E4cDU4TG45aDZNQVZ4WmxrTnJpTkxCZjNLSGovdXV2UUxjT2ozS0FIRUQ2Q2wxdENYZmpaeFl5Sk01d0xaaGtHWXdiQkZyRkVId3FxRmw1WGdKUkh4ZGxtZWxSZnRJWWYxNk1zTHRtVlVGREN5dXpMeGJXK2VBQS9Eb3VrNlptYW5VdlZwTGhIQldqYlRkdW1ESStTZXVJSkVONzkrTnF2K1Y5T2xrY1I1OHdUc3draW1jaWNvK0pzTS9zaE9ENytkY2IrOVBoWW0yWEtBbjlQaFd2UE5PZXkzT0xWUkJZbnhKamhEUlpRTXNici9DcFZreEk4cXEwanVwUlB5UmpObUFhWXMzUXV6SWpUaWo1aklsbzFqby83N0kzajQ1NUYwYnhQYTNDRG1PTEZ3L2FweHRHRlVQRFRWVjdvQ3BDYW80SVkyK3grNER2ZFJNSm1zZkNwRElVWU9EUGlndDJWVFJOWXJEbXpsa1R2YnNzNy9pMVZreEk4YWwrL3h4b3BRY2FpSGdXUzhRdGxRankyUDFJOGlIU1UrbTV3WU0xaVdyNFZxcDlEemc2dFlBRjJWNEFpandJQVp1dlREK1Jha1JiRHQ5QVdZcUNnSnlZdE5TZ1NXRFR3NUk0WXRWUXpCUEtZb3dMWWgrZmh3ZU1xd2FQNnVOY1Z5eEk4U3AxU09ESks4RWtybXJQUnVsQ0UwSkp4SUtxSyt3bnFCdlJnUGlLRFlKbFJqK05pdGo0ZWhUWnRNS3Q4WlNmb0xRa1hVNVpKWXRIZnByaHNVbE5YcVpxVTRGRkRaejlFUkdhNkx5a3RhWmdUOUc3eWthcW9RbzRlSDJ2d2huRERvYlJLVFVaQmNMN3JZSHE5NjFsc2Zmb0JiZG9RSEQxQlE2NDRtL1FpOU5mYkFxQzBUV0pCLzRmNVF5cTlLbFdURWp4cUsrcm1TR080d3dSRFRRTUlJNnVvZ3Q0N0lyejEzeFZtVkxFVUF1RHQ2SW02UTROUkRBVFY5cDRMZzgyY0F3SWFDZ2JXZzY0QUdVZTEyUHIwQTQ2U0Z1VThsYmFRNHRGZjhPdlY5MzNodXFqcWRlVWtGczBvMGNLczFvbDUzQ2N6dCtNOXB1aVVTL0NvUlNMQ2Jxa2MydUhuRFZCQjd6K0ZIVC93eXkrMXBCM1ZFQ1BTMFJVeUNSNUdpUmRtZkNieWV3emg1VkJ3c0tCZEFUSWVwZGxlaDgvWXBVVFdmODdjRWZqaVR5RWNDRUtlWjRvc3B2R0tlY2NVMVBXUEdsS0pMUHBFSnZzOFh0MFRqRXJYcEFTUDJuUzdzcmtQZXY5aTNEUzU2bjF0T2F1Z3ppR2dZMG9SMVEzQ3NmbEtnL0dIQ0xQUnZoSVYxVDNwZjRCS3ArRi9CRUgra1ZUTk5yU0VFcUcxWTRIa0xHaEZ5UmhQNzZvNkdXMlRoOXBJVUVobXNVYk14TzVmOXdzdHVsNmF5RFRPYXZkQUNzTWxLc0dqNEVDQW9SY0V2L1dGUC80KzJSTlAvOVBMLzg1NVRIV05MWWwxNVUxSmpFaEg1NG5nQzhnRE4zRncveGlsREdDYXlUYTBrOGVJTlVoUzBXeEQvWUFYRXZ2QmlwSlM4dnkvc0QxT1hqMUJLb1hGMkVrOFBqVVp4Zm1IRm0wdlRTZ1hQOVYwUy9Bb1dPTEU4OEFKRmhHdkptbWVYb1VCSm1QS2FqR0JTRWVwOC92QWFjTko0ZGZiemg5NzlmVW96VGFjUFBuVVkvSjYvT3FPN0FjRGV1emFqcHdmMEZrSkw2VkpwS1ljbjhZR3FpU1JVMWhzeEpPbTVaYWplVENGSnMxM1hZdGZ6L1MwNkdWNDFOZzZXSEppTEh0dFozcVBlc1d4b0FEY2s1SVRxNWw5WXFHVkk0L2pTZE96N2tDZFl6dlhsSU9BTjdTMm9ka1NBajErdFNYbktJSXRaNUY0TGJnSGJCSnhwM3lReHVMOC9zaWkybi9RcytvNUttbHNiREpsZU5RaHNjUnBjeW05MXNaYkVwTDZmc0tTM2laN204VitsYjNUcXVlcEVHeFRtNTh3Si9DazRrL3hNSTBGL0wzbEhpSjUweHI1NklGSE1ZMk4zYndNajVvM0gvcll4QytzQm10UEpuQkxMdWpBY0l4dHgvb1BhRXR0ejdYZkdCVmVKZGdTV0FqVUlaYnEwT015aXFrc3JIOVg5ZVBzN2RNelRHVmprUzNEb3piSnR5eUxUY2tWU0p0dngwaXV5aTIvR0pSWHJYOVh0UnhPY05KSG9LZUFDTFlwMlBBb2I1Uk1wMFkrVFdkeGt6MVVyOXpOZjAwMEVFazNCa3huZzVITDhDZ1l1cGhrQldVaUhVWGZyOFVGZ0xmZDkvUWs4Sy9hOFd3MWpweFdKOWltb2NQNnFnek83MG5IS3ZRMGd3VnNOSHpqajc1Mi9PbVB0TmlqWGdGR0dXd1FaUytQb3ZhQ0VJMWdiTDNzNFNjWFZGWjU0dUtSb1grV2tKaHpESENwKzUvL3krTVhmdnJ2V2ZJL2JEU2tFa3NFMjBSYzhVQUc1MDFxbFRXOW9mL1RMQlovSHIwcHZ0dWZKb0daeGNZMDhmR29RMmVoMWJRWHBiVGVqS0dXVTkyU0dlLzVYVU51UUt6bjZhZk5GOVdiNDhQcFF4NFFJOWhxRmxRQmpNdURNL0d0QUlVOUZTeWJ4ZnFIM3RXYWZOUG51Q0RUWDlsc05HMGZqNXJMeXVqV0xqNEIxUUtMd2xBd3hKOGZORExlMHovejBsVzI4dzBmdHNua3JibHMweW5BNmlOSElMN2tTbStYNDJrRkxMZzBPZGo0ZUZTbWdsbmRtVWtnTDBKWEhJckczekp1VnVIVUx0dDB3ZGZFYWpyK0RqVWRmNHFuRmJEZ1V1VmdBMXNvcDFNb0VtdHk3cng2eFJCS3JnN0VDaGo2RWh2K2xmcWRrbmtRNUZ5MkJCSUNyWW9QTGM3Y2ZTQ0VVN0JZQVFzdVlRNDJzTEZkUWxjc2xFRWtoMjNGK3ZnNnpwek84Wm5aSEpSeW9icHMwNXMzK1FjRlRlSVBpS2MzeS9PMEFoWmNIRjgyeHkrOGVnNGZBOERiWlI0bENOemxpdGM0aC93cm1GZlFtYjUxZXB1WUVMVUl5R0diUll6UDNmMkxYVGF2Z0FYWDBvOE5STHpvS2hyNUJtS3pOTXZBcFQzbldkTXFEdGR6S1dzSHBYR0Z2NTBRWTV0RkdrN1lYSjhjWkdFVmVsNEJDeTZmSDV0bE50bTU5dFRqc0RXS08yY3EvUmFLTEJ4T3dYSE0vcUdGLzY5emQ5S2Jna3J1Sm5HMm1RUSszbjc2UmlaU01ZUUtXSEFCSzJLamJiRmV4YXVXNWdaeC9iTVA4SXBkbzZLb0cyT0xCS3FMWlZ1Z00vMUJpUkpFV1N3OHlaWWdSRTJpVkF1c1ZwTElKSWs4aUorQlNrS3M0VzhkQzV4UGYwaWtzSktyN21tcHdqUnJBcGR0Z1UxMjk5SkU2RnlpTjErYTBsLzVqUHRvZWFoYWJac1Z2MmhXcTkzL1gyNUxGZS9FR0V1ZlhPd2FvbUZVbDZxMXdOK09xdVdudWYxbTVZei9Ed05pUEo0MGlLYmZBQUFBQUVsRlRrU3VRbUNDIgp9Cg=="/>
    </extobj>
    <extobj name="334E55B0-647D-440b-865C-3EC943EB4CBC-67">
      <extobjdata type="334E55B0-647D-440b-865C-3EC943EB4CBC" data="ewoJIkltZ1NldHRpbmdKc29uIiA6ICJ7XCJkcGlcIjpcIjYwMFwiLFwiZm9ybWF0XCI6XCJQTkdcIixcInRyYW5zcGFyZW50XCI6dHJ1ZSxcImF1dG9cIjpmYWxzZX0iLAoJIkxhdGV4IiA6ICJYRnNnWEcxaGRHaGlabnRZZlY5MElGeGQiLAoJIkxhdGV4SW1nQmFzZTY0IiA6ICJpVkJPUncwS0dnb0FBQUFOU1VoRVVnQUFBRjBBQUFCSEJBTUFBQUNYRWxZTkFBQUFNRkJNVkVYLy8vOEFBQUFBQUFBQUFBQUFBQUFBQUFBQUFBQUFBQUFBQUFBQUFBQUFBQUFBQUFBQUFBQUFBQUFBQUFBQUFBQXYzYUI3QUFBQUQzUlNUbE1BNzkzTnUzYUpJbVlRUkRLclZKazJ5dGVlQUFBQUNYQklXWE1BQUE3RUFBQU94QUdWS3c0YkFBQURKVWxFUVZSSURhVld2VzRUUVJCZUFnazRObEV1RFVJVWRnSkNvbktVbzdmcDZPSTNzTi9BZGttQnpuMEtoNExDVlVKQkhiZElTUFliMkcrUXZJRTVJQ0dBWVpqZDJiMmQzVHVmVDJJbG4rZm5tNW5kMmRuWkZhSWFISVJoK0JKLzRVRUFMU0hFVnJ6M1ZMSmhlQlQ4UU40ZFZlQkQ0Wm5nLy9IN1FSQm9oMGg1L29OSDdtUTBOMVFHOGFsUmxqNGVBOXljdkRHOC8xK2hBSWRXamg3R2x2T3BVbFVaM0NUeSt3QzNDWk5CVENoQTRuSURZSm9CUzBSYmhIOXNCRFA0YXNqcy80WXlXR3JsQTRCMDRoM0RkeFJnUU1JSmdLWWNFR01lRWw1N3JZT0p4Q0F1dVZBR05HdE1iODNWcGpuTWlCeFhVb1BKNzZVUnJxUk0rRjhvUmZLUHE4emkyc3BBMWdTR3VzcEN1TEo3RktBcHhBeSt1YXBNVHRmRXRWaWZmTEsvb0FEakNjQTgwNk1uM0NIOGl6cll1dk1nTGxzbkE0QkRWNzZLaXpUZW5wdFZTSkxqUXRXUWUxQm96QWpmS1FSR2tDN1NWbEc4cm9uZlJmR2lxeWEwNW1neGIzZHBBVk1teWlXeExjaFJvRHExbXdVWjlISzlXcVZlY05FTk5na3RXa0RpbUtZRGNHNWo1bERZdFo2VFJkSzRHTHJFYUNJdnNNbFNpSXgyc3BrNnBIakNiczBTQmlsbkUvanB5WEMzcG1LYkpwUnVod3Y0NHVHN3FzblNGcVJyb2dwTkY0K2VaYVh4eHNVQXVQVmUzZmFweWVxYThBOE5IcVl4TTBleW9adnNVSzNBUDVRVmlGMDR0b2Vha3VqTHJPbXE3L2d0KzlJRVRCcVhZeEI1RnhxNzRYRGI1SENuTy9SdUhIYkQ2Y3VzNXZpZndhN0gyNVEzbFArL2lmNkQ0dkZqSVpndWU4d2owcytOUVp0NGprZkl3S2lGdnN4c3ZZeEc3d0UralVZSlFyZzMzRXc1NUxlQWwzN3ZodE0xMGJIK3ZQVGpudmFzVXQ1Z2N0Z1ZpUWl1WGIzN3ZHZ3JQS3VKSVRNdXZlMENMRTlPbVlOVTQwclMzemVQSzRDNFJSYjk1TVVWSS9WRUNaUHFqMVJrK25RSVAyRWl2UWhiL1JGVHJzYmI2bzhnMkpNUDBQQm92MnJ3TVVsSXFKS0V4VTZ4QzM0MzRIdEJKTUhPblBTdk43MWs2VitQRmlMZGZQS3Q2dFI4WHVlanJKYWF6MWJCaDRLc3Z6RWFuNlc3cEhYSktkd3V5UzQ2WEpoRDc2aG10VzJQYnc1V3FqYlZpeXZ5ZStSS3E3THNET1hxWUNYQVYzUnh2VzErd255QXgxZGcrU28rOTRSNTdPZjZzN25VL3dQWHI4UXp6QzRuT0FBQUFBQkpSVTVFcmtKZ2dnPT0iCn0K"/>
    </extobj>
    <extobj name="334E55B0-647D-440b-865C-3EC943EB4CBC-68">
      <extobjdata type="334E55B0-647D-440b-865C-3EC943EB4CBC" data="ewoJIkltZ1NldHRpbmdKc29uIiA6ICJ7XCJkcGlcIjpcIjYwMFwiLFwiZm9ybWF0XCI6XCJQTkdcIixcInRyYW5zcGFyZW50XCI6dHJ1ZSxcImF1dG9cIjpmYWxzZX0iLAoJIkxhdGV4IiA6ICJYR0psWjJsdWUyRnNhV2R1S24wS1hHMWhkR2hpWm50SmZWOTBJQ1k5SUZ4emFXZHRZU2hjYldGMGFHSm1lMWg5WDNRZ1hHMWhkR2hpWm50WGZWOTdlR2w5SUNzZ1hHMWhkR2hpWm50SWZWOTdkQzB4ZlNCY2JXRjBhR0ptZTFkOVgzdG9hWDBnS3lCY2JXRjBhR0ptZTJKOVgya3BYRndLWEcxaGRHaGlabnRHZlY5MElDWTlJRnh6YVdkdFlTaGNiV0YwYUdKbWUxaDlYM1FnWEcxaGRHaGlabnRYZlY5N2VHWjlJQ3NnWEcxaGRHaGlabnRJZlY5N2RDMHhmU0JjYldGMGFHSm1lMWQ5WDN0b1puMGdLeUJjYldGMGFHSm1lMko5WDJZcFhGd0tYRzFoZEdoaVpudFBmVjkwSUNZOUlGeHphV2R0WVNoY2JXRjBhR0ptZTFoOVgzUWdYRzFoZEdoaVpudFhmVjk3ZUc5OUlDc2dYRzFoZEdoaVpudElmVjk3ZEMweGZTQmNiV0YwYUdKbWUxZDlYM3RvYjMwZ0t5QmNiV0YwYUdKbWUySjlYMjhwQ2x4bGJtUjdZV3hwWjI0cWZRPT0iLAoJIkxhdGV4SW1nQmFzZTY0IiA6ICJpVkJPUncwS0dnb0FBQUFOU1VoRVVnQUFCTzhBQUFGTUJBTUFBQUJoZUlYOEFBQUFNRkJNVkVYLy8vOEFBQUFBQUFBQUFBQUFBQUFBQUFBQUFBQUFBQUFBQUFBQUFBQUFBQUFBQUFBQUFBQUFBQUFBQUFBQUFBQXYzYUI3QUFBQUQzUlNUbE1BUk8vZHpidG1NbFFRZHBraXE0bEFPcURoQUFBQUNYQklXWE1BQUE3RUFBQU94QUdWS3c0YkFBQWdBRWxFUVZSNEFlMTlhMndzeVhWZTgwMWU4bDVTY2ZSTGdrbHhWMzRsOHREM3JnTnZJbVdJM2JzR2JFc2Vlcld5WmN2SkVFS2lIeElNMHBKbFJJR2NHVUNJOGlPQlNPMUQ4cFVWelNDMmZpZ0J3dXZJU2hSYnpvd3N2d0FoNGZXdTFwWU5BMFBraDJKakxmRjZlSy8zdlpWVHAxNm51cXU2cTJlNmgxeXBHK0JNMWFtcVUrZWMvcnJxMUtucVlSUmRwT3NqYXhkSm1rcVdrUzJ3OGowak56MlBoc3ZEL25sMFcvVlp2QVhxTzhYekxJL2o0Tm55ZUZlY0oycUJ4KzRjVHJTL3NUcWJZOVZNTzVZQkwxRGpsZHI5RjBpYURGRWFmNWRSb1NvK1p3c3N2dWUvL3M3VDE2L2VEUkNqZFpaenlKdGltOWV1dy9VUS83aTJ5WFlET2ltbXltVjJnb3ltaC9mY0IzMC9BbjhQWHEyOXdHbW5RaWFnWEszMXNaTDFzVHJrSWl1Sm9jS2l4V0lMS3k5akpjN3lGYXR4VVpsWjBhZVNld1A0TGtwYlNsWCtkb3l1TG9TSzBUVERLd1I0aTJ3N243cFRncmYrM00zWGZJemFwMUlmcVoyVVFBQlBpOE5ZUDluRktpbkdDb3NXUVFKUDAwb0NudWFQaVEwUTB4YURqUVU4aXp2WXdPWTlHUlh6QUM4NmZUbDVvOUlvNXdhOEtmYThrS3NDbnVQK1hJaG5LeGZ3WmxqWG9ZZWZ0TEFKVncyZnJ5RlB0djFWaXkxNVZNM3FNMW9BQmhMOEFPL2xWRC92dzgxK3N0dHBhQ0ZxUUlKWFdJUXZvOE0ydGxqV1BIQVFUWElaa3pMSCt6WlM4REdJaXlGSjNKWnZHS09IYWMwSkV1ZWxZblRsZHg3bUdvWk10ZEVLR3lGR01Zc0d2RDJHb2ZJM2Jkd2hiZWJGSGZ4K1RmcjRaNEh5alE4ZmFrSThNY0FXWFVNV1k0UWNSUVg1eTcvQjJCZjdwa3J4cVFaS1lmSGRRMUxib28yV3VSQXFjaUdDZ0JjZG5lVlg4eHlBTjg5ZW9uSUtJeE1zQWhSVG42QjFNQWhqd3RkQlJtS0VzMGUzZVVZNDB1NktTcGNLdkF1aDRnRllPUXg0MDNLeG1NZTI1d0M4RHJ0SkpYeVV3NGdSMFkrWm1vcHBOWk1XbmlIQjVnSXlHSm9ha0pwbEpVZHNTZ1hlaFZCeEhjd2FCcno1OUpIQ3VqRXFjdzdBR3pCckdoV3dJYUxYV2ZvcTZRcmk3RVdsQVh6WGtiSkdLRkZMTFdBb3NjaDBxY0M3RUNxMndLcGh3SXZxK2FlWHlRTnZnVkhNQUJaT0VUWkRoY2JMMWpUcXdNb0sxbWVrNUFncHR3Z2w2akVyUzR2QzB1L3JwOWNyRlhpVFVURksxN0VGVmcwRTNnRnJwMXNyV1RwNTRNM0Z4eUloZ2diS0hzYm5rcElhU2hOeDFqYUVEaEtzMVVWdHpFMjVCYlpqK0x0U3BRSXZtb1NLVVlhT0xiQnFJUEJtMkliTFJtbTB5UU92WmJ0NFViUlVROXhJbnd4bTNpenY3QURyRTJEQUlBa1hiYmJJUmxob1VUc3QwdFVMTFZEcGNvRTNDUlVoTXIybHRIRjl0OENtZ2NDN3hPeWxuWXRkakRaNTREWFpma3dHWVdXNVVUSEQ5TmdYcTZhenF4eG1kR2tzUXVIVXo1akxid25OSGhQeldjOXd1Y0NiaElwUmhvNHRNSElnOEphWXZiU3piZW5NVFJ4NFM4bXhTQVo4eGVNM1NKYkhCUmYxNlhaWWpTTlJJaGRyZCtMemVaeEhWajdqcGtSUnVjQ2JoSW9GQWk4YTVIYnlKZzY4UzR3aVJ0ei9PdUlHMXh3UXhMT2lmQzZBSk1JblM5aWVSR1Npb3l3WHpjV1gwczRaZUpOUXNVamdyZWM5S0FEeExuN2Rwall2TnozakFGWUxoY0RsQUNUYm1RTFVzZjZhcm5kSnROL1FCQWl3dEUxbWxOUTVBeThSSVNwQnhTS0J0K3E0cStsbW56andXbzVuUTFxVmI1dlY0OEVXbC9oSENMUmJ1Z2o4UW40OXB3a0wrWDBPM1ZZa3podDRFMUN4U09ETk9lYXhtRVZqMllrRHIwZG5SQ1ZNRTRFRG5peXNUN2NWMGYvZHdlb21mTkxDUFBHRUw0ZkExODhmU3M0YmVCTlFNVXRIYnRYQXhRV3d5aHRGbURqd21DdkFKcmZOdXRHZXRVVHdRU01lUGhtQWlmaDFxQnFza28wUVJjdjNmZDdBbTRDS1JRSVBJdDc3K1F3OGFlQkI1TU1ob0R3YStDejQxR2ErZE5TVEpGSGRQR09NaVRWbVZ6WFpDeGszVldYbjkza0Rid0lxRmdrOGNKRzA4WjMyVEJBbkRid3I3bE1qUFJ5eHpoNmpod1VTc2hwQ0RhdXJaMnllM1YxSHdwYXEwVWcvWnFDcXBYeWZOL0NpOGxVc0ZIaUR2R0dFU1FOdjF1MkZ5dVVCYzhNeUFaQlR4TmxOU1o5bHo0bjI2c1FLRFB5SGlUYjVDT2NPdlBKVkRBWGV2L2xhL2V5aDM4d3czMTdleUVpWndQdkU1OFZqaXlqNUVTSDVxbnN1bGJ2aWpKa0RvV21hSGlQTERWbmxtTjBXNjJLTUJBTHhTc2I1bGpUV3N1emNnVmUraW1IQVczZ1NiYzN1N0taYXJaWFhxeTRSZUs4VkVzdFB1YWV5N2hGd1QxWmJTMVZQRlFxcGxUdDR5bTdLRUxJc254N3JiUnRrY3U3QUsxL0ZJT0N0Tk5WZEhIYVY5VjNmcTlaV3VhdEdqRlllOEQ2Z0pKYmZvdU5UejVBc1ZuSHVlVGdtTW1UbmthZGE2OWRnUmRWRXlxNm91cDYxMFpya0dLZWNPL0RLVnpFSWVFZU0vZE4vZCtOZi9WOHc3M0EvYmlTU244azd5WlFHUEhHV0VlR0FIM0tqck9rNUVTR1BxSVFlY2hCOGhTTTN4V05JQjBqWkZxWVl1R0tGeEVvQnlYTUhYbFM2aWlIQUF5RitDcTBGQUV3OWQzRTViOGkrTE9DdE5FRFM0VlZ1dlR2d0N2YjF0N1hGM2E3NVZqOHRYalU0R3RURHlsM2tpU2RSeEdGeHNjMEw4MjVmOURiNlp5RHcrSXRnK3FxaFVPM1JPN1ZhbHE1aUdQQytUd2lGNFoyYmxvQldCazQxV1BuTVRERHdQdmthMy9WNlZ5ZS9CemNCVmtLTHpkaWJPeXgrR2s4MWxpUGtsc3FuZjdlQXZUcXBqQ2RSNkhHT1M4RUJkMzhuZ2NCRE1leVB0cDlwcnBJV3NoWDJLRVhGSU9EcG42ZmdVMHJLZkFTcnUzNHU5VUtCSjZkQzI4WXkxMDMydUFKUFA1TEJWVkd1R0s4RnExY2s4M1RzNGtNa0MvVVVSUGhFdkxCL3hBL3dpV1d4V01ITXVGZk9zZjdTcytjUHZOSlZEQUxlL2NwTUNKUzJ5aVcrNGVjTzFoTEVORUlvOE9UZWdvU2EvYldUN0FBR3ZEY0w2cEUxZlFLYjNXUnRwQndMcG0xUHNVMFc0Wk9Ya1ZoSGxRVnVVZm1XWndGanMwalBuVC93U2xjeENIZ2FUWGhRYThOck5DamU5UmE2Q2tLQkY4bHdqZzA1ekoxcDRVd0hkUjBKaGdmM3BxSERBT2lvamVWaXNndzhYaVBESjRmUVVwNUUyVU5aZGppckh1MFJlZWYvQ0FTZXhWaUkwTFpvbzJkeXFiankzbWNldWJhZnM3TU1IVnZjb29abkRYTEpvNVNxUzVoeFRsUTY2RHNZZUVIY1ZDVUlqbXpMTkVCdFM1RjVhSmVvWXNnOGhYcUdibDJROE1teU1FY0g3TUxFdVdNZVhobjN5cmdwWlo5QTV1STNVYU5kU0dXcmVNenI1dFU2UThlV3piUEhzNGRjTU9lVi9jYUMzYXdjNEIwWVZ4TWVCWE4rQ1V6bzgwRzFFM2xpQytqSlFROXdiVU9wUElNb0FvSGMvUTE4MGVlWDd2cXRPUEZqVVk4TGQ5VlNObytLVC9ENGdkV2FaeFlhUDV1Z0VVSSs0S0U0WGRVOHdkb01OYXBLK25jcHdBTVFtVmUrckdVdHdNTnp1K2NRU2ZEaHVBVU9GVXo0NUVBTXJ1WTR4eHpwM05GU2t1Q0J1T1V2emZKL0NoN3hwdXFPQldNK0ZUdmF1VEZhSGFldjFmSUJyOFZ2MExaaW5tQk55bFNkMUc4WDhEelFTT1ZqRmNLNHRxVUoxa2tuUC9CTzJka3BWNDNwTjdzMUIwZ2tSQkxSRis1enFKTW9OV3k5SDBVWWU2Q05uV21RY2NkWklJZ1pOeVVZZUFuQlhYMHVObDJSaW53cWRod09XTStLS0NSNnp0Q3h4UTBLOXBSWGgyZjE1SlZnVFcrNWFwTDI3UURla2RwclQydVhXZ1l5N3VvSzFndXZNSzY1YndVTVdNL0tRZStXYnFvVFNaRjArQVFTb3RvUk53eGZWbUI0UlRmMUphQ3ozVmdaRFZXK2pyMkJ4QzFmSDZzSjJRWjJaOUgza05TbXRLVGd0QlRUUzE5K0h6d3pqaEV2bjRycmpxbWltUno3YytqWTR1b1k0SzN5ck5vZWp4S3Nhem0zS1pQQWc0V3hHeHNKazNrSlBicC9RcVRsdjZXVDlFU1F6YU9BQStubW1WbGFkZUFTU2R6NE5peFg1SFBTNFliaGdSUVJYbEZ0ZmQ5VHFwMnVvTDFNWkdSL2RIVXRsUkQ5cXh4KzcyR2JOcUc1QkNmRm1Cd3dkalp3QVU5aU8xQkYxeWI0ZW1KNW4wZkhGbGNuQmp6OWZDUllqdzg4bUlQaXRzbVpoMENBRnBCSGR0VXhPV0RqQlY2RHV5UHJYRlhIOHNNbGtyakxPL0RUbFpLOUdDK2ZpNllvNmxNay8rTityREJmcURJSWVDN0JZNzFHVDk3ekYvc3RZakJUbmt2Rmh2Ry9OSWVWLzZDVE1wRkh4eGEvRndaNDZITHF5VERCdXA0emVKb2M4YWJUSFlPNEtvNDhSRkJlMG1SNDZFM0dDenp3WjdaNDJBQXZTTm1YUzZSVnJQbzhnRlZXRno4VmZBZmVGL0pIbTJ5MjhWeXVVR1VROEZ5Q3gzdmxlVGZ3Y3FrWUdFZkxvV09MV3pnR1BCZ2RQTmY0STk2eDgrbnpkT2NrdzloanNBTUIrTnVtRmhRZG1weEpyUXNWNjF6WHhCd1l1VVJTNFpNQjYwbzJOV3pjei8rS3B4SERwREljNzBBZnp5VzQ2Y09rM01ETG95SU1aV3VHWDFncVE4Y1d0K2UrWm9WYmVIVDdVNWRnb2tidXVWM2l6aVZIdkQwMWQ3a2JCRkRoU1QzUjFjQjZHenJEWDE5MEFRKzJkdEd6TzBic0pFem9FZ2xHVXJqT1lGcFhESHRJT1JuL1JSOHVic1pOQ1FTZVMzQmpESk55QXkrUGlqQmxHSGFCcVF3ZFc5eWVNZUNsalhoYmdkMktha25nRFNoUWN2RlNsUS9vMHdldXdTMVZnTy9OS3B3WUlycCtXQWttYVg3Rno3ODdSYXBqMVY4MmprRUxDUnNOMXFhc1IweG4zSlJBNERrRmQwamtCaDRzay9nVnBPS2NJNHpuNk1naVplalk0cDN2NnhibzQvbTltUEhqZURVS0ZOMXRuc1FwZmZwZ0VHdWJ4dURGOVUxT3AzcnFmZUFCVjlaZ1NWWndpblNFVlo4eUszeHhuT01GMnJudUlIY2k0NllFQXM4cHVFTVdEL0J5cUxqSy9KaHdkSWlrREIxYjNNQXg0SmxGWTV4cGVsZzBYaHZIR21CLzJ4VEFLblRYNUV4cWdZUzE3R1FpeUtWaHhGdUQ4UXdUdmxlN1JySXlDZXNDdVRTRnFBcS91bFlkdDBnZHJNbk0rQ3lIeTZTTGFERUx6R1RjbEREZ3VRVjNTT0FCWGc0VlcrWUJkUEIza3pKMGJIRURHK0N0OHF5TzQ4VTVnc3R6SzA1THpTZW1Xcmg5ZlVlTFBBR2dKZytOcUt0dWpWOEFzYllxTWQvSEd1eHl1VThDTUZETExaSUlueEIzVWg3blVCZzI3RWRKWmR5VU1PQzVCWGVJNHdGZURoV1B6S2FDZzcrYmxLRmppeU10QnJ6YmJrNTRIdkxFVitha0o0RG5PVHlmSndCVUordGllT2pwNWl2NHk3dEpPY2pQYlo5eWJkWEVLMnU2UlJMaEUvcVlETEN0WTNYMXFZZlAvZ1I0ZmFaeDc5OUlscS9kL1BHa0dKU1NjVlBDZ09jV25IWWoweDdnNVZDeENXcFAvVmJ0M3M5cDdsTVAzOXZWR1djaVE4Y1dONmNCWG9kbmQ1Q1JnelhnWTlmWmlZOW9BVytxeHBuemF5dFJQMGNBcUVGMmFtQnVGY0lLaGpBcW5TUll3MUpYOXlma01SSDNGSkdFc09SM1FOZFI5Tmc4RGIxZFluY2Vobk9wVTdVM05tWGhFK3k2T3FpYWtFWVFNbTVLTnZCU0JFOTI2UUdlL0RtQkFCWGgxYUNiaS9VNzc2aHA3WmVhZHhwbi9XUlhoSktoWTR1YmMxL1hYK2ZaWFo1MXNZWm5aRTFYRFVsWXdCT0hYbmtIR2dnaFBPSjFtc1FWNk5BaENTcmlibXFzd1I3UkQwWklmbWxmSWtXa0h0WWtHMnppT0ljT3IraGVtdkRmeTN2RC9nRlVIZUR3dTFTL0ZWbi9Ya2hYMVltTW01SU52QlRCZFNjNjRRTmVzSW93azdSN0wwU1JPWm56Mk1zUXJkL1dQYmdTR1RxMnVIME44UGhjSkY0dGNMRUdkZnV1UHJ3MEMzalIwbzBiUit6Wkd6Y092ZlZEQ25wa2R1MVJmdzhhMTVQR0FLd1I5Qnh3ZFUxd0xrV2tZNng0MjBnRW95dGN4TDhVUmJQODROME1leXNZY1ZrNG5IT3dBdXk1bkUzREsrT21aQU12UlhEVGkwcjVnQmVxSWd6cTdQZGY1bmROVzY1NUF0cnE1MWQxWkgxbjZOamkxdHpYTFJxUUUvZkp4VHBrYzFDejRna2JlRUFJRFQxWlhPek1nVkVZUUhXL1ZkZzBxMUJGaHpESUxaWEdTQjlYZU50UWZDSUowVWxUTVZwU2x4S1o5RGl2SzJ3SUE4S0JpSGJ0YmZIenZTZFk2dm5JdUNrQndBUEd3YmIwQVM5VVJRak1EeHVvajNJbTV1RmQ0NnhmUzh6UXNjWHZnd1llUnJPM3ViV2NyT2RpZmptdm1Ib2xnQmNhZWtyaDJqR0xDMWlYOWEyYWp0WFh3SmE1enZWbE5DcmxFUW5XakhDdEVmWk5UdGdnQko2Y3dqZjBvRElVRE1SNFdPOUg0RDdkNUtXK0srT21oQUhQSTNpeVR4L3dBbFdNNEtpRWpDTDFwRm96TDNIaWk4bXVDQ1ZEeHhhMzVvNnFqL3QzQ0VNbjY2eStGQnY5SFFjZWpCcGRYVGhpWXM1RVVIcG04QlBNV29sb0J4Z1hqR1F1MUpjOGF0NVhJakY4WW40a0R6amdOSDFpV0dGcUJ1Y2JtSXU2Zkg3bGdacDUySEVFUFhleDJQT1JjVk9DZ0JkdVN4L3dBbFdNWURkYnpoRURDWlU5UU13eGRXRWNlbWJvaURkQ0R3RHJnRUl4bVRoWmQrSTMydEdmUllvREQyQ0FzTFlxNWN4TWFVY0R1SFh0eHFzSlk0Qit1N1NPOU1yTnRwbFhwQUhZQXVaUGM2MENJVGJDQWhxM2VBV3hTZnpFblRWSWN5aUNQOWpuZE4rVmNWT0NnT2NWUE5HcEQzZ3dSSWVvR1BGZlVqMUVyZzNwdHRUYi9IOTFXVTkwb3RjTUhWdlF0MTRMd2oyRjlRdXljTEp1WmZTVjZEd092T0RRVTRJVElUUVYzSWkzSjR2bllzNy9wejhHQ3YzcGgwaGplZjdSckJHOElxMUQwK2RwUzM2c2lzUWVSTkZnbDMvUGt2bThzOEduSWY5QkMxNC80NllFQWM4ck9PL0F1cnpBQzFPUit4QnlmVllUcnVzU1gzOTZmeTVFOXAyaFl3dXMrWFltWDRrQ1pMUHZ4WFp1MW5zSkY4ZFMwTW80LzBOMzFnMnhPUGd5ajByNEx5ZC9ZUWljZk4xcVJmNXZiZENKNGIvbmhoa1Fmb2lreHZPTThaOGt3Y0hYS3hJUG4reG9icERnRGpCWklJdWlyK0hYS3ZGM3Z0TGxaMDV4QmhaVkhKOXBOOFgzSDdxRjRGeHU4Uis2dllJbit2TUNMMHhGanJFdFpBcHo4eTVQclB4amNHN1ZFSVVsam84MEhhRjZpMithOTlncmZDajlDRmdXVjgwKzFnTzZRSFQwUlVrNGVnSkRkZTN5d3RBVFpKUlJJcjFTdzUrMFdtaXduNCtYUWFkOVJST3JVTkc5OUNWdzdhUUVrck8rVnlRK0tiY1ZNL3l1Vzl2T3RDZ090QUhkbjZZVlpUcnRwb2haUWt1NUFVM1VIb01rQ21lSUNzN3ZYT3g2cytuV0M3eEFGYlUzU1dkMzhDNU1ENjVVbW81UXY4WER1VlB3YXY3L2VxWUpvdDlkTXp5U3JHc0M4S1pLU3NvSnZOQVRaQ2w4b2VncjdKVis5S3NOOWtQSmFnUXJnY0R6aWdTUHR4aytzYWNqN1pQRU80NnRwcUhwclhnVks1OTJVMEtCUndVZndLMkxYY1E5OVFJdlVFWEFXeC9GcDdON0orYlZXUHJ4VEpxT1VOekNGLzZtbWtMc2Y5RG5UZVNWWUEwREJoOFl3NjRwdG5udFB2NFRZbkE5ZUcxVFFMYVhNUktFc1k3ZXpZWjF4bjdhVVp1TXlTdHNLQ1c0dHFsSFBDTVRpTFRQR2ZoRmFscFJGNmphOFM2Tm12Wm1ETndwOGdBN3hFeTdLYk5nT0dHMjY5ZXZiZFkyb1BraUlUMTR0U1pHUENyNEI2OGxyajgzM1hxQkIrRkdhUmxWMmFraStEU2lmSnFBYlkvRThWVnI2enROUjZnbzF3c3J2M0NWM2ZzdSsrMk5CR3ZZbGJSWTU4L1ViYThwUHdQWjRuVVBETjltTnF3Sm0vVWNYcWhvNWhmcGlXRnMySnFxdys2WTg0b05oYlBxVGprckF6SGpwdmlhV1hTLzRGWTF5UGlCRjZhaS9qM09GbkZkRzFtV0hsM0hCR3V6VlJkWExUQVBRM3Mzc09xSTFYTC9QbkVoSXNGVTBLWUNIOGNIRWxySTA2UGZGTTBwaCtCKzRHbHVxWW1PQ2l1UlFSWWNtWlBVUnFQcm1HUWQ5aEo5aWpqZ0pPUDBsbEpsektMY3Y4aGVpRWpncFBlcDRGa2hydEZ2aXVrbGgrRGpBdTlBaGVYSlhrbFdwSEtNaHl2SitpaDlIOGdZeFpmS3ZkZnJZK1Nsd3pqZ0xYTVdGQ0xTWEd4cXpRcHhGUUc4SElLUEN6dzEwTkVJU25Zd1orUlJQY202UHU1NE5TT1BiK3c2TVZBSWNXQlBlcGs4Q3hGSm1lb0RiZXhQM0tDUDlQMmR6OXVMRVg5RmYwa093Y2NGbnZJbUJkWkY1QklEU0lza1pwT1FkR1FkRTZ4WHhsNWJyQXBuNGZRa0lXVmhoR1ByNUVrMjIwSkVVajVkczQwZGlxaER2ZS92ZlNxbmxBNU9PUVFmRTNqYW0xemxpOW9Wc1g4OTRHc0x2cUh2dlViV01jRjZPV3NCN1pWQkZZZzkvQ1hiSVZLRnhYd3ZLMzhra04yNEl2MzZEMEpIZTJLMXR5S24rUTU3RWZZNXJBTUdjV2tlYU1jcGVmTTVCQjhUZU5xYlBPQUFXTVlBRElEeEppeVh0OUtrSGxISEpPdk8yTEVROFMrcGhPaHBJbzlSdHBTeFN4cG5QYVpJNEFpdjhkTjMrT2dyeGRBWnY1ellYWXQzUFY0K2grQmpBZzkwRktMaVVEVDlQTThJTUE1MlJVR2huMG5XcCtPNmVCQ3MzUUFaMTFPZmszR1Z5Q25sbUNLdGN1REIrdjgyRjFzcGRzclY3TUJmbVZjT3dkZFZPR1EwZVdiVnMxem5vOXdlL09ISlYzZzdJcmF6TXhyN2VDdmNiNmVzbDBqWU9sNDVNSC9FWFp1VmpLaCtJQzlmdFptTTNhcFl1ekZGT3VhYk9YTkRIUEcwWXNpenVSdnJxZUJzRHNHUHhydHowcHZrUjJhNmtmU1RjQzlocnBSQlBjSDZpbjFJYUJRN3R2aGk3djJsaUt2Rm1jcm5pWTRwVW9kN2QwZHZ4U0hsL1dwN3RBVSt5YVZ4TjNtMFFwNUVvT0JMTi83b3UyRTc5T3Nmdm5Ib1laUkpYbGR1OHluYmpXYUZrZ3Q4RkR6YXptdzdRb1VFNjJQb2RzenJDcWh3cWV6TmkxNnVDV0JNa1M1RDlHWjUyTitEVWZ5S1Ztd09wdHJlL1dQYUtxdDVvT0RyZ0RweHFjY2lpM0dpWFA4bzR6Rzd1VksvSmNxYncyaFovMStlUkpPeENISFdHVy9zQmZVMVlFL1h4R215b09valZackpGK1llVDZTbDV0blR0ZnY1VDhFL2JRN0xMTlh2Tk8rTVBNQ0VLaDBtK0RyYnZPZmE5V3RYTjBmMzgzcktlVmxrZHh1d1hzZnJNZllRKzdGUVVmUFZpN0dlVC96S1VqNTJXSHZocWJOM2p0QXNWNU1WTlRPRXRScFRwSVduaGx5alR6MXc5blhUMzZXSDM5ZzJ1WkpTWXdvZUx0WGpiMUlQMGEvVjM3S3YybjEyczdRN2FiUHVsTHNtVVBvVThIMVEwaFJRZ0dnVmkvd1dhSTdzSStUdmE3d1dsOGJmRmhoUGdLcDFnUlpZenVjNUZkaHpmbGFuc0xOVFhkOG1GamhLZjIzcVFtbDVoWjFjS0hrcVlVYTN3S0phMll6T1lvSXRqOG9ORlU1UWsrLzRybHBxR2YycXNNVGkySnQ3cndvMXZ3T0VYTkxCMFZlSHNsL3R2enJrcktUTXNNRFNYMlpVcUlvckMxUVdxQ3hRV2FDeVFHV0J5Z0tWQlNvTFZCYW9MRkJab0xKQVpZSEtBcFVGS2d0VUZxZ3NVRm1nc2tCbGdjb0NsUVVxQzFRV3FDeFFXYUN5UUdXQnlnS1ZCU29MVkJhb0xGQlpvTEpBWllIS0FwVUZLZ3RVRnFnc1VGbWdza0JsZ2NvQ2xRVXFDMVFXcUN4UVdhQ3lRR1dCeWdLVkJTb0xWQmFvTEZCWm9MSkFaWUhLQXBVRktndFVGcWdzVUZtZ3NrQmxnY29DbFFVcUMxUVdxQ3hRV2FDeVFHV0J5Z0tWQlNvTFZCYW9MRkJab0xKQVpZSEtBcFVGS2d0VUZxZ3NVRm1nc2tCbGdjb0NsUVVxQzFRV3FDeFFXYUN5UUdXQkMyeUJqNnhkWU9FcTBjYTJ3TXIzak0yaUZBYkx3MzRwZkN1bUY4VUM5WjJMSW9rbHgrQlpLMXRsdnUwczhOaWR3d3VvMHh5clp0b0xlRnVLRkdtbGRuK1I3QXJpMWFqK1QzSkJscHdVbTQrKzk1bmZmZVRCV283NXMzVm1EWG52L2MrZWEzOVNLa0EvbCtWL2hwOGUzblBmOWV2WEg0Ry9CNi9XWHVBU25HNWVneHkvcnRiNm5HQmZxME5lL0JBdnY3YkorbEcwYUxIWXd0ckxXSW16Zk1WdVhYQnVWdlN0NU44QTlvdE15QzlWK3RzeGVyeFFxa1kxaGxjTzRDMnliYXA5UXpCSWZwN1FXaVduVCsrS0RxWXRNUVR3Q0ttZkZHT1ZGRE1FbmtXUXdOTzBrb0duKzhIRUJvaTdhSlBHQXA3RkNteGg4NTZzcWlNQUx6cDltZDQvTC9CdTBWcmxwcWZZODZLRENuZ3BocjVRejlnb3dKdXgvbW04RjNqYktUWW91T2hSdGlzNHpteHVidGJFZ3ozYzNQd0JUanpWei9sd3N5OXEwYzlwYUNGcVFJSlhXSVF2d1FJNGJHNWozV1hOQXdkUnBKWHhNY2RsTU5Md01ZaUxJMGxjbmplTTBlMjA1Z1NKODFZMWV1WUxhT1dkSEFxdE1CcTYrT2g3M3ZPZWQ2T3gvZzVTNzNuUGU1OTVTcGh1SXdmTE1hczI3aEFHODZMNzc5ZWtqMzhXS04vNDhLRW14Qk1EYk5FMTVGVWt5RkZVa0wvOEc0eDlzVytxbEpkcVlPY1cvejBrdFMzYWFKa0JjdXFheHVlbzZtVXVTeDdnUlVkblJuQk16YUk2dHhYMTR6MmUxMWxGTHUxN25yMUVlUTk0NzR4Z0VhQklIeFZhRjlQcjJHREwwTVVJWjQ5dTg1U2pxVnA4cWxUZ1hTUlYwY1hNQmJ4cHVZYlVSbzhCTDFvNmhWdHBnVUZYTFNQUllUY3AyMGNSUjBUR1k2YW1ZbHJOcEtleEFjSG1BaEtHcGdha1p0bUVJamFsQXU4aXFUckZyWndMZVBQeEFTUU92R2loeHRnNEN6RHJsbWRtQnV5UTFoR3dJVExXbWJVY29uVXhmUVZ4OWlLaDE1R3lSaWhSU3kxZ0tMR01kS25BdTBpcTRuM0tCYnlvVHVZeGJ2c0U4S0xmWTVNYUlLSm9nVkhNZ0RpbkNKdWhRaVA0RWx1cENGbkIrb3pVT1VMS0xVS0plc3pLMHFKODZmZjEwK3VYQ3J6SnFqci9wVFJWUndEZUFXdGJISlBBZzJHMDNKQVg2WDh1UGhZSmNUUlE5akErUnhva2trM0VXZHZRTzBpd1ZoZTFnamJsRnJKbWwxS0JGMDFTMWFnbHc2dkdzRFExQXZCbTJBYmw0Qmp4b2tIRzlHYTFIeS9Uc2wyOEtGcXFJVzZrVHdiNlpYbG5CMWgveDRpQkN5NnIyU0tMcjZoTTdWeXB4WXpoTnlvWGVKTlVOVHBJdGRrSXdMdkU3QlZmY3NTTE9wTmFCRWJ3RU8vSGJyMndMdCtIZ0d1RzZiRVA4NDZQVlFRZVdRMmgzMnRwTUJkVDJjRWxqRFFmZTJnVHJjb0YzaVJWamZiczlWbE0xUkdBdDhSc2pnN2d6Y1dxeERvdE1MdVVISXRrd0hjTGV4a2t5K085aS9yVU42Z2hGUHVtWWljK241dWlmS2x6QnQ0a1ZTMGVlRENSdHFtNUhjQ0RJQTJ0VVdMNmtzT2JyQ051Y00wQlFUd3lsTG5sd0dlUFBpbEwySjVFWktLakxOZk16VGxKUFdmZ1RWTFZFb0MzYmg4VWNBQXZ5dlRvay9ka05NcU1BMWd0QVp3MTRBakpkaWJqT3RibjFjVjFTYlRmVVBrb3FnZHdNYlZUVXVjTVBGQ0VYeE5SdFFUZ3JkbzMyd1c4T2xFdTVUNk1YOVN5SHdKa0tJSER0ODNxOFdDTHE4Y2p2QnUzZEJINGhmeDZUaE1XNkhpb3FhTWt6aHQ0RTFTMUJPRE4yZE9iQzNpOTlOMkNVZTZadTAyUHpvaXFTaE9CQTZ0NVdKOXVLNkwvdTRQVlRmaWtoWGxtb2dHWFErRHI1MDlLemh0NEUxUzFCT0ROMnc0N0JkN0t0WCtDWnQ1ejRZSGNnTUtTZE43UVRPVzJXVGZhQzVyeTQrR1RnUUNlMlJGWkpSc2h1cE9SRXVjTnZBbXFXZ0x3SUFDK1Q4eE9nVGNseDRsV1poQ0RNQmdqQ1pFUFIyc1JEMkhQZ2k5dDVrdEhQVWtTMVUzVWliRUdRcStybXV5RmpKdXFjdXIzZVFOdmdxcVdBRHp3blBROUFUTlQ0QzFLNEhXeUFxV3B0eWU4OElvVmJ0UHRlZ2ljczhkWTJNQmJ3K3JxWVpwbmQ5ZVJzS1g0TlFwekhNNGJlUElFNWlSVUxRTjRBeXU2NEFMZTVYZmNVbmV0MU85WjI5MVVmY25sZ1hVOFNwVTV2azhSWnpkbHlTeDdUclJYSjFaZ2hEOTB0QnFGZE83QW01eXFnY0JiK09hRDdMNTNyWVVaYzg4NmJrZUJkNG00NUdHOHdtdDk0dk5pWkVLVS9JaG90K3FlUytWdU9HUG1RR2hhUDhmSWNrTldPV2EzeGJvWUk0RkF2RkxjQnVDNUEyOXlxb1lCNzFma1BmM1J0UHVqeTFxV3MwMkJOMWNlOEY2TDZGQWZjdk5rM1pKRUM4aFhGWGlGUFVsQ0ErVU9ucktiTW9RcytVMFhkOGpyM0lFM09WV0RnUGNINm40eWZGUEIzRUIzYXRYYVFhZkE2NVFHdkE5b0VVVkNTSFpxamIxR1dyRjZjOC9EcHBaS3pTTkxGVDZwd2RLcGlaUmRVV0U5YTROVjhjbitQbmZnVFU3VkVPRDlIR05uZi9XaFQzNk1EM3ZmbTIwOTJIbC9tZFNpd0J1VUJUeHhoaEhoZ0I5eWE3WHBXY1RJSXlyMmFRWWljeXdwK0FwSGJvb0hpdzZRc2kycURjS1dLREdlenV5NUF3LzJsUGcxQVZWRGdNZllYWnlUMExYcE9pMW1FUzlia1h3Q1BDWk1Qa0FBQUNBQVNVUkJWTmlFVnVPRzFXRHN6RW9EckRXOHltMTJoNzkrL2JhMllGbXpsam1rbXhhdmFvZDlTR2s4MmNQS1hTVGpTUlJ4U0Z4czg4SzgyNDgzR0RVZkNEeitJcGkrK0hBUXN2TVhKbE1QdVhXeGNxbXFCZ0Z2MkJaU3I0TlV5cVVXRk9jbjRJdlFOZkErL2UvQlJvSEErK1JyZk5mckNXdWRoRFBON0RmaGRiOW03TTBkRmorTnAxcklFWEpMNWRPL1c4QmVuVlRHa3lqMEdFZVJDNlpBNEtFNDlrYzdYWVBnMGhheUZYWXBWZFVnNE4wdjVjWlhmN3FaU3NESTJEZVZCUENVbWNLQUo2ZEMxY2o2ZHZTL0FvaEdNcmdvdEFOWXZUcHFvMmg4aUdTV1M0Qms5NGNJbjRqM1JJNTQ3RnNzaThVS1pzYTljblp6eXFDZVAvQW1wbW9JOE16dm9mRGJwVlozZmhzQ1BuRnFGalZHQVo3Y1cwQnd4RDkya2gzRGdQZG1RVDJ5cGs5Z3M1dXNqWlJqd2JidEtiYkpJbndpSEZkeHZrSGdGclZzZVJZd05ndVIrN2UxdCt5NzZJcDIvc0RMcGVyS2U1OTU1SnBIb2NXSHovNU1xZVg4RGpnSWFsNEphOEh0c285NUFzK0VOV0VyYXRmME5RcndvaWZqY05QNU03emJoajFQMWZVR0JUeXdOMDBaRElDTzJsZ3VKa3Y3SEkxcEdFdko4TWtoa09WSmxEMlVaNGZYNjlFZVl3MWoyYSt3dDlSVFhaVkE0RmxzaFNodGl6WjZKcGVxK1BUdU96dGJxWjg5bFc2WUFPQ3BFSDBVb1ZOOVl2ZVV0Q1pNUktTT0FCNzh4QUxlS3pvVDJueEd6MEZ3WkZ1MkJxaHRHVWJneWJuTmdpZnh1RHl4TitKTVV6dlZSTmwzZ2Jnc1lqQWRKT0NKRlI1ZUNic1c0UGVrTGxIVEpKcE5HSGlQbXlGRmk1SkgxU2Y0Y2s2M3RCTHZCejJQNkxGdHE1Um5jZ0VQeHdrMHQrYmpzcWIxSW9NQTNtMTR6ZVpmMTJ3WFRQTVlNM0ZnZkVyQVBCRVB4TzI3ZVdzbjhzUmRIcU5DRDNCdEExVWVOaFNCUUI2T3lmR2l6d3lzc2ZkU2czNlRCZDVVM1JGUHlxZHF4L2ZvMXU5Rzg4bkprWm8xRi9Cd2RXRkw2N0ttR1lHZ0p3MDh2cmxrK2Y1Q2pFTXF6U2hwQUpGNVU4eGExZ0k4UE56bkVFbnc0WGptb3lqUkNFZDZuSmNQeE9CcWpuSE1rYzR6cEQ5bGEvQmd3Q1BvdllvQ1hrSUJWNDhRQTdCdkpWYktwMnJIRTRTL0FvWTk5bzJHUXBoY3dNTkQrZmIwNUxLbUQzaFJMd204bzFTbngyV3dPQTNHdFMxTnN4WS9mdUNkc3JOVHhKNStzMXR6aUtLa1NDTDZ3bWNPZFJLbGhxMzNveWo4UlI5d253N0JkemV5a2k1bHNpRGdKUlZJZExYMDVmZUJDZzdnNVZOMTNmM2tvbFdPN0hPWmNSRnlBVSs0bnZSNWNsclRzaTRaOFVDZXVJOEhVS2JzNHRLRjVEdDBMV085Snd2am1wczVERmpQeWtIdlZxSUxoMGc2ZkFJSlVmOElnWGNUVUJwOHRQQVNURDNnZys3R09xUWh5OWV4TjVENDVldGpOU0hid0c0dCtoNlMyb1RtVUlDVWl1UUFkcU1HTHVEbFU5VzNKM2tFSHNWZVlpNVkra1dpWFc5SU1xL3B4eVRFSWM0c0xzU09TcHRVY2xxelJoMFpDcnpMQ2VEQmNFVzRqWlRzVVYvQ0d2R2dhemZIUitIK1N6ZlB6TktxcWtza2NjUGI0Q3pJQWJxRHQvczJYMUd2cVlZWjM3TmMrY0UvaXRYUzNpWXl0RCs2c2JxQndITXBFT2YwNUQxL3NkOXlBVTlpTzFEVmhsN1cyUjAwd0oyOWZMWnJFeU13dSsrS2o3MU80SFVKUDZjMXZjQkxSdm1uRTFBa3pJT1NNT1lhcWVGNUpZK0pGM2dOOW5JVXJRc2o5T085dUVRU3c4b09MT3NsZXpGZVBoZE5VZFRIT2RsNXR6K1VMMlFaTk9LNUZMQkZFVGszOEhLcGFzVXZUQjl3VDA1TVRxZWt4VjNnYzh5RTFxMnM4VVl3d2VqTGFjMDY5YURwaUtkT0lPdm00SUVhMUJocW5oVE1YaS9wK3ZDZ21BeGYxK2dTbWdBL1pvdEhSdkNDbEgyNVJGckZxczhEV0dWMVhHYkJrdTZ5eDd1MldXTE80dzg5S2NSd2ZEcENsa0hBY3luZ2tDZHlBeStQcXZEVXJMazRlK2lYRVQ0T1RSbjdvUmliK0lpSExXK1JTazVyZWtjODljNkZZYkNuaGhCRHlwbUNzY2RnQjV6MzI2YTl6OGRiRi9HOU9wb2dzYmh4aWFUQ0p3UFdsZXlGRGZ1eGR6bE4zOG5VRVkzMEpJczVwWmpGaFVzQlYzOXU0T1ZSRlo1Z0YyT0lWbnFjYTFJNzErSUNQQnE0ZGtoenB6VnJCQW8wbkFJVFUzeElIVkIza1BBTlQ4SVRlcUpyZzlVMmRJYS92bmhvY2pvRlc3dm8yUjBqOEJMUHJFc2tmQURaR1Y5S1NUWTliSHlTNDBVZkYxOHRrMGdVQTd5QWpyQTdOL0R5cURybkNlUFo1NU5pU3Nyc0NNQzdSVGc1bGZRQ2IrbGIzeUJ0ZWJJV3ZDaU1OZFRaQXpyY1F4U0tTT2NCSHN6QVdBa21hWDdGejc4N1JhcGoxVjgyRDA0TENSc04xdGFTWkNUcTFoUHJyRndNOEp3S09QcHpBMDhNTGl4STFWWDJpb012L3kyaytBQ1RySllQZURqQm5CQXVUbXQ2NDNpa29VakNZbUEzUWN4SE9LWERQUXhpYmRNY3ZMaSt5ZWxVVHdXWUJnaWVtSTNjSWgxaDFhZlljNG9MN0FyRDlRTHRYQlY1dnVuSTdLbFNDUERjQ2poNjlBQXZoNm90WXcrTHZ3K1F0TklJd091UzlrNXJXck14WFZ5UWhpSUpnMDQvUVFUQ0FvM3hXT2xFY0V2RGlQTUJveEYyNElLc2theE13cnBBTGszbDhyNXIxWEdMMUVHY01UT1J5K0ZTaFZjc0ZzNE1PTnh0WndFaEZnSTh0d0trRjVYMEFDK0hxazVIQzlpdmV3Q3BldWJmK1lDSDVtK2I5azVyZ2lkRTVydFU0SG1jZ1R6QnJTWVBqYWlyYm8zeEFMRzJLakhmTUNydWloeEl6eThTZ0FHNld5UVpiamJ1SkNpSmw5Mlk4LzNVdzJkL0FsK2ZhZHo3Tnp5ckxuQzQreXJ0K3k0RWVHNEZIRjE2Z0pkRDFTWTQ4MU8vVmJ2M2N6SHVSelMyRUN0VDJSR0FwNXJDdDlPYU1OYWZtRHBlNEUzVjVMMmpTeEhSVGlKQ2xWdmZPNFkxcHVva0lBTTkwODFYOEpOM1k3VWhTMzV1K3hRNW14OEo4SXNrd2ljVU93TWgxVmE4ZzB2c3pzTndQSENxOXNhbVhnSkg2bVltSEVxNzlkakE4eXRnZDRRNUQvRENWWVg5aEp1TDlUdnZxQmxGZ1hGVEdJYTVkaU9KRkxtQWg0KzU5b2w4MWdUWTdKb2V2TUFEME1vcmNmUHluTWRya0owWm1Gc3BMa0hjRXlPSVRNR0tRL2NuWkRPQnlSU1J4Rk5DOXFuWGhmRGRlQWROK0cvUnZXSC9BQmJPQS8wVWlLMTNhQkZmeWRpdHh3WmVpZ0oyVHp6bkFaNzhPWUVBVmVIQmJ2Y2dEbXNmbEZEalNaSEF3NUZJYnpMNXJBbVB6SnBSMHd1OGFPbkdqU1AyN0kwYmg2YnlDS2ttOFNjNmRFZ0NYbmF3V3pEZkk0ZjBZSVRrbDE0eHBJalV3NXBhZDNrMjBZUlhsT1N6ZDBHZEdmWldPS1czVE9iOUd6ZU8yWXMzYnR4UTFkemZZd012UllGa2p6N2doYXJLNTd2ZmY1bmZQY3NNU3pjK3pkai96THl0dVVZOEdGR0lmeDE1ckFueTlJMmFmdUJCSFdjMHhyUU5TZlhJN05xai9oNDByaWUzRWdGckJEMEhDQ2Nkbk9QOWVVUTZ4cHEzalVSb2kxaC9VTnJiaG84cmJBZ0R3WUVWNWZLdEFBM0hnZ0xJSGdWb1B5THRBMTZvcXR3ZGJweHdYc1NwNEZrK0V2THYxQ3NYOEJCRXU0U2YwNXIySm5VcThFSkRUcVRMZVBMQURGZ0FxdnV0NHFaWmhTbzZoRUZ1cVRUK1FoNEgxTGFoK0NLTFFnM1NWSXlXZWpLVkhLYndCUlZZV0c1d0NKTmxEeHpXZUluMDRrNk9QK0lCMzJDYitvQVhxQ29PK2kraUlySGovMEhyNmx6QWE4Rk5Jbk0vcklsZDFweFRjVElVS2cxNGNQTzZXR21Nanc2RHdVVmM0SFQyVlJxL0hjdjlnU1VjakluOEltRlFuMGhnVExqV0NQc21KMndRQWsvTzRMUU5ZMzRYQmo5cnZkeWptM214VmlwYkJQQjhDcWcrekxjUGVJR3FSdnlvNXpheUcxaXVOZDhGTjczNFVnSEEwNnNKZUlaandRZW5OYWVaZUE1RWwybkFBeFgzZllLRjBzbnZzZlRNNENkYXQ2eGJ6Mm5Rb3pYd3RFQWp1SXdVUHBGd1hXWFd2OEFLcCtrVHpwUmNCMXM4STdaTW5yaGo0eFNMU04xa3NnamcrUlJJOXVZRFhxQ3FmTmlSVGtxRHppSjhzV0VaS3RrenB3UUFUeThOcC9nOW9zYUV5ZDFoelk1MS85T0FGeHh5Y3N1T1ZCRHFVQlNEeWJ0MnhWWHF6MkZSeTFweFl6eUlLMlVXbTE2UkJsQk5qNjJjMXlwdjJFZXU1bU93eTlPekRzdUh6SUJGQU0rcmdCRlNwbnpBdy9FbFcxWHVTMGgzdWFZaGdxeW5MUjhqMGE4Z2hBQlBEV0RyWUdtekF1VHRuZFpzV1lOS0d2QkNUNDU1WkJma3BvSWI4ZlprZzdtWUJUNzlNZERnVHo5RTJUV0F3a2cxcjBqclVPMTUycElmcTdMOERsNzROYXl4YW8zNVNJSmhwSXVKdEk4aWdPZFZJTkd4RjNoaHF2SzdMNFlkMEcyWGN1L1lUeWd0TXVsczROMnRzNS9GK2pDaXNPRythUW92amptdHVhYzluNGZoRno1cTBBcmE0Vzk5OUdsalNJZWVISXMxczdPUFNwd3Z4NFNEV3JDNjFIVlhwQ1JjR3ZtalZ5dGFQTWJGUTlXOEl2SGcwWTdtQmdsWXU2a25ucEo1ZWozMmZBSUpCdWExZUxWRVBnMTR2di9RTGV6TDVSZi9vWnNxOEJHdXJIMjkyWFRxQlY2Z3F0cWJqTS91enJOeXBsK1J5Z2JlRGp6YWZ3MlZGK3Vnd3A5YjdkM1dIT2daWHd3blJ2TysxWm83Q2NrZHAxaVY3T3hLRForR2hRYjcrWGhsa0srdmFHQW1mY25GQkljT3VSQjRYcEY0YkxhdG1PRjMzVHI4UjRzY2l4cG9ma2lyT05OcHdCTXpoeFozQXhpb1BRWkpGQ3RzcXNCQVY5Y0pNb1Y2Z1Jlb0t1Q3RqMnJFWjNlSCtsalArc2dFSHZpSjM4WFlUM3pyQzF6Mm43TGFlZzc4MWZUQW13VTg1OXJFN2lJZzl4WDJTai82MVViaUZDczBKVmdKQko1WEpCamR6ZkNKVWgyNTR0Tlk0bkI5NHpmSHFWY1J3S01LZlBCYTRpSWpoeGQ0Z2FyQ0ZDTzBpUHQwQXozbE9iVVV4RXpnY2I5Yi90em04RXN4Ums1cndqaWludTNHOEo3NytNK0c4ZXZCcTV0bStKRjg2dmJrRmVNZW5IMDNHOVlaKzJsSGZUUDR3Zy90RERldm9UVFhOdldJSnlrZzNyVk5zYlQxaTlTa1VSZmVWNGV1aHEzT0hZZ01PYUtXZWdKNWxtMWVRME9pc0xVTjZIQ1JrQjY4V2hNam5sOEJTMFRJZUlFSGEwWnBJZFhFcWFyK0hjUld6TE1JRWlFVGVIM2UrUjgrVlJzKzlFVk04cXk2bk5hRVhYSlZudkh0ZGhFekdybUtYL2ZBOEcyZmN4V3Noeng3dEdHS1NFOE1iOUdhNExiVllWdldkY0dqMTQ3VFE0Nm9wUUl2enRDVFQxRWczc0lQdkRCVk8yb05RUWRaM2dtekY3bnhma1UrSFhqdU5wcnF0S2E5WmF6ck9oTGdvNkJmNVNncWlKVDc5NGtMRVFsOHBINWNnZmlvRUMvSGZOcFU2MnlRSk9aUXdBKzhKRnNYNVVCNTZMSFlodXU1UzdZZkMzaE9hNGEvV3g4VTRVNktuSU9TK3hmWkN4SEo5VzlSblhzOGNVMEtBRjRPQmNZRm5ocm9ZQW5YcHByb1JRY2xKdEpqQWM5cHpTTnp6Q2pSbTAyUU0vWGNyazB1TUFjVFR6NXVoWWlrUW1rZmFKdk8xVjB5RkVlcUFPRGxVR0JjNENsWFRtQmRSREM1VW1IWUh3dDRUbXZXZytmUFZlRWtuSjQ0N2tGQnBJSDlNR1p5TFVTa1krbWJOOXVtUDk4Nzk2WUdwT1pkRzBGV2pjeE1EZ1hHQko3MkpsZDUvSDNGN0pMTkJqbjVlNlpCcGxLSkNpNXJyZ1IxaTZ6RVZ1cFMwaUZLZERReTRkZzZlWkxOWmx5UmZ2MEhvWTg5c2NwYm9hT3RkU2pHSjhkVVRta2RmSElvTUNid3REZDV3QSttTFp0MU1BTFJJWnBOV2c5ZGd0ck5STTVseldWeVBzN1ZodERFdndBaUlwT3lncExMeWdFTzVEZW1TSEJJYjQwZlQzdUpkMGNWMDFIK2REa2VhS2VYWjVmbVVHQk00SUd1UXB3QkR4MU1QNjlsbzNzbm1waEl6SDVmZ2hSTWNGcXpFeDZiNjJHd1kzMHJ1TVA4RlpmSUtlQ1ExbU9LdE1xQkIyYTV6ZnVpaXVuaElVU0ljZXJrVUdCZGhVTkc2dzkvTm9jM3JYT25mZy8rNUtWWHU0cFErTGZUbXFmQkxoNjhqTGpOZjBGOXJYREJDTU1jNHZCV1k0cDB6SVBuYzBNYzhTekY5UEJBUkNzbG1VT0JJM0kyWWdSWnBEZkpmOEtxQzd2MmZjM0M5OXRsdXNMWUNaYzFsM0pvMCtLKzlQdkpTZlN4SlVveW1ORWJ4OGt5QjJWTWtUcmN1enQ2S3c0bDd5ZmJvbkJFYlJ5WHhpR29qeFNvd05LTlAvcHUyQUw5K29kdkhQbzRaZEhYbFJkekNsdWtzMFRaNXZpZWFrYmZMbXRlc2M4T3BYSzRBcUpmZ3NlbHpHc3EzT1hrWW93cDBtVllSQzhQKzNzd2lsK3hGTE1QeDVhb2NLQUM2NEE2Y1JIRTVCTkxEMnpIN09aSy9aWnBYQXVPcDVrMitWSXVheDdyRXdJQnZBYnM2Wm80ekJOUWVjUXF2ZGpXZmdhYjhVUmFhcDQ5WGJ1Zi95TDMwL2FaaGVQWWRtYUdGR01VaHltd3pqYnZ1WGI5R3V5Zmp3eThucHBMNE1mbkdpOGFpY0hGYlp0Y0tTbVhOUnQ1cHBTRnA4N2VXWXBraE9sTXZ1ZHZUSkVXbmhweWpUNzF3Tm5YaVF6OG5MeFo5VmtGaFdmR1ZDQmNuc2ZmcEdicFg2dS9aZCswQTg5ZkZSaGlzU21ITmVmSktmSmlPeHVWMjRweVJVWmxVRWk3MDlMOW5rTEVMSUxKbGZMZFdZYzFPK1d1VVVjeHpJSDVsMWlqTkMrbVRkUHkrSXJoZVVHNTREOTlMRmMyaHpXYkk3c01wWWw2NlNJTU5qVVNiaWhOMDR2QmVGcStpbENpTkVsckx1ZHpxRXFVamJBK2ZabGtKcDljYUx3Vndsem1IZEhKU3pDNUhuL3BUaC9PeCs2VTJLSEhta2NYMGI1WDJFbUpsc2hrZlF5Z1c4d1gxTW5rZVVFcndJSjJCOVpSYXlXSzU3Ym1vbHBobDlqekNLeVB5bzFSWjBoMENzNzJaUjRxLy9hL1lFZGhPeHFNYyt3azAwWnVhN1pJT0NlVHhlUXFMSWJ2NHBVZ1ZCTkNaUmR3elZXQ3ByQS93N3BMNVE3dVRtc3VYZFNsMjFmN1paZzVrT2NwVEFNOWMyZ29zTldyc2hvLzhMMWNybVBqdE9iU1g3NHF6Vld5MEMzdTR0MHF1Wk9Md1g2QnUzamxMdVcrZzZ3NTdqMmRaMjlxZkdjTWVQeVhlTDVXN29BSGg3Uy9jNnc1THZLK1duL2ovcmc4WGlYdFZ6NC8vSm1TUmYwT3NtYkpscXpZVnhhb0xGQlpvTEpBWllIS0FwVUZLZ3RVRnFnc1VGbWdza0JsZ2NvQ2xRVXFDMVFXcUN4UVdhQ3lRR1dCeWdLVkJTb0xWQmFvTEZCWm9MSkFaWUhLQXBVRktndFVGcWdzVUZtZ3NrQmxnY29DbFFVcUMxUVdxQ3hRV2FDeVFHV0J5Z0tWQlNvTFZCYW9MRkJab0xKQVpZSEtBcFVGS2d0VUZxZ3NVRm1nc2tCbGdjb0NsUVVxQzFRV3FDeFFXYUN5UUdXQnlnS1ZCU29MVkJhb0xGQlpvTEpBWllIS0FwVUZLZ3RVRnFnc1VGbWdza0JsZ2NvQ2xRVXFDMVFXcUN4UVdlRENXK0FqWmY1YnR3dXYvYmV0Z0N2ZmM4RlZXeDcyTDdpRWxYZ2pXYUMrTTFLemlUVWFQRHV4cnFxT0ptbUJ4KzRjVHJLN3ZIM05sZm9QVlBOS1U5VXZ6Z0lydGZ2VG1IMzh2N3k5eGpaLytMK2YxLzlWYXB6cnY2dE5zMHhWRnJmQVI5Lzd6TzgrOG1BdGRBcHRuZm1IdktuUE0zWDllRC9lenlUeWwrVy9kWnNlM25QZjlldlhINEcvQjYvV1h1QmRuMjVlZ3h5L3J0YjZTVmxXaDd6NElWNStiWk5CaFVXTHhSYTJXTVpLbkdXSi95bHZWblNzaE4rQW5oZVpFRjdxODdjb3pHZ2ZGMGZQcUNhd0VncThSZmpIeko3ci8waFd5UEJPMjFPclRQS3AvSGYxMHdyLytDMkFSMGo5cEF5cnBKZ2g4Q3lDQko2bWxRazgzUWttTmtEV1JaczBGdkFzVm1BSW0vY0U5Y3dMdk9qVTkwOUsvemZxOUtiZi91ZzNHencxM0FXVFRmYWFZcytMRGl2ZytReC9jUjZ3M01DYjhmeHY3czhnMnY0SDEzanBYL0QwMlpwUCs3TG9qN0pkd1hwbWMzTlREci9EemMwZjRNUlRMaEpldzgyK3FFVS9wNkdGS0lZRXI3QUlYNElGY05qY3hyckxrZ09EL3dCZjJqWEhCVENpOERHSXl5SkpYSmczak5IM3RPWUVpWFBWTTNybUMyamZuVkJ0VnBnellySEF1ZWhSRGtlL0YwTlpGbFd2Y1lkd21oYzM3L3MxNmVPZkJjbzNQbnlvQ2ZIRUFGdDBEWGtWQ1hJVUZlUXYvd1pqWCt5YktpV2xHdGl6eFh3UFNXMkxObHBtZ0p5NnB2RjU2WG1aQ3hJTXZPam96SWhzVWtlY3ljL3EvTi9qMlRmcjdFUVM4K3dsMnMrQWk4QUlGZ0dLem1kR05WckhCbnlJa1pjWTRlelJiWjV5VkJVTC95NFZlQmRHVC9Rdnc0RTM3ZnFQNEhpUGlNdTlVb2U3T053di9JNmtNZXl3bTdUNFVjUVJFZmFZcWFtWVZqTnA0UmtTYkM0Z2g2R3BBYWxaTm9tSVRhbkF1ekI2VG5IN2hnTnYzalZ1RERpUEUzS0xIdU9FY2RaZmhGZGdjc0FPYVUwQkd5SnNuZm5XUmFMWkZTNHlvdzVDSFNscmxHdExMV0Fvc2ZCMHFjQzdNSHJpSFFvSFhsUW4wNWMwT1E1NDFtMWR3WHUyWC9ndDhUTmNzREFEOVU1UmhLRkNJM2dVVy83V1VDSkVacVRPRVhLNFJTaFJqMWxaV3BRai9iNStldVZTZ1RkQlBlZS9sS1puWHVBZHNIYWNIZDRoKzdidThadG1YUHQ0aStMemMvR3hhQlpobzRFQ0F2WFRlMjFpZzdhcDFFR0N0YnFvRmJFcHQ1QTF3WlFLdkdoaWVrWXRHVmcxSnFXcHZNQ2JZUnUwT2FURnJOYTJxSFA4cHFYMmExVWZQOU95WFR5STZ0UVFOOUluQXhtenZMTURyTDlqUk1GbGw5VnNrVG1YVnFaSlVHb3hZK3lOeWdYZXhQU01EbEt0bFJkNGx4SmhyQmwreDJJVHNBQmpOK2hHRkZLcHlmWmpmSVNCNVRnSE1tWk5rcXNJUExJMFJ1L1hVbXd1b1h1c3o2RHNmT0xSalRVckYzZ1QwelBhczFkbU1TM3pBbStKeGRtZDhqdjJYSXd0R3MrYXBtSVZpczB1SmNjaUdmQVZMc0FnV1I0WFFOUW5hM01aWGUrYmlwMzRmRzZLY3FUT0dYZ1QwN05nNEVXRG1KTzNoQ1BGUnN6eWU1eHFMVGhpRllyTlhtSVVNWUozSFFYRGRTb0U4Y2hRNXU1YUROTGtxUktLMGRYNlVaWjM1dVljbzU0ejhDYW1aOUhBVzJmYmxpWEZFM1RUb2tXUkdORDdNV3BwMlJrSHNGb0lQRndPUUxLZDJYY2Q2Ni9wZXBkRSt3MU5pT29CWEV4dFgrcWNnUWRhOEt0OFBZc0czbXJzSG5kUWozYk16R0pSR1lkanJGSngyVmJzYWVDY0pYRDQycm9lRDdhNGVqNUNSVzdwSXZSZHFST3hrUEF5ZE4wOGlmTUczcVQwTEJwNGM3RlpUZWh4R0RPOWlGTk96TW5yMFJsUmlkSkVKTUhhR3RhbjI0cm8vKzVnZFNOeUMvTmtiWDQ1Qkw1Ky9xcmt2SUUzS1QyTEJ0NTh6RSt2OC91VFdEaUxKV0ZXQ0VQZGk3Ry82ZFNobWNsdHMyNjBseG5FNDIzaTRaTUJWd3d1L1V5dGtvMFEzVW4reEhrRGIxSjZGZzA4Q0gzdkUydUxTRGk2OElRYUNjOThVcEU4Z0RudFhLWUYrTm16NEU3SEY5Mk8ycEdvYmg0aHhob0l2SzZxdkJjeWJxcksvdS96QnQ2azlDd2FlT0F3NlZzQjFoV2VsSDJJZ3h1OWhqZU5weVp3WGJIQ2JickRIc3B3Qmp2SEo1cVdraEFpcTZkcW50MWR4L1picWtrai9aaUJxcGIxZmQ3QWs3ZW1kRDBMQjk3QUNpcmdIb1ZqUktualRWdkx1Z3ZGbE0vRy9FN0pWUzRQRXVGdFQ2ZW5LUEpOV1RyTG5oUHQxWWtWR05zUFBTMXprYzhkZUJQU014QjRDOTk4a04zM3JoQ2c3TEhieE5EaW1FM3lKRW9UNzJLWDFDd28rWW5QaTVFSitmK0lZTHJxUUQ2VXlBM3gwRjNqWTJTNUllVThacmZGYUs3Y2lDc0Z4U1hQSFhnVDBqTU1lTDhpNythUFNyT25mTFVzSDF0b2tRelA5dkF1N3FUd0dhM290Y2hYZmNoNDc3b2xrbUc4Sit1RlBFLzh0QjIvbER0NHltN0tFTExrTjEzUVFhOXpCOTZFOUF3QzNoL0lPOFFZdnFOZ2JwMGp0V3B0bks5alN4T0VVQTFPa2I2bHNrVjlmMEFMS2hLQzc2azFDSnUreEFMT1BRK2JXaW8xanl6VmdxZ0dhNmdtVW5aRmhmV3NQVmJGSitQNzNJRTNJVDFEZ1BkekVCRDVxdzk5OG1OODJQdmVETHRGTTlhVUl3WVZPdm1LOWdKNFNYb1c5L1J5RVI1RU9PQ0gzQ2hyZWc1OHlDTXF5YVdQdXhmQjl4QUxwM2lJNkFBcDI2TDJJR3lKNG1aTnFPY092R2d5ZW9ZQUQ0NHdyWEhUb0ZQVEpVWnlKUzliQVh3ZndJNVF1K1JJNk9JWVRGdHBBTmZoVmM3NkRuLzkrbTF0MGJSbXJYY0l1eGF2YXNkL1NHazgyY1BLWFNUalNSVGh3QW8vQXViZGZyekJTUGxBNFBFWHdmUlZROG5hSS9XWGJEUVpQWU9BTjVRNnJZT0N5cGxPQ2l3b3NEbExpb1FTeVpGTkFDL3ArNUdta1B6a2Ezelg2KzJLSXZkN0lONXZ3aHQvemRpYk95eCtHazgxbGlQa2xzcW5mN2VBdlRxcGpDZFI2RW1PUzJRUEk1MU5SbWtnOEZBVys2T2R3VG0wdUlWc2hWSEswek1JZVBkTG1mSFZuMjY2QWpBczlrMk5BU3JoQTU0S1JaajZWa3BPaGNnaS90RzFhbUptQlI1OEpJT1hvbHd4WGdDclZ5VHpkT3ppUTJUd01Sa1JQaEVyOUNOK2dFOHNpOFVLWmtZdk8ySmQ1TTJlUC9BbW8yY0k4TXhQb3ZBYnBkWjFIb3NDT05kTVVaUGZXSWR2TDBhOERPREp2UVZrRWYvWU1YMm9GQXg0YnhacDRMNnZxQkhmYzlnMU9TdDFMTmkyTGFJdkk4SW5MMk54SFpYazVwRHF0aHhLK2hpbDBzOGZlSlBSTXdSNEpnelhBanVUTTJrdUM4SU8xSzZoRDZEQnlNQ0xuc1RXcmcvWFR4SFU5UVlGUExNM2pRd3dBSkpId2RBaEpTYkwySUVhcXdiSnlQREpJWkRrU1pROUZHMkgxK25SSGttajNNbEE0Rmw4aFJ4dGl6WjZKcGVlSys5OTVwRnIrNk4wRm5BQzJReE02RTZmcEhZRDh3K3BNTUJiazF4RW5DTDlwVlJPT1FzaE9MSXRtd0RVdGt4cjhPUjhsbW1oR0Jxd3BvMHoxY1RhdTFDMkxHSXdIU1NnZGp5OFVzaDEvc0FqWWFKc1BZKzVDVVpTUFJmd2NJUkl3c2l5dVBYK1FzL2NHcXRTQ2NBN01NNGxnSjhJQ1VMM3JjNTFSanVSSjVxVWxvQWU0TnFHS3ZMVW9RZ0U4bkJNTVMvNjhNNG5ETHpIelhUR2U4Y3JqNTVQOENDQ2FwanJPeGZ3Y0hXUkVmY3lBdy9JSVFCR1VDQmw2L0ZiV0pSYmhEd0JST2FZbGJXc0JYZ2N1azBpZHBKQkVJZjFIUzF3dk1kNStVQU1ydVlreHh6cDNORXlCMm15d0p1cU8rNW1QajA3b1JOR3pBaTVnSWNuOG1PdmpNWDRRZnh4MjVEMkVHQm1ybFlsQTZSdnFHd1VlYUJoS21TbFlGemIwbldzSlpBZmVLZnNURHdaK3MxdXpRRVNDWkZFOUlWSHBkVkpsQnFxc1I5Rnhiem93M3N2Q25nSjZUbnorTFhZWkE3ZzVkT3pFN3IxRStzOEYvQ0UzNW11RXdWQTFNSTdrMXdJTjVDK3JXVTV5Z29QNnBxK1JJY3VhcXozWkdGY2Mwc01BOWF6Y3RDN2xXU2JGRW1IVHlBaDZoK2hHamVqQ01NclNSNkJGQnF2ZkIxN0F3bGV2ajdKUVpqT291K2hHRzFLUzBwUFN6Rzk5T1gzMVp5L3FwWlB6L1hBK1FMNlhQcEZvbHB2U0RLdjZjZkV3eUdPREZoSkRXTU4rRkc3RFVNRE9NQmw1a0JWQWhyREJYZE1YTkNOR3h1cVF2WjNqeTYzclJFUGRyM2R6UjhGckVvM0x5bWhTeVJ4ejl2UkZSVkc3NkFhdC9sckcydnVQa0tvMnRWRWJ2WkhOOEZBQ0dHUjk3Qk5tOUJjMHBOaVRBNWdKM1RnR3ZIa08rT0JldnAyd3VQZFFSNE03cnZpQTY4VGVGMEhUME95Z0NlQ2tYTFAxTlNSKzRHN2lnTHpwRXFPK0ExanNaRWRIbG55c0hpQjEyQXZSOUc2TUVVLzNxOUxKSEdEZDZKcHhWNk1sODlCcURBanlCVG5idVh6eFN1RGdPZVMzdW9UTWsvZTh4ZjdMV0kxVTU1THp3WjFyUXdQVjByYTJnVStHdkhuVGVQQXEvRkdlcUJ5TVllSEgwWUFkWUVCNElMN2ExOWlNRGVMeldscnE4R3VHNWFEQ0lvSnpvRFVKc1BQTXpsNWdDdXpwVU41a0xJdmwwaXJxTTN6QUZaWkhSZGI0RnhmSHRIUGtWMCtpWHhkSDQ1NFpSRHdYTkxiK29tY0czaTU5TFRDWjY0K0RPMHl3c2VsSi9zaFV3dFRUdURkaWxXeXM5YUlKKzVNWWpnUVpQTUN3N0h6d2JQNXB1ZGc3REhZZ2RqN2JWUGQ1K090aXdCVUhRMlI4REZkSXFud3lZQjFKWHRoeVg3OHBVN1RlZTVVTVlzTGwvUXVVZHpBeTZNbkROZHJMczZadEZ5TEN4ak80TnBKWlZvakNJamtuTnFQdFJBRG9abUI5OVRjRmFzWG5vV0g5RVRYQnNOdDZBeC9QK3pRNUhRS3RuYlJzenRHNENXczV4SUpIME4yQnRPNll0akR4aWNGdmVqRFpTc0dlQzdwdGVZazRRWmVIajFoM2lEOGNpUkhBTjZ0VlBZMjhBWjRaM1pqTFlUcloveXdBUVZLckc1WTlvQStlQkNJSWpKNmdBY3pNRmFDN0tWaEh3QUFETnRKUkVGVVNacGY4VjlOYzRwVXg2cS9iQnlERmhJMkdxd2RKbVoycldLQTU1VGUwYmtiZUdKOFlVRjZ6bzBZeGd2WnF6VUFFYThnblRnME1DUXJqaGVKTzNQVEZHT3FnL2RyVzFOckZDaWFtaWR4U2g4OEdNVGFwakVNcjMyVDA2bWVldDEzZ01MRXZWdW5TRWRZOVNselVFSThRUy9Rem5VSG95V0tBWjVUZW9kQUh1RGwwSE9WbVluTDBZR2ZsRy9FcTNITGQvM2NvTVNlaW1GY2dldDJyTVVCVXR1S0NtdU5YWldtM3dzMDBtT2xFL0V0RFNQZUh1eEcyTUJrc0VheU1nbHVwbnlnNUNLL2E5VnhpOVJCdVprWm4rVndxY0lyRm92Uk1vVUF6eTI5UXlBUDhITG8yVEpQb1lOL0Npa2Y4R3pBdU5pQ0E0UXptQ3dUb1lKNG1LekIrWmkxQmR5K3ZvTlhudmhXa3k2ZDYyWXVCTFlBc1hhUys3RUd1NHhta0hFZGFydEZrdUZtNDA2S2lMckdjTEtiM0pSQ2dPZVczaUdMQjNnNTlEeWkyK0tPSHJ5a0VZRG41Y1VMNEdFN29SV2FOc2F3Q09yQVplNjBmVnhldDg0VDM2cVRkVEd3cDV1djRDcnZhcDQ2VVRkSVBVVnh6SFBBNjdoRkVxdHgrcGdNc0syMW5oSmRmT3Joc3orQjFHY2E5LzZOSVBEUHBWOTRZUGlUK3lidlNCVUNQTGYwanQ0OHdNdWhaeE4wbi9xdDJyMmZzN2gvNG11MWUvK2ZSVWxrY2dFUEgzRGpEYm5zQ0dqWnBaM0F5QUtYYld5eFhCY0Q0MVJOM0RvYURsSHRjOFMzR21SN0JPYldIY1VDdmtIb0U1SVZTUkJoU3hHRk8yRENreWtpQ1dISmJ2VzZrTDZyZUtudlMrek93M0F1ZGFyMnhxWnhUUmFhN042M3M3dTJNVlFMK1QwMjhGS2tqM1VGV1EvdzVNOEpCT2dKbnRYTnhmcWRkOVNNbHNEMmcyejRVSjM5VExJL1Fza0ZQQnlEOUx6cHRDTThMR3VFUForejROcW1KTEhpa0J2ejRyd3JyNk9CWU5VTnpEU0pxOUdoUXhLMGQ0Vzg5OGpESUFaZ3d5QkZwQjRYbEdBY05qSHdPb3lMMllUL1Y5NGI5Zy9BV0FNMS9DNE4ySjlGMFIvUTV2Rm1CWVJUVXFSUDl1WURYZysxMG5jNjh1b0owMG03OTBJVVdjZHovaU43ZVQ5YWFkb2pVTHp6WE1DRHNjUjQxbTQ3Z3Q1OXE0OG1iME5VZ01JNko2bVpkdW5HalNQMjdJMGJpWHRuY2NuSzlNanMyak96S0RhcngzQVBSTUFhRWVtQXkyT0NjNUZmcEdPc2VOdElneGFKOVFlbHMzZEJuUm4yVmhqcWw3WERlY0R3WDQyZHVseE96WEhzRVM5RmV0MkpUdmlBRjZvbmYvUHc5MS9tdDQ2WWI1RU4xNEJ5eFR6S3VqK1N5QVU4bkpSMlpXdTNIUk83aEdJaTJ5ZGRpdkJ4MjFCQ28wNm1SU0oxWUxRRVVOMXZsVGZOS2xUUklReHlTNlhWVDVCWjhQU0lKSlFoVGNWb3FjWTB6YkszRGNrcmJBaGp3WUVLZE1Ic2U4Z3J1SDZmbE5QRk5UN3dnSTlIZXRXSCtmWUJMMVJQN2dzM1RqZy80bEVjc1IvREh1cXhJUWlKK2lNWDhGcnd3S3VKMzJQSE9iSmF4VTZXNm55VStJZTZRM2s2Rkc2SnZrS2pUcnBCTXRFeGl3dFlrdld0Q282RjE4Q1dFa1ZrTkNEbEVVazREbXVFZlpOcnQwRUlQRG1GNzBkQlpTZ1lxUEh3VkFhcDRZZW1ZdFZwdGhEZ2VhU24vWWkwRDNpQmV1SVUvQ0t5Nm1rZkdaNDNmTURnaHdkM2tqMXFTZ0R3akowR1lHUTFSWHJzT0oySWFUM09idzM1MzJWaWR0clZFcVM5ZjJncVphVG16TjNzbWNGUE5HcHBtUlVUc090TEtzMi9XMXhFNHZWNVJjTFZsYlgreFduNmhES0Q5TXh6bkFEVFVCYzhQZGs3OU5ublZNNWJKREFYL3lnQ2VOQkROODdYbmZjQkwxRFBLSUk1ZVJ0Wm0xOEoyMU8yUFZZSlo5OEJ3Tk9MUWx4YnlNZmRaOGRPL0xielp4NHV2QlZjZ3FVbXo5TEpDVmp0TzJYTFFRVFJ4R1BHVnpOZHU2SDljeTY4ck1Wc3gxYzY1R2JiekN2U0FHU25nM1cwQ29RRWtBNjJlQzlpcis2Sk84Smk1aDdIT3VkVnpWVUU4THpTbTI1a3lnZ1ZLd3JUTStJL3B5cnMzbEMrQ3l3M3VvSlowdTYwa3hEZ2ljRlVuRjFUQURJaTIzWnNKV0VPZG9CTExhN2Z6VFBDMjVGeUJFZWRxTnp4ZEZPcFM3dzlXV2RPVFhZeS8rbVBnUVIvK2lIS29jR0ZJdFc4SXExRHRlZHBTKzZ3S3U5RDB3ZTdQRGxyemVkMVBTRmIvcVZ1SXhORkFNOHJmYnd6ZUFLdHA4aVVoK25KQnhXNVNLdXA0V2xHbjAxY0pRWTFuRlVxRzNoMzYvS2Z6WElBNlNuVFo4YzliVi9WQTQ4ZzhPdWQvTkdZK204OE9kdzFoZHhQTUpNNXBlZEtQeW9CdjJ4RVZPM0I2VkRKYUdXenhnWEFTLzcwMVFyOEJva2s4bDhqMmVkMXZTTHg4TW1PNWdZSmZwS0RMSkJGMGRmd2E1VjZIV0M4cmlpRUJhREZRVkxsVnhyd2ZQK2hXMGpQaFJmL29kc3J2ZDBWNUx6QUM5T1RuemZmUXFZd04rOEs3bnNheTZ1cDl6VWJlRHZ3VVA4MU1GMnNnNDMvWEhDbkU1cHR4NEVhY21WRi9QcjcwQkwyeU43MXJhOEpHM0YyNWdvOVBHWmFPRklyTlh3bUZocnM1K09sTUEzM0ZVMnNRbEVjOW9vZ2N1aVFDNEhuRllsUHltM0ZETC9yeWExb1diNXUvQXYwd2c4RkhVVFlsalVjWDJuQW15VmlRbklEbXFzOUJsa2lQQmdxL1Vmc05qejNadE90RjNpQmVtcHYwc3p1TlQwakhDZW5BdE56OXVrVWNLVy9pN0dmK05ZWHVNdy9wVnJDRStHMlkwMGhYOVhFNzEvaGpkVjExclhLd0U5UUN4YWJuaS8zRmZaS1AvclZSdUlzSzNBaFdBa0VubGNrZUxMTjhJa0NIcm5pMDdLRVRNbzZxc0t4c3VOWHJRamdVZWtIeXVybW04eXVYdUFGNmdsNDY2TXVlbllIN2JhbGRnZmpqWGpjNDVZL3REbjhrbVJKb2xNeE84THdJUUdwcTJKaTBXeC8vV1RmTG9wNmlkTXJzUXBoMlhlellaMnhuM1pVSnFQd0NodHVYcnVQLzRqWnRVMDk0a2tLRXNVNnh5OVNVdzJVcXArT2QyblVwSnN4VFQwRHdhcitwbXFjL0U0SDN1WTFManEvcm0zV05xRDFJak9rQjYvV3hJaEhwZi9ndGNTbFppMW83Z1VleE9Xa2VaU0lUajNCc1JIbDA4cWZnMkJXVnpZNXBhNkdZcU8vTTZmYVBxLzZoMC9WaGc5OUVaTTh5K09GNnJteDdRalJQVkVoOGZuSDMzeXd4alovK0xmM0V5WDF0QkVnVWR0UGVOMER3N2Q5emxXOGpyT1NxOFJIODR2MHhQQ1czV2lxRHJ0anpzc0NtQW5na0Z2amFKWUdQRWQxSjhrdmZieTZIM2hoZXVxZjRXd3B0MkpWallFVUkvRnVlVDRkZUs0V1NQUFowZHF6ODdhMkNtQlU3MXFFd2pPNWY1KzRFSkZnOEc5clZXQ0t2eTB6NU5ib1lwTW9BSGc1cFBjRHowaVVsdXFvOFVjUHNzZm1MS1RCaUl2RmFNRHoybkdFVityQkswaU9naTVSUjZibC9rWDJRa1FDLzd5dlJZWUZ6cmJNckhzbkJWNmhBT0Rsa0g1YzRCMG85MXp2bFJqdGlNcFNjK3RyTk9BUnBxWW56dmNvelgreE90YVp4TzZ1TGlrcUFVTkFQbGFGaURTbi9CL2VOM2poTjZVTVBUVktPR1VxQUhnNXBCOFhlR3FnQXp5MGhUcDcyckVETWJwT0ZXWEYyQ0l0cFNvcDh0cXhubi8wbWhHTG43bGR3ci9nNUVDWkpaQnZJU0twYU5vSDJ0QXJqRUlub25ONENqWkV5dms1VDFja3pocVp4QnpTandzODVVMEtyUFB3NVlGZWxIVG9nNWNVZXMvYWVVeVd1eWsrTzY2a1RpTnVYcXRpQkRnOWNSY1hRVDNXODF3WXQwSkVPcGEzb05tR1RzSGgyeFY5dzJLTUUzelhWRTVSSFh4eVNEOG04TFEzaVpzVUt4eEtMUjFPUDFYckRZZUlRRnIzclVMZDFTWFZaOGRsYXhNMmxZVXVGSHY0UzhRaDBrVkZKWmFWS3hMSWNGeVJmdjBIb2FNOVlmZ1ZNYzNyZVNjOW5oOUZEN1FEaGZSV3l5SDltTURUM3VRQnYrL0xQQUFqVVE4cGxoNnNtUDArcndKcEJSNDdkdEk3YzNJVS80UUtwWGFXRjBCY1NnMWxKanNZVXlRWTFOWjROT0VsemxrcTFsUSszbUQ4dVRRcHNFWEpJZjJZd0FORlJjOEQ3ajVNUHcrWk9lWGpYYloycWkwQng4bDQ3SGlhMzhXRCtERUlIYTF2alNOT1Z0dWNjbzBwRWdSTTF2anBwOXRjTEtuWXVzVGJKWFZhTFV2azBjdHpTTDh1M0p4Uis1cFZEM1NkUDFaNzhCZmh2NTdoL0k0Uzc4aVAyb3ZWem0zSEpSVy90dXBtWkk2NFY3Tml2Nm1SMFNSMzhZeHJCOW5QWlV5UklKWjFHTTBOY2NSVGlzMUpKMlNQYnBYNkpSaW5KSWYwUjZQY01DT2JubGNic0lDVnpsSlQzRW40ajlsOVU3RzRsTnVPVi9RR2NZNmVXbndzZUgvaWhFY09EdGxWcC9MNW5tT0toR2NTajk2S284bjc1UTdQVWgzUDVabzNNTEtGSHJWR29QUkxOLzdvdTJFRDkrc2Z2bkU0YWsvcnluYytoYVhUck5EME1USFM5VVp3dWtMRWNOdnhXQzNkUWxpb09sZEEra3VwSVI5VmM0enZYcTZvMFpnaVhZWjE2L0t3dndmUC9oV3QyT01Ndk9sTHRlSHVHRnFFTlEyVWZoMVFKeTc1YklSeHA3WDBqekllczVzcjlWdFl0TlFZdHFQb1B6SGZSaUp0UDByYWFjZkdTRXZrQVh1NkpnNlNqU0pJV0pzWjVkdUhWUjlQcEtYbTJkTzEreUYyZC9ZME9TeHp5dDc0RkJ0Mnd3UVlxMWFZOU90czg1NXIxNjlkM1J6ZHorc3BEMmFSM1cyOEtHV0c0NC8vckI3d2Z6NUhWZEZoeC9uUi9NbUZwODdlT2FvVW9lMVcxS1FRMW1CTWtSYWVHbktOUHZYQTJkZE5mMHYvc243MnovZE52cnpVbU5LSEMvYjRtOVFzL1d2MXQyalZQdkYyOXNNWlB5TVEza1d5cHNPT25YSlhDRWtaY2xBT3pEL0d5dEdxcXZxcXNFQnpaR2VoZlBVdWpiOGpVTDZRVlE4aldXQTVueDgxVWgrak56cDllZlMyVmNzTGJZR2pBdDdaS1UvQksycVh2cnd1S3M3bllvRkZ0Y1E1bDk2ek96MHFOMVNZTFVCVm94d0x0TlI2dWh6MlkzTmRIR0U3Yit4T0t3YWxXMkJKaDBwTDcyckVEcjdhSDdGaDFld2lXMkRwTDVQUy9YOWprNTlGWGNHTUVBQUFBQUJKUlU1RXJrSmdnZz09Igp9Cg=="/>
    </extobj>
    <extobj name="334E55B0-647D-440b-865C-3EC943EB4CBC-69">
      <extobjdata type="334E55B0-647D-440b-865C-3EC943EB4CBC" data="ewoJIkltZ1NldHRpbmdKc29uIiA6ICJ7XCJkcGlcIjpcIjYwMFwiLFwiZm9ybWF0XCI6XCJQTkdcIixcInRyYW5zcGFyZW50XCI6dHJ1ZSxcImF1dG9cIjpmYWxzZX0iLAoJIkxhdGV4IiA6ICJYRnNnWEhScGJHUmxlMXh0WVhSb1ltWjdRMzE5WDNRZ1BTQmNkR1Y0ZEh0MFlXNW9mU2hjYldGMGFHSm1lMWg5WDNRZ1hHMWhkR2hpWm50WGZWOTdlR045SUNzZ1hHMWhkR2hpWm50SWZWOTdkQzB4ZlNCY2JXRjBhR0ptZTFkOVgzdG9ZMzBnS3lCY2JXRjBhR0ptZTJKOVgyTXBJRnhkIiwKCSJMYXRleEltZ0Jhc2U2NCIgOiAiaVZCT1J3MEtHZ29BQUFBTlNVaEVVZ0FBQlVRQUFBQmhCQU1BQUFEc0M3WkdBQUFBTUZCTVZFWC8vLzhBQUFBQUFBQUFBQUFBQUFBQUFBQUFBQUFBQUFBQUFBQUFBQUFBQUFBQUFBQUFBQUFBQUFBQUFBQUFBQUF2M2FCN0FBQUFEM1JTVGxNQWljM3YzYXRVUkRLWnV5SjJaaEJyaDNaZEFBQUFDWEJJV1hNQUFBN0VBQUFPeEFHVkt3NGJBQUFkRjBsRVFWUjRBZTFkZll3a3gxWHZ1OXV2dTkyYlBTSUZZZ3RsTnVlTElsdkFuTHlYS1BHQmUrTzdDNUFvbnNNWWxIL3dETmhDNFNQTWdpMGhrcUFaUGl3TEpMSW5rVVE2MjJKWGQ0YklpREJyamtRSTRjeUFKVVJBYUZjeWtSSVNNYU9jd2NUQnQrZWJ2Y1ErZnhUdnZmcm82dTZxbnVxZW5wMnhOU1Z0ZDlYcnFsZnZ2ZnAxZmJ5cW52VzhJTHp0eE0venhPelpnRGlKVFN3d05oWjRrREgySVpLbTl2TFlDRFVSWkdJQlpZRVpRQ2hqNzRIMFFWWlYxRWxrWW9HeHNVQ05YU3NCUnY5aTh4LzgxOGRHcUlrZ0V3c29DOHpnSVA5TDFKT3l0cUpPSWhNTGpJMEY2aStoS0E4Z1JpZWQ2TmkweWtRUXpRTGxiVW9BUm5kWE5mSWtPckhBdUZqZ3kwS1EzL3laNnJpSU5KRmpZb0dKQlNZV21GaGdZb0dKQlNZV21GaGdZb0dKQlNZV21GaGdZb0dKQlNZV21GaGdZb0VSV21EbUowZFkrYVRxWVZqZ0V2ZlRENFAxU0hpdW54eEp0Wk5LaDJlQnFSdkQ0ejBDenRPc01ZSmFKMVVPMHdLRjhvOE5rLzFlODI1K2Y2OXJuTlEzZEF0YzJ1MGE2bmorcXhkT3NSTzMvWkI0TnJ2Y01HVGFlOUw4STc5KzB6Mm56bGtyM3MvZVl2TVdxNlp2OGdlZitOWk5uN3R3ek45d1VtT08zUjNMTi9OWmZoUVBEcEs4a3g1MnhxVHBheVNYSGFJVk9xVGxlZjd5NmFOSGo5NEdmMGRQTDlPSnduMjlFM2RoOHVqUlk4dXZ4aFQyUEVhUEwrRHpVejVtcU9rc2RubUpkYzREV0I0eHNNaUZWS0pxcGVnOTVGbmpva3R0Vmdlb1oxeTA5SHdPc0EwM1hXclhvdmsrS1FHSzk0L0IwMzFzZUcwU3JUd3gzUWVpKzlnR0wrN3JHbkNJYWhRalJMWG5qQ0NxRXlSRUZXMTRFRlZWWUlSRE5FUmlBMEZVWnpWQ0xWTkNkQjg3RzRiRk0xS1BIa1h1ODd6MWNZSG9VK2Z4YzRCellYbURWSjExZWNJbnllV2xEVVI0eTFTWVFKUk04ZWFCcUZkK2piZXJ1RDdMbS9MV2IzYTl3cDgwNFUydUhnTEswTHFOVU4zOUV3V1F5QWJSZ3ZxTzVkVHk4ckpBSk1UYXdGYUQ2UEpKUXpXUXphY1NQWWhoaHZ2aHpsbEE1SFplWXAwVDRObzJzTWlGZEJGcTg2bWFIc1JPSUUrVWhKTVl4SlpYQjZoSGNlcEJiSVJhZWpjOVNocHRPT3JTWWcwdDUrK1RmVzVVQmVrL0dMdU9QZGU0UU5ScjJTRzZueTFwaW5SSWtWNVhrZ3FmQm5TLzlQV3Z5SFRzUGswRjlQZVZDTEpucHZ6em55NnhWMzR0VmpSZnduNnE5NnJPOURDUnZxZVRNc2JIUlV1U1k4TlJpUVcyRXVSY0lGdGMzMVNVKzNrN2pRMUVGKzBRN2JCQWJNL2piYUdqdHNOQ0w2TlNVVVJtU1ZNeDdTVGFPbEhhb1l3ZG5XUG9TVzZKb1VKMFhMU2t6NHczWEczbWkzVXc1b2VlQnRieGphQW9qcXdRY29ab3FSclVrQzVtaDJpQnZhS3pLdmdrZUtEYmZMOXZzWGlCUnNCa2pUZ2NEd2dRS3czZnVURlVpSXFWeXNpMXBGZGxJMlRhaEVRbjZGeWVvMFlKNFpIUDRrS2tCRjZPajhwVng0eXhiQWVzdmVnMGV5T1Vtd01zMEcyS1JSZUdvZXllVnlUbHp3VlVLQUVodEJzd3gwSURmNUEzeDlod0lWb2twVWF1SlJpU1NRZE1mOXROcWJHclVNYUNrZTgrMTVHV00wVDlhbit4ekRuc0VGMkxyS1BFQ3VsT3lhZkM5RUZjVXJWN0N4VmxWd09LbVBVRUJQenhpK3Q2TWxQODhHUEp4WVlMMGIzUzBrdFdNeDFFWjVpY2gvTnVveHEyNEVGc3VKd2h5aUoxaEd0TVN0a2gyb3oyYnlVVVhFRUtWaHl2SmpIMlBQUmNNR1VMeUZzZ1FvanRnWENubXN6UThuU3R6N21JNFVKMHI3VDBrdFZNQjFHdlRDNWlNR2dGMnlTWXZRa1RZOWVhTDBUbmh3RFJ1ZkJVRkdTL2pOb3dPWGVFY1gvYmdobEJwaGs4MC9GVDBSbFFycHErdGt4bVozMWE2OU9iRHhlaWU2V2xsNnhtU29odUNUOGZIOWlXb3JhRnhzMFpvb2VIQU5GRDdPV0k0THd4Wk45WlZ2MXBKRnVRSkVEcWJvRTZVWmFDSExDY2JHdXBiTkdPN0JFc3hZY0xVVytQdFBTUzFVd0owUjEybkt6Vkl1a2JVY3ZocEM3ZlhuUjZDQkRkaWZkdjY2UVA3N1BBQjdVU1ZTeWE1dmsxVldGV0FVR2JIOERRMzQyV1NwMU9ianZQR3pKRTkwakxmQ0U2TFNaZ05IbUxMd2R3U3FhMVcrb21pUmM0TUFTSWJzVmw1Rk5ydm9ycU1MMTdqSXVFRkJ3dW1IaGRLY2NPRWJTWnowSm9IbURtMHBjNllvanVrWmI1UW5TVzBWRVNQakJHaDB1dytIcmVFSzBQQWFMbE9BUnBNT0ZlSTRqS05hRWRRakVuMHhaQlZCdVhweHk0MlBtTEp5T0c2QjVwbVM5RVlYcXlDZWJqc3EvRVRkektHNkxOL0NFNngxK3pzUEFDWWwzUzdWejRtU0VWY3pLVkNhS2FzR3Q2SDJ2ZzRFUWFNVVQzU011Y0lkcWtRYkpPRGRLT214a21SN2tPOU5DbFZlTzF1RkZzVHFlRGNVK0VkQ09oaDdoaVFuQzB4cWlUU2ZUQ21vZTVFdkc5UmprNHBVY00wVDNTTW1lSWRtZ3AwU1NJTnVKbWh2VlNyaENGN3JvYXI4V05Zb1Bvb3NsaFdmQkpwZGU4L2s1UnFyMUMyYmVsSkdLYlg5dTFZc0ZtbGN5VS9qNWlpSExYWXVDQkc1S1dPVU8waFE0Yi9uWnBFeTlsZk5oUHpSV2lnSVNxWXA0eVlvTm9YZDhXVWp6cmhEbldXSE9ya1dkZmtjVVgyVFVxLzVva0hIYnBpMlZtNjMzVUVOMGJMWE9HNkJTRFZ1QUh2blRQdFRKeXZoREYxN2FxZUtlTTJDQmFWTHU0T2tQYUdXUHM3ckpwR3FCbjVIRmdEa0V0R0R2c0MwUlFydmI5MGMzaE9Bc0h5cWdodWpkYTVnelJhZlNsOEE0L2RGcEkycnNjREF1U2xQMCtnNHVRYXJqODdNMm5laC8rdDRBMi84aTNicnB3cWdxRVg0RUg3NEM3REFLaXYzTkxtQXdua0l3ZHZWandNQ09BSlU5MTU5djZ5Z1FsVnVYbEd5SkhTeHZ6VmFIVWtWRkRkRyswZElUbzNOdVBzYnVlWE8xclJPaEFQWSsvWEdwUTB3djkzdU5kUFRsSWZQNGJDalhCeEc2ZnozcEEvcWhpWEtQZXErcDV6N0NlTC8vRERqM2xFSDAyU2dhbkJPU09oeFl4Z204SHV2Rm5jUXFjMTRNZzV6cVE4cmFJY2s1a0xmWTVLeFhuYUtLTUdxSjdvNlViUkIvMnljRHNSMDJHMG1td2RHMTRMY3JjMzN1b0Ywd2Y1OU1KTHBkY2U4ejQxNy9wZVU4eDlqN0pUMEwwYjNyUWd6NmduNklqaU1iSk1GMXV5TUw2WFZZWE9sR25ad2pIU3lSWWxSUDN3YTcvRGhHdWlseitRQiszeWFwR0RWRVljVEFNV1VzbmlQNDlTWUtYSDVmV3NkM3hpRVdkc3F1Sm1DM3JnUFRaOCtmUE54bDdFbTduejNjNXMrSXJGSGtoT0FyNjFPZlFqTlY1Lzg4d0IzeU13VFBDRlNGcUlNUGdwYktFSWhYU3lqd0xDR1drUklkeWIvQUhCMkJXeXM4RnZjNEpzNnFENWVtTTE1RkRkRSswZElIb1g4SHgrUi84elAvK29nOW1mMzhmYTVaaEJPT0N2OUVuWng2UG9hYXF4a2NkS3RHZGwvT0EwZXBsM3FmdmFGMGtRdlJTbkh6SWRoajBNbWdQb2EzVmx4QmRwTXpDQm5Wd3hmRWROL0VkOTdUYm9pdUJQejBhT1VUM1JFc1hpREoyZzJhaHRKdlFUclpiQlhaTmlucnpKR2NmOEdrbkROSFdOYkZRQW4rcG5QWFJobm0xUkFyZ1FtNUZWb2tRTFp2SVJsZUU1d24zdStQZ3dEMEFyL0hLNkZTVFQxYlpKTW9PZTFXS01jamREYUw0a1dZUVNJcThKbUY3b3FVVFJIdFZic2c2NkJlTWxFYmpyb05YY1ozTWNOWDR2Qit4OE1odjJ3SnYzUkNEVGhpaVVIR1Zuc09FTW1nRmVOVi9XV0FGNkFvYkFOSEhEZVJGcTRaRlVrdjVqVUtDeEJJYzBEd3orSW03ZEQ0QkdCeWhuRnZhUGxPc3FEdkJEYUlrZHZnU0dNZTlNbFBPUGRIU0NhTHlsM0Jvc0dxYlpGVzBMY0JBaGV5UkRhSmlPQTFibEtjRW5sUlZFT2xJVEhLaXo2UXZwNlM1eGdHaXo2N3dEQUFXeFFVZytyTUdjaXZJd2N1b0t6L2E1cm9VTDVQUXExaDZnUTZZdG9od25OaVZXWlh1QTE1R0RsRnZMN1IwZ2VodVY1cXlCR1pPZmdOcnNIM1lwTWJJQnRFNmxUVmVEQU53Snd4UktDYldJMXZhaVRuQW92b0lUeHNGZ0t5QW9wSHJrb1hVV2QyNWk2V1AvaW8zU0FEaExLYW5hRXVWSTV3Y0F0RDVxSHlEUkVZUDBiM1EwZ1dpZ1o5bERhd3VuWDFtMjY1QkMxZXdjWXpiaU9ZeU9uWGFwOEttaStGbmt6c0J5cEFKbEJLZEpBaTZMZGtDRnRYbzdBZkhOQzNram1tTG5yTmE1MUp0U3NhSjl4M0tUT3NsZnFwSjIzTTdhSjFNSkxLTVBYU0RhS2l2NEZJa2R6T3hldXlFVkZvKy9ZK1BIdnNwT3kvcmsyUTFhYklSckJDdzUwbDJ1N1JncmJwT3JST3lqTFg2d1I1MHdoQXRxdytCd1hUbkpHc1FXcDBsTGdjVEFBdTVHR3hiU2diaXppZGVqdHRMdXBOcG5VeW1uUXRDSjFRZUlibnRobjdxSGxUUVhHbDl0YVJSS0l2aXlXcEdJRW9ydUVSdjBpTE11NG9FMGNSc2VUUVE4SWhBdE1ia01tUlJjOUlERnRVNFVBNDZWQXQ1UFZoUVJZUzhUR3BwZUk4OER5YzFKNU9ZZEZTb2ZCdXk1ZkZwSGRhVzNIWjVRN1FnM0NKWXN3eHB0Q3c4NFdjYlc1UFZqRUNVSkZJTERpbW5mb2N6UFdLdlR5MmQ5Y2M1eHp2aFhuU205RUZSQVVCMFE5WUZXRlN2U3hpaUpuSWx5Q3daaUh1VElBYVgxY2dEY3hMYUE4S21CeDVSN2cydEUyRUZjamVEV1lpNXJDTTF1ZTN5aHVoREpwK3dUMG81YWdrRHlaS2phbnEyWkRVakVLV2tjRC9yVElJNFFwUzNSVitJRm9KU1dXT2RNRVFETmhHSVhwVlB3aEExa2EwUWhXMm5EMUo3c0RzbE4rMGVWNlpJbVk4Z1VQZ2FEbDRWQ0REU2NTZVVWamhyTkxudG5DRWFsOTBrMEs4YXR5MktwSlNqbHFBNDVFd2RrdFdNUUpUUHA3b0psU3pDU05vaXNkWGdhc205RU13V0xUbjZrenVPRUQwdVdZVWhhaUkzYmIxb25iRUc3MGpqM3cyQ1grbWNyRUxldVJXZ2lwWllPZkx2S01DdnpKMVFNbCs2ZThodnZON1RmY2liTVU3Y2lYQlZweHVXU3diWjlSSVUvKzd2L2lrMGFqdEdGMjN0cUNXNHBWZmpMRXlVRkdwR0lNby9uYTZhbUFyYUFkWkxPdW1rbFZ5ellVSEwweTlxaHVqZmZlS21TbmlnWDVHTXlpQ2VDTkNwbWNnbGl5dWk0RU5uS0thajI1S0h1aHVVNGZpQXRYTlJ3SmUvMytCdTRrNG9WVFpWUkVnQWVJbUYrQVRNRGFJRzJhTWk0ZkhLTTBhSXB0SVNCcUlvWjBzNmhacEdpTFl0ZkpHTUVFV0ZORStqbnZ2d0Q2c1U3a01OR2pyeFhuVCtHeVdxUGpRWFhaRVZaWWNvdE1WWkQ3b0JEUEU1akVFWjVXVHlXWU5Yei92Z0treUVvTmZKR09va2dQRVM5eHU3UWRRZ2UxUzQ2ZVV6L3dKUWFFZnAydkYxRnkzM0IvNlVPS2NRSllXYVVZajZhSnh6SVc3aEJPeU9pMVAzeGlsclBWZ28rQUdJd2l4U3BEb3hpQjRHZ0w3M256KzFtSHN2V2lSZndEcnFIM2dGbEtnbVpTZ3I2ODZxN0RXaUxJSGYrSWdxbURZeTdYTzJobXZjYit3R1VaUHNCckhNRU9YanFxT1dpNEgzejFDQlRrcWhwaEdpWjNWbWtUajJvbnhFVXlPcW5rUCtvbzduZ1plc3JUL0pGTzlFSWZvZHdBOGVKY2tPVWN0Y0ZQcFBkT25CRzRnaCtwSWFsYWxRMXZZMGt5UHdBU0s4Q3EyNm1VbmJXS0dPMGNaQk5pZUlHbVVQZUtpWUJhSnB0S3dIM2ovRjFpR1NyR1lVb21XMDhrWUMyd1BZWnpTcExScUdiQlZXRlZRWUIwMFpER1VTU0owSVJHRkZjcTJLK2JORDFMS2l2OFMzcThqOXJQbFpoV3hHWmRiSUNpczdhczdOendXOWxNK25kVmh6Y3RzNXJ1aU5zZ3U5OUpzRm9tbTBMR2FiMnlXcmFZUm9jaThLRUsxUjR4elJGUlR4c3NMbE5PdlRCUmhLeDBnUmlPTFJVRjdyb3ZZaVFlZTFJa3YybjR0YUlGb1N2elVHTlVMb2RTVkRmamNxdzN2Y2x6dnFsU1pqc3Q1KzEyMytjQjJHVkhMYk9VTFVLTHVoTWd0RTAyalp6T1FXN2ZNbVJpSHFZd09ac0NkMVFyK29HQTZQUzVwMlo2d3JVZ2Y2Lzc2Y1ZzNFM3WVI3VWVqcWhLc3JPMFROdTB2UUFhNlFESHdwcUZBbjVESXF3NTFNMTdWVFRXVzBIdHZLMXBjWVRKQUxSSTJ5R3lxelFEU05sc25RTWRUSlNjbHFHaUhhdGpMREVmWUc3cWRnTUd6SHpxaWxnOWNDSDQ0cFpEb3Z1bzgyNFF1KzhydGxoMmhSb2p3a1hFMU9TN0FPQ0hKNktUSVpsUkZPSm0yMDZGRForRlEyVkZXS1JITGJPZmFpUnRrTlFsZ2dta0pMNEZBMU1PNUxTbFlUdUlhd1JqWk9xbWVIT3NjUzVqTjR1QThGYmR0aGNkY05DSHVaYWpCZUlyQkF6VHBDYVE1Uk9OTWc4MlNIYU0wMERNTVVWTDVRZFM1YkE2dFh3YXhNazJkVloxakVKM1lTN2FwMDVraHkyemxDMUN4N1hDWUxSTVhDUTF1cjczQzExWlJPc1lJT3Q2c1NLU0xKYWhvaG1zUWRUenJoaGdxR3pWakdsbG82Z09mRk5CSHc2bFRTZUlIdU9SbzZJWWl1QmIrWHlDRTZ1NG9GMHMxRjhUUmhMTUNFNjZ3Z2d2c1p3MG9vajFtWkdzOGF2SXBpbHFDT0Jpb2VoWC8xejRDc2hiZjEzcldwaU42TDkvaTN2eU5JeG1QSmJlY0lVYlBzOGNwc0VIWFhrajRMZzk4dCtKR3V6cjN3dFZ0Njcycm9sR2c4V2MwSVJLbFhENkJpNEY2bkZ1WVRsS1ZvWGZER1VVcy95TnZPNUdDYzl1V3oyRDN1OTR2MG9zM0FqOFVodXJhQ0VxU0Q2STdXSHlqNUs4RUVSWHlZQy91WUl0aVZnWW94TE1tYzB2TXZ1M3BGaDRNM3QvbTdtOTZEdmI5VTQ0RG4vVEhydmZzVzlwRWdWeXlXM0hZT0VMWExIcXNMdjkxcXg2bGtYa2N0OFp1YkI5aHRGelVkNFpPd0pydjlIbFRlSHBMVmpFQ1VkbGRVTDJQaWpxZnVJUUJhREtmV3dML1J4YWRiK0JSRHZEL0J4KzZoby9laTZCQ1NtdTdRaWo0TFJFM2ZMb0hjd2NTNkJkVkFxRW9wN2Nwd0oxT3dXUUgvbUptS3ZpR0x5dnVoM2piOEI1R1RNNUIxV3UxaWY0aythdnl0bmxSSlp0YnV5VzNuQUZHNzdGb3RJbXFEcUxPVzhNUEEzenVJTU5jUGVzMVgyQmM4YjdaME1sNmhvaVNyR1lFb2pYTEhSVmtqZC94MkNRSjNSVlJGVG5sVDN3VmR1ZkovakgzbXloWDVJT3U5SnFBeWpSMFR2aitTMFZwbWlFNFpOdWxhMmhsK3NSWU1aaXllVlJuaFJKVXl3YjFJRUQyclVTaGErbXU0bGErMTREMVlsODZDR2RhckFyWGd4M0pURWJva3Q1MERSTzJ5QjVYSW1BMml6bHBDei9ScTZUNWd0NmdacjhaL2xlT3lZZUVpSzA3bmRLTHRpbTFSMXNoZGJQankvN3NVK2Y1Z3pnOEdQVmR2bkpMVEdBRWtralQ3c1NibzY1U3JGYnFIRGZnOGVRVkxwUnZvRHdWTXNEQ0Y4RDlncUJETzlQMWRteklsektrYnYwVkZWeVZmY1Q5SXZJck1ieVArbHpoMWk5Mk5rWTU1eXM3ekRBNVIvQUV1WlRUTzFIYTFRWlRQZlBwcjZjSHk0M1phT21xTDVnVzIyNFVLRHljS2theG1wQmNGU0toT3hzeTlLUllTejFGakhBbnBXK2Z5RU0zVkd4ZGlFRXRBazFNVlV6Z080d1JZNWdCd2JHU0RxR0haQ2F1Y0Zja1k3bnlFMEwzRE5tVTZhQVQ5VUNKOVJ4R0RSRjJBRVI1QVZXZXBxbjJNUm5qb29xNXFWVWVpeVczbjBvdmlDNnlqSzFLQm5yUkMxRkZMbXVhY1E0N2FwMXRGUmlOOEsyZzV2VW9SVDFhVElCcXNqeXBnY2prck0zUDM1ZjUxRTdLeWE1dGFqZEQ0ZDZxa0d2TVZKVXNFT3NnTkxMZjRCbHpRR3l2cW00V2Y4MXlDWGE0TklLZnNSVUhqQnBiU1FrZnhKU0xaSkxBRDBHeks3S0FOVmpSTzVEQU9uRkRpQ2Y4K2RRdFhFVEN4YXhDMXcrME1ObHNTdVF5MzVMWnpnNmhOOWxoMVZvZzZhb21uTXZqUVF6K2ZTUHpsNXV1VzZ2aGkxUUloV1UzZUhFZEVRVm90cmZLRW1Uc3MrYXY4T1hmT3ZCSmdkQlkySDRPVWFBTEJPT3NOV3ZRNGxxMnZ3QVVuUlcyNFE1ajZDRDNZT29lSlJaRUo0ejVUZlppRkRJYzh0akZuRU1BR3J3Y3BpRzBoOHZSTlVKc3k1R1JxNjJXeElFM1dOZUlNWHpUU3ptdWgrUjU2QXBZbTJjSEtFV20wZ24zYXpnMmlOdG4xZWlodWhhaWJsalFSdzU0RXhaSWRkeDNXK0JnNkVRc1RVVjFjSU1yNUFCTEF3SEorYWVZT2Vtd0sxbitJemNGdS9KZEl2bGhtREZjRklsU1M1bGd5VTk4N3RDU05vNVVqbUxYQ0dMZUIxNFNmODRRSC9IdXdIVzJ3QkltNmdxdUZMQjFqSXBkWCtISVI1cE5mbDZXUVRETnlPU0lqd2FZTXZkSmR6Q0hET2dpd0pCUGlQczFmZ0pMZTM4Smtva3VQS3grTjVOYVR5VzBuQmIycUZ3SE1RNUNOQ0U5c3N1dUZLRzZGcUp1V05JbmhyOXNCNWRjcml3YWIzdVZQWXBVU0lWbE5rSXZkS0F0c29YcTlobUJqNXE3UGU1OUZZekQyMHgvZjlMem5iNGFZM2hmNWZJUTJ5K1JPYlRLY2hjeno5cndFWHF3dWxuM2hKVGpKc3V1SjdxbkljQWlsZ05QVmN5SnVJWHRGN2VXNXRBd0ZlT2kxZWJsTDhQTklnZ0t4OXhQUnFvd1AxaFBWOGRzYUZJMjJ4dlFTUFFza2crU1dha1Zlem54TmFydUxJQjFVRDZFSHNSUEk0SDZJY05tUnRMeEtUSzJ5UjZ1MFFoU0dKZ2N0Y2NJbGZJdzdFZ25RSEVlaTFSalNTV3J5MzlyYWdPSDBuVkNTZmhUNVBzSEN3bjFhOWVHUTd4bXlFQnFKSXRjM2crcGhVRzRIcWV5eHk2VGtjM3g2aCsvVCs0RFhnbjhFUC9EK1FQTmx6L3VqOHhleDhqdk9QK2JObjMvVWgyanZ5Zk1OR3hrRnFXc2pjUXZ5eXlDTWlTQUxBdFNRZFBSMUs5UmhRVmJvSGRXU0Rvc0dBZnFpYXBCUzQwRkFNc1NTMnE0VUNBa3htdDdVUWlUdWdOVWJnaG80bkVkenFkc2g2cWlsbXZXcXVjV2lIQ3NNdW1ta0pEVUpvZ0Q5aHhpNzlRY2VSZUhCemNxRGhmc0IrWUpRTHZob01BamF0SlRtSlEzQmFhRGJmSm5kK05UVC9nWm44Z0xVOW9GL3Y1bjlCUGdUUzlBdTBFL1VwQURmbDNzN1FLamF5TWhtVVJzR1c3STAzTzBRbGROeUxvUiszV0ZhbDR3UDRNMldzeVk5SDMvU1ZTUllWaTJwaEQyUzFIYWd2eGFzRU5WbHAwbWxWZ2lqYlZXN0hhS09XcXJEQUdwdVVVdGNKYW1hazlRa2lONEpXVC9KQmU4OXBvcFp1Sy9KMlNEUE9IT3YxTGozQzExVkZpTFFNZXZKN1BIdllBVnk5aTNrZktrTC9BNlhidCtHVzYyM2ZQcm8wZFBMUGtKMCtjUmRSNCtkV2thSW1za29oejRRdEtBSUZEOEtwYUJucHJEVzR4Uk9wRjdVcmd6MDVhSVlMNHdmSkZBUmtkUnVvZDgxaFhKdDdaa3RtdFIycFI0b3l3T296Q0Vha01BaXZCZlZaWjk3NG5RMG5PbXF1dTBRZGRSeVhiNnV2anp3MEZRek1GV0xLWktrSmtGMEUwczlmYS9mdSszekZPVk1MTnkzb20vLzgxOTlZcG1kZVBmakRWNU1YcWNpc3hkSlQzOS84WUovcHFHSy9jL2JiOW45WWxjbHMwVFMvNEt5WFpsQzg3MFJFUjZDdlU1akNHMjhMZ2FyVG1ObVFVeHV1NlNTNnBsZGRwVkZST3dRZGRRU2Z4MFpBekNxVWdTY0oxSHZCcWRIcmhuVnRIRFh0MThqRllXU08yN3ZUNmpNWGlWUy93NTlMc3JBQm5hZ1lNdHRrTW5ZZGtFOUhwd1BmRTFQSnNUdEVFMG9wRDJDQWFSTlNkVnh3eno0cXBiQkdzMm1wb1U3aU5HMTFxUS9xTm5HT3ozVGlPSkZPUTY1MXArTE11SndBNit6bnNja3pVbDhkOWtIaFNqTXJ4c2trdHJQZ2hYaWtvdVEyU0JxNGI1Z1d3eEVKUkZiK1ZIeVdLUjMzTjd0UU5aY2xHbkttUnJ5N2JqWk1WdmJCWUpEekYzMlFTR3FPcys2SEM5Z3FYWXVKSXdsa1UxTkMvY3AxODZ4ekRaUW5pOWFoQm9wZVZxYTBGV0tYSlFSL3NtNUQyR3ROU2UzcU5jUmprWlhRUTM1M0dVZkZLSnExa3R2QlRxRG9WODlZaEFwUnNxbXBvVjd5NjNueGgrcmJZTWsvSHVPbUVnakpzeTdqYktCbEhrb0F6TW5hcTVETkNNMUh2MFBLcFN4dW43Y1NoTFQzZDFsSHhTaWF0WkwrM0t0RlZvM2JidEltMDFOa05mRWZaMTdNdnJXQzhVYmtHbkhhVUhYbDF2ZUdkYkZwTW1SNzZES0xKd0NjTUt3Vk1YNldsZnhxdjlzeDhlUVlBNzdjYU5pb0pCQ2RzamFIcVF1T2V1RjNtMFZKaGlnTTNSVWVLVXczUkFSd3kyam1rYnVCVmRYRWpRSWlrSnlHbVFhTVdtSHowSmNwUmhVR2ZybUZIeUxtMWdoTjhtaHdOVzdQM1l3eWxVdWwzd3BaQjhVb2tVeHhlY0hWUDB1aUNlK0UwSkJTd3FzbU1vbEdMbnZjNTJLSG1Ub1M1NGRmQ3FWaXk1UkpzNXE4SUtES2tOSFlZU2JTWmhrVG01bnd5NFpicDBNTGFTUUhWYkk3VUhrS0lrWGY0cTlBb01HL09GL3hGb1JITC9kNjRwWWZqY2o5eDFYZDgwQ1RmZGErbW5mL0VRYm5GTlpiVmU1OEJwUUdaaUZ2Z0VkaWsrOXFEUkpSWHEzLzBBN3dPZ2lUTW84S1dTSHZkdXpLYm1Ic2t1RTcwZFBMSi9pcVlYcG5IOHlsRGVYaEpGNzBkRXJDaHNNMElITytkdTVpSkkvazdyamxKclhQS0F5ZE1SMjRWb0wrNmc1SHk0WW5oT252NytrSDJEa2ozSzl1c3ArNWJ1UEZHR2orZU5mdVpLMWV1aUVHMVIySHg3aktMVXhYaWp6em5PK2NxT0w2WHlEaWZ0ODZBeEpZbjFGa0hmTGRWOGprZE13SGg3VWZaVDlLeGhRbVFvczR0ZFBIbVl3cGhTbFNRcWwzVlU0UXZXZndiK0U3aTlHcGh4dXNnTytaR2hucWdhOE4zTERiQjRHK3I4Vnc5UzNHWDU1L25TelY4M0lOYkdZZ2Z0K1Y1Y1RuZFc0aUFlUnhqU1VhYXJrS2h3Y1BCbEVtUmZZbVl1N1hmQ0ZubWtpTG5sWVlMMC92NGYxLysvcU1uL1d1NXZzY0c1aCtmUmR4K0EwRHZiMW1jSkJ0UUtzc1F2S1piL0Y3dmk1RXJ1Mm5ZbGwzMEp4N3AwVWM5Nkh5eCt1OXExaVpCbGE2ZHhPQXlyemNQa09zRVhobi93em1rbGV2TmMvY2V0dkROOENBOHJ1TEdEaGx2dEUzc0puZDVVanJmQzFVNzI3UHQ5MTVwSXVZNHg3QVllcXQwYVk0VjhJdnpXVW1XaWhMSEFvOHlDZ1dJeE5aR3Z3Zlp1eDBXVWlpTExBZXFvSm5DbzJscEY5Z3psWXhsS25pVkFMNmZaa3h0eGd4YUZ1Nm95NThtOVY4V3FwL04zamJvVUY0eG1FY1pkNklsK1NCZWFVSXlFcDE1dm5XZTNsTjQrc0UwbWRMTEFqdmM1T3VjYy8wL3hqNHkvalJNSlVGdmp2VFpuOS93RVBNS3IyV0tSVnNBQUFBQUJKUlU1RXJrSmdnZz09Igp9Cg=="/>
    </extobj>
    <extobj name="334E55B0-647D-440b-865C-3EC943EB4CBC-70">
      <extobjdata type="334E55B0-647D-440b-865C-3EC943EB4CBC" data="ewoJIkltZ1NldHRpbmdKc29uIiA6ICJ7XCJkcGlcIjpcIjYwMFwiLFwiZm9ybWF0XCI6XCJQTkdcIixcInRyYW5zcGFyZW50XCI6dHJ1ZSxcImF1dG9cIjpmYWxzZX0iLAoJIkxhdGV4IiA6ICJYRnNnWEcxaGRHaGlabnREZlY5MElEMGdYRzFoZEdoaVpudEdmVjkwSUZ4dlpHOTBJRnh0WVhSb1ltWjdRMzFmZTNRdE1YMGdLeUJjYldGMGFHSm1lMGw5WDNRZ1hHOWtiM1FnWEhScGJHUmxlMXh0WVhSb1ltWjdRMzE5WDNRZ1hGMD0iLAoJIkxhdGV4SW1nQmFzZTY0IiA6ICJpVkJPUncwS0dnb0FBQUFOU1VoRVVnQUFBNm9BQUFCYUJBTUFBQUJES0xhcEFBQUFNRkJNVkVYLy8vOEFBQUFBQUFBQUFBQUFBQUFBQUFBQUFBQUFBQUFBQUFBQUFBQUFBQUFBQUFBQUFBQUFBQUFBQUFBQUFBQXYzYUI3QUFBQUQzUlNUbE1BRUVSMm1idk4zZStKTWxSbXF5SndtbXVWQUFBQUNYQklXWE1BQUE3RUFBQU94QUdWS3c0YkFBQVJwVWxFUVZSNEFlMWRlMnhzUlJrL3UyMXZiM2ZiM3ZZYTVCRkRxNmhnRkxjcU1VaEN0a29JSmlxOXhrUWtZTFpFdWVBZjBFcUVlelc1T2NVWGpRKzJ2bUlNTVYzUklDUkFhNks1aGtSMlRUQmdRdXcxQ0JoajJFVmorRU9UWGhYYUJhbmpOek5uM2pObno5bWRzOTZTUFgvc21mbm1tKzh4djNuUDdHNFFESjU5VndKak41L1lwRVpmdk85c0h4anNLSUY4RmFGZEFtc1IxUnc4QS9KK0s0RTZnbWRuRnN4ZStNOStzMzFncjZNRWlnZ2RCVmhmZW5UeVV0Unc4QXpJKzYwRTZ0RDdGcGR3ZTBYLzNtKzJEK3gxbEVBZXJVRktNY1NvTmh3OEEvSitLNEhSVjRuRkdOYmI5cHZ0QTN0ZEpUQVpMV3J5UDd6SHhUS2dEMHBnVUFLREVoaVV3S0FFQmlVd0tJRkJDUXhLWUZBQ2d4SVlsTUNnQkFZbE1DaUJRUWtNU3NCUENSeSs1T1BIMFYwM2ZudUtpc3V2MXZ6STdiZVUxNG9mem5MTFhYRGxUZFgySGRlK01lSzQ2R3RPMXVKVitCZ0FQN3ZmSWt4YkhzOEV4dC9qZUM1ejJ0TnRRcVorSkRJcWoxYVBIWVhuUnZ4eGJOVmpNVkwxUHc4SlRQRHhlZElBeHhIZDhiY1k5eGJHaWQ5L0FvWXhSTTU4TEt4ZGtBN0kwdVh3eTEwSWk4MlNyUit4cWxsaVhuWVF3ZzJXNE9XZHIwamk5Mm9nY3gyNVN2RlN4dG9tZ2QvRDlZbStvTHJueFZNaEpHTS9oS0tZVUthb0RsVVpVaVN3TnhVTUl4ZXFUMURXVC85dUtzZzlXRUdvdlRrQ0ZIdys2K2R4dHRVZFAvS1psS3o5WUhwaTM0VlZlR2podDNFd09qdUx6Wk0wY1p6SzNmbnc4MEZ3M204QW82OEhBSmU5cmQ0SHlYQVZocWwvSEtHOUpTRDRRN1g0SkR6VUlCeDY4c24zZlNURUtsRTdxVHVKK0RMM0k1RVZoSW5XNDlQSk15VGlMR0JZRUxvdVloNFBFWG9HNGxaVWh6QW4ybXR4d2I4a0JJK29Fc25VSXFZazkyYWloRVY5dlB2a1J5SlRzMEcxVE1yc09XNUJrYllVSzZvVnpMdGI0N3hCamxDeVJUVUl6c1ZxVzBKcnp5RmlkZlorSkxJekUxVHhzSWpRRnlRRHppSVVHNnBua3hTbHU0VUpNRHdLU1JMVlpWQnRxeURrZnRBeDI2VXdTN1orK1dGUmJaS3lRRFVYWWxSVUNOZE5FakdHOG1wTG5nWE1uRFdxazlCL05Nd0M2WkxTTnorSWZlTlh4NXVaQmFxMDJqWVV4VEFEMW9FbTZhT1lqallWWGp4ZHpoN1ZvSlJZUitIeW0yR1F1UFpucXBWS3JHOStFSzBiTHluS2pVaHFWSC84RE5UeDIrK1pNaVFKUW9oQjBlL3I0L2FuTmwrU29ZbDVEWG9JeEt6YmFqQ0IwQ2xoZEV6b1ltd2pmajdsOXJxSjAvdmhCN0d6dmh0akxpU2xSRFZQckFjSGR0N2xsQXVsQlk4T0NxN01odGNCblRndTZySTJMQUowbnBUeEpXd1VralBsRUZxVTQ2NHdMRU9mZXVkVTdyekhRdlNpQzliKytVR3MzT3F3Smt1SEtpeEQ5OTc5ZkREOTRGVUl2ZDlWQ21WY2ZNWUN2d0JFRTlWdHpJdHF1aWc4WDlLcmhjNlRNbTZpR2xUUVNnSWhKOUdYWnluYjVIdlJ5dzVZKytjSE1jVXJxc1d3L1lHb0hQNjZoT2cyZkJRWHIwa0MxQ3VDRUlYV2JhaVNzalkzN3FBWjlRSFZPanB0V0drUTdrUGZFTFMvdWI1ZDBqOC9pREUrVVMwc3RSdmN3OGtLbXVNUk9VQmIveW1aUk1JekZsVGhLMWJ3bURYQTd6NHdVVzlwcTRmUWZ3MHJkY0lRK3BKTXVnL2RJRWRadUk5K0VKVStVUzIzWlJ3TFN6dFR6Q3Y1WFNkSTFXUVNDY1BFMXVpQjZjeHgyZUFOb0VkYk02bTlVQ3lvanFKL2RaVFkxRHFTZXJ0bXlkTkhQNGgyajZoT2FGUEdJcktlbDRZWVZjc2NEWHBtQTlVU3FRRnlYWW1LREJwODlxZ091NDhHR1hLdjF6dWt5ZEJXRS9yb2gyZFVjMHY2TnhaZnNPM04wSk1nblJYYnNtU2lXaUdvMW9pbHlnZE1sekpFOVlWajgxamJ1R21RWWdSRWxyNm9VODZ5T2QxSFA0ZzkvdHJxZ2ZhczVtR3VZcW0zSXdRb3kxQVpyQnVGaUNkRjlwTVRxQnNab2xwQ1I3QXJCYVIxcjVwL1FURFNiaG0wcHVsYlAvMGc5dmhEdFhLMzRlQUVxaG0wR1lMVWlrRVBZQzlINzRISENhOTFueVJUVk9zVTFaeHRvRkFNWHpBUkRBNjBweFFlaVBUVEQ2TGJHNnJERmdTRHBUdDFCNE10Z2hScEMxcmFJUU5WdWwveG9zWkhvaUZxMk1qZDArVFpVb1JxOFBRbjQrVVY5YTFNeko0TERlZjY2UWV4MkJ1cWRYMExFSXMvMjJ4blRZTHFQRkd1Zm93YWs1T0RoTmMyQmdjUFhHRzBDRlZhMnBpTWFwbTIxWTRpenRFN0Y1SmoyekM0bjM0UUUzeWhtcXV1V1FwaFVwOGlCa0dWSURWbllTNThWOTlsM0NhOHR1cGl5ZDRqU1VhMWtoRFY1cUpONlRqU0sxdy8vU0FXK1VKMXd0Z0NwT0wvcWZsTmQ1WnNQWmZHaUtNbGdxcGw3TEx3OWtxU1VJWEp6WkVrNGdxMlFRY3locWUwM1AzMGc2ajJoZXFHdmV4SDlWbGtkTVd0cHZsdGoyNFJWUFdLWWVmdGxTcWhDc05nSWxSSGRPY2lHMHI2bGxRLy9TQTIrRUsxb3RkUDZtRmV2eVJDcDROR0gyWEhaUDMvZytwQ1FsUTNkUFFpTDBiMCtWMC8vZkNKYWtGSGo4RlVtV2NoK3FhM1V4S2lDc1VMejJsVlFzSlk3dDQzdVo2V1RRUnJxN20vZnhCMEptcXJDL2FhRE90Y1RVRXZmbWlpa2tVOXRkVmhSMmNVYkdpWWtHc002am1tMjlBbUJyVkxWTThoZWEwZnhod1ZXMEJSWmZ5SlVLM09Pa3l2TnRTRUpoR3JsWVRLNGpmbUNkV0RsbDBrWXVoQjdjb1JYYnJwbGRuaFU2V0gwaWlSdk5ZUGM3a0YrdE9qbW5kNnNhQlZpbDc4Y0JSTlBOa1RxaVZYUlJ6V2lwQnVHRHJMUXpXMlNVQnhpVlo1OWRoRTFZb29KdDZtOCtKNGVsVEhYUDFUb0pkR2s1alNuUjgyV3p2U1BLRzZmc3FoU2EvUXFkcnFRaDlMZzZMS3ZxeHd4T0dPVEI2VkY5S0hINVdTRG1vTGduNzZRY3p3aEdxNEtaekt2YjBsSWtHMUprVUNlajB3NmJpNlRsRHQ4OHJtUFB3ZHB5U29IcElNZzhvcTlRQVQyckRqMTQvYzBxeFNwSmFJSjFUbFNXMFQ3VXBxbXcxRmE2bzVjSm1nNmxnL0tHSjdqOUMyU3VRQUNFbFEzVjdoV3NsdFgxR3h4N1NsalY4L0xqUTM3TGdoVWNBUHFwUFNuVFo4MjFmcW05Ym5GWlgwc3AxckhhU3dzcjJsanFqbXRHeGRSU1ZVWVo1dW9HclJVVnJraXNpNElwcnV1RGFaS0NXcm5SWWRYSU1JL0FKbGcrcVVVQkdGOHRKK1lSTzdJRmkyMUFLSzlwWmFoZ2lOUUFSc2s5SndUYTlaamlFMHo0STl2Q1ZVTFR1R05oMTE0ZGtNTmxSczljdkZnVTN5NThmNTc4Q3I2VG1MbjhyNmZLRXRyOVZiQnJ2bDVtaFo2MThnVDFGVVRucEN2TVlGU1RVYTA2Sjk0Rm1lYmc5UUhURm5IVksyRFNSYWlVUk9HWlJRRFpwR1c3WHAyRHJGVmRReHFxSU1DdG9GSG05KzREN2hoQjNWVk90ekUxVzR1RHZGM1lrQzQyS1NUNi9USGVFY0c4czhTQUpWWEFEVzJpYnhSVHJvaE5tc1JNQTUvaDNPdnREbFBnVVhRQUl5cW1VRFZadU9za0IxQy9za29OUlI5ZWJIeE9xSnk2QnM1bFRUU2F5RVRiQS9vcnF4ZkNhcU1PcXdSUDRlRXFqU2pWNEJwWTVxazJpZTUxbWx3Rys1dFpFT0trdnEzUVZ6U1p5YVZ3ME1CRnZ5a0l4cTNaQm8weUcxMVEzc2xDZ0R2UWYyNm9jRDFWVHJjeFBWZzFKWHd3cE5hcXVnRkI1UmpiVWVPTG9Mc2NoeVN1KzhPRFdQZE5EZVhKcUpDZTR5cjdEUXAvUGFJTkpUaDJSVW8zdExRb1pWUi8wSVp5QmRyRmpPRkxXSzZOVVBCNnJjRmh4SVB3ZmV0dHhQbDhaVmVpemU0RXJxaXp4SUFqTUU5UldWU0dKRFFqRFRVU0hNTlF0emt4L1JRa093TVZqeXhKSmlVYlhxS0MxemdXVFlXZVJScVpKVG1rOC9za0YxeTNLWFBpL0dsS0FPU0VoMVZlcW5pSWZ1TzRZVFlrSEVkR0JaOW50bklZZHl3cy9QTjhpb252dURCa2VJQkt3NlprNExwblh3ZVlwSGg4VjBtTkxxMkEzcnJjajBmbVNEYWhPdGNQTlpJQ2NOdFhpZjRRYVdBTCtoc3liQ09FUm5VN3JiT0dWVVZCZW1nOTU1WDhHcDJpT21iQWVsQVUxalNoT1ZVVFh5V1hVY2toYlNoV2UvTWlkeUhaRFc2NFRxMDQ5c1VLMUtneVozUk41V2VPajR4emdkZHMwM3BRZ09ocmphMnNiS1EyS0Z3blE0djU5U0ZEUE9iVEVjSzVxNlBGOVZaTENJVmNlSTlVUVBaNW1SOENZaWV2R0QyY0RlbWFBS0U0Y0dVeURlRmFtbUNpcUVjakxlSktXT1VlWDlwOFJjUjh0UlRPZ2dMVWhNTGpuM2lCaUR0K3pmY1VxMWZnTzVzVzNWcW1OSUdtZTRZU1JRWDFIamtmU3UvTkFsd1psODU5bGg2dGtTVEJ4YWhxYWd2R2pTQ0tWb3RFbzZxejVsOGxlNHRVTEhOcWtDTFlONVc3UnIxbHRyUENXUzAvcGhydDhnYnl5cVZoMEZjOTBlMmRDYzE0eUpkcGRhT2hub2ZBZkZxc1BJZ0w5UndNdkpra3BKcVZHMVRoeUNEVzZjcG1uQzJFT0FoZ2lQM2tlUlhhZXBLTFBRNGZpT2RsQ2h3OEJGRERWcHRzWmtWRm1hOFpaT1Y0UzFUbFRkT3NLR3lLNkUwS3dTaFVqM2Z1aVMvS09LLzF5VFBxeXZaRHFqdjVKaVVmRStaTzdpbHJFSXMvY2FvYk1lVFVjRk14dHpLMmpNcEFhVWNTcCtURlNGQ2NsQ1RsVExSSUZOaDZ1RE12dW5BS29oUEY3ODhONVdvd01Yc0U5SDFUbkdtRU5NUU5jMmEzcGhiOUhPU05OQlo0K2JHak5iendiVDA2OUQ2RWZUMDFwNkYxRW5xbTRkTTJhTkpZcEhMZE1vZjM1NFJ6WElUVStYMFN2VDA2U2h5RVdYTXpzZG1oek95V3dSRGRkYmZmTFB0MjlVSGJuUXdseW9va1VtVnZUV2pOTGQyNDFxQUwvbVlzd09zSkpoUncreHRXS2E0TThQLzZpQ3RZNUJmV0haOUFRbzQ3YmlvTCszcExXLys2Vk9XZFpCbWRjVTZTVzBPOFVJMXFVa1Mwenhqa1BWb1NObld3MkF5dXFjUmE4M1B6SkJsUzBsTmNOblh0VUlOSHJRMGhuQnQ4WncrMU1IR1RoMy9TeVhvT2lvWU9hZEZrOGtVNDg3ZVpSM3hwelNYU0FPVlplTzhvcE4xNWk5Q2Z2eUl3dFVlVWVwK1ROa2E1VHdTODdMR2grSjBwSDFWam1wak5xOCthazY2SjJZRjF1Y094K2l0b2l4elVXZTNHVWdEbFdYamxIckdxbGtIMjU5K1pFRnF0WjlibHlRNFJGTGNlWWR3KzA2Ym4vb2FwSGpRb1R1NWpGTngwOEo4MHUvanRMZkVDTDBVYzdyR2hFRVE4SlFIS3J5aUNDTEs5aTJkaWZSdk13andwNzh5QUpWeDhRaENEYlVIcFU2czIyc1ZpbTlBTWpBYzMzVVBIT1B3MDBDM2xTTnlja1RoQmw5N3BGV0VCeitIa1RrM3Q1MjhpbEtNbEZvQlArbU5kV0JRNnVpZmtYWm5UcksrcHdQTXB4dEx0b2lNWDc4NkJGVjYyOTUyMDVYaWRGRC9HZ3M4Z0ZldVhCUlJKUlE5RnZldXg5NkdMamVWb0VpYlloMFF3ZSt5MG1lTnZuY2F3bGV0YmNXOURRaHV0c1ZxWUNYdmtQaTFqRnM2WXNzMzY5bnhpVDBveGdLVzZMUWJvdko2SFVYSXJvNHhqVTBzR0RYeEFFT1o4emh4UElUQ2N5NG9TcVRTd1BQc1FTckRyaFhKeDVwaUNVL3VWQ1RzbllWN0lTcU5pTElPcHJHYlBBRmFjeVhPVWs0bVIvMFFveHdHSWZtdUt3ZTI2b1ZWZGZFQVMvcWhHWnF3bVJvOUdYY3RxQllrYzIrV2lUQVNiNDRrbVBrNHJPTXUvMW4wVlZEcXUyK0RjdVU5SDBnK29zWC9BOHY4QmN2VmIydHh1aVkwQWZSZkRYR1p6aUhUT0pINFpwaituTkNPTjB6cXF2SDdpQ2VIajE2RS9zL0c5dTFyS2owbXZvZ2VsRmN0UTJDWDRVTXFXK3ltUkNWWk5WeCtKSnJWdEZkdDF4UlU3RWF0ZHkzVVRsNmo4WHBXRmZXWEVGUUZpdHB1K0tlL2VnUlZhdFZvWEZSaTdPTm9WdDVHQWVHcEJXb2tzQWk4TjlUeCtHL3AvNXdHU05FN3hnZEdpY2NaWW9qT1NQTkZ5Rk9SMUg5OWRpVHRzUG5KSGJFNlZEelo0QXEzS3ZTKzFtaHM2NzhlbXd4M0JOSmFVS3hPblJCZGJPMzFsbDZqc2ZxVUg1bTlLM3dEeTdkUGJFNkZKRVpvQXFIK2pWRmh4eVpGQ2VrUVpCZmFtL0tpY25Ec1RwME1kYmVXbWZxTVI2djR5UmlTK25DOTVFK0NDWFdISzlERnBNQnFqRVRCOUFNVTNLMkJIMGcxT2NSc21XeDRYZ2RXdGFvdDc1ZUkzdU5kdEJ4RXFIUFBQTDg5Rjh1cnpwLzlMbXpPUjEwU0FJU29XcmZ0SlNrS01GbzRqRFNVS2c4QXJEdTNQUHc5UGtYL0JHNWZ2U1o4em9ESFhTbytlaUlNR2JiQWxFWmU0aDEwdkVUdGtxN3Juc2xuWFFJeVVsUUxUbDNRb1FjS1hTSVRrN1cxeVNhSEN4OE1Kclg4ajhBazFPVGhUdnBrS1dBaXpXSUc5ZS9aSjVldzUxMVRENTJUYlg5MWFld0pWMCtuWFZ3d1VsUVBaQnVlTjhna3hQemloblhHZnpqeXVObzlSWjlXaXZTTzRjNjZ4QXlZSU1BUi9UcnFZTEJRK2dNMDVFRTFaUmViNUZ2S2htM21GTktpV2RQbzJPWW5HZkxsOHpqWlhlVGVvYnBnTTBoOXpLa0cvL3cvNTZ1UUVicHV3amRpWW5ObFViSEVEbHIzelkzSzJNMXBFczh3M1RBRmFCVDZSem95RjFHaS9nMjRHeEh4aDRZMHVnbzRIdG9CZjMzalhwUWJzbDZKdW1ZUHYvZWRmajJIVXk1TFlaMlRkcEF5L0MvZVBKSldOZWluQmxUNlZpSDJWTFoyR0ozeXU0cTRjelJJVzNOKyt5RngyQzJOT1M5WDFmTE9wV09DYlQzaWZhc0tzQjM3TXpSa1VkdDJKdUhUZm1xWHd5YTZPbXE4UThDbm9zeGxZNkh3dHMzUGVzM3hMMVdkQmlPTVVMaDJkMGUxdHBNU3Z5YjZmZ2ZFNHU4cTZ5OWpwUUFBQUFBU1VWT1JLNUNZSUk9Igp9Cg=="/>
    </extobj>
    <extobj name="334E55B0-647D-440b-865C-3EC943EB4CBC-71">
      <extobjdata type="334E55B0-647D-440b-865C-3EC943EB4CBC" data="ewoJIkltZ1NldHRpbmdKc29uIiA6ICJ7XCJkcGlcIjpcIjYwMFwiLFwiZm9ybWF0XCI6XCJQTkdcIixcInRyYW5zcGFyZW50XCI6dHJ1ZSxcImF1dG9cIjpmYWxzZX0iLAoJIkxhdGV4IiA6ICJYRnNnWEcxaGRHaGlabnRJZlY5MElEMGdYRzFoZEdoaVpudFBmVjkwSUZ4dlpHOTBJRngwWVc1b0tGeHRZWFJvWW1aN1EzMWZkQ2tnWEYwPSIsCgkiTGF0ZXhJbWdCYXNlNjQiIDogImlWQk9SdzBLR2dvQUFBQU5TVWhFVWdBQUF0OEFBQUJUQkFNQUFBQzF5WFo5QUFBQU1GQk1WRVgvLy84QUFBQUFBQUFBQUFBQUFBQUFBQUFBQUFBQUFBQUFBQUFBQUFBQUFBQUFBQUFBQUFBQUFBQUFBQUFBQUFBdjNhQjdBQUFBRDNSU1RsTUF6ZS9kdTFSRVpoQjJtVElpcTRtZURWb3hBQUFBQ1hCSVdYTUFBQTdFQUFBT3hBR1ZLdzRiQUFBU0trbEVRVlI0QWUxY2IyeHNSUlcvcisxdXQrMjJmWUltZk1EY1d2eERVTEtQeHhNeEtyZTh4QkQ1NERZYW81TGdOdmduUW9odDBBK0todDI4aDZHaXlUWW1xSWtrMnlqK29VSGI4QUgvQk53S0g4Q1kwRDcwRXlIWnhrQmlucEo5M1Q0VmVUekdjK2IvekozWnZYZTd2UWk4K2JBemMrYk1PV2QrZCs2Wk0zUHYzaUM0a0ZJZ2tMc21CYk5pTGI1SGxTK1UwaUN3L3I0MDNJbzNtbFBsQzZYa0NFeVNqZVRNT3VmSjNacGV2VkJPaUVENTN3a1piYlppNlZxYmxIRzljT3NEUjBubnNodS9tYkhlcnVxS2ozejI5S21qcTE2ZVEyUXAxZ1lEdWJqVXVlcmpYK1l0dDd3M3hvS0U1bDZOMDhQWnE5OEM2YTM0Yy9Wc0I2bVZ6bVZYS1JKWjRKeUR6RzZMQ0UrNzl3OVM3djVrVmFoTnExNGhyVmRqVFRkRmZCemt1aG8yanBML3hIaVFrQ09IT1QwVUhXak9BRGRJQndCNDhXKzZocmM1TFh3dGlCVnExcXBQOVJTWnM1cnlaVzBnNTlHL3QwbjhvdEJPN2ZPOGI2aDFJU1FUd0lzdDFObDU5cjY3VGxIbC96Y3gwOU5ySVJpMHlwR0paWXVrWnRMR1N0UisrS0dGODdWZ25QZ0FIeVlyclBQeDJkbFoxcThEcGN1UStBbEpJbENhWFdDTUEvc3R0TkhNSzNBK0JQZUVXTzR2dUIyWVFacWdRdGtQZUtGa2VZdFJodHZ1TDU0S2d1OStEY2J4cmdDNmUyWjRrWnhUZWc3aHFNa1pSVUJmaE9sZk9tbFE1WWRSc3BqVmJMYXZEa3IydnVWcytRRS9KTjB3MHpJUjRrRElSN25PMFlnUXZHTTlnQWVOUFdWY3BvQ1BvWlZuYTBKN0hxZkozcWFvdnRiNXRCL3dLakd0Yk9CQXlIUFM0aHlPeEEvNEVObVJySmtDdm81V0tkM0JFMWgzeDFMU3dMU0ZjRDV0RDhIdkI3eEFYaFpNTkI5QnU4bUhOTnJkbE9LYjRhT2FUOGtTOEVtMFNqZXFFQ0ZsUVROOC84V29iOENIdkROOGtyeWtHOGJNMWdlQ0lRb2trNlIxaVhabEpVdkE2UVRmbHFxaHNJVm1haXVLM3RabnVYUUFnRGZOOE9Va1dtMXRoQ0JHNlFKNGhVaXJNZ1NjZW5CdCtRQkU2ZnJjcVNYRzluZW5Tb1FjZTZGYkJ6VzB4Rkk1bzMrR2w4MmdNRUp3N2FBQ1o1TjNoZytUR1dGTmhvQTNIWGFXa1RZbmpPbVI1MXZJRFduM1IxN080Z0VBUG1HNmNPb1o5YVdJR2pNTWRua0JIeVAvRlJabkNIaUVXQjBXaWxuZVJKbzB4bXl6YXhEN252L0JVOEh5YjM1S3lDL3RSbEVmUFFEQVIweXYxMENibFZQbW1pZUE2QVc4d0xhVnlKb2Q0Rk5vcHcwSFUxL2pSbmZOY2xIbjU1emhUeUg1dTRkMzB0Ymc0WE9RdlM2bFRvNW83RVU2anZqQzArNENlTkNTWm1VSGVCME5wZWNIbXZWc2s3V3RVWHpGaWJDekpOdUtaYkZibGlSZUdKSWpzMXQ2MXIyQU53ei93UkNMbXd6ajg4N3dZRkhlMnRrQnZvNkFtL0VzWUlCRThrcFBNSUtnMFZuUnVDYkMzWnBXVmNYRkF3QThNclk5RldyeWhsTEpTLzZ6RkdDWWxtUE1EUEFDdGROZTI0TVF5YkhMRUJ0Tk1Fbk1PWlh6YkpqS2d3ZDh3blRZRVZwc0JsdlVYSEExL2hrK0l0c3lBNXdHaGVZR0F1MEV6d2VwUmszdThsTUk3WlgxQ2VlR0NaYXUrUzVpdWpiNVhNcTRCQXU3NTZuQnRqWFlFaHA4U0ZGcFZGNml6QURIc0lrWXF3ODFaNUdTbDVScDd0S2h6b0xWVUhBKzh3SXRBd2Q4bXVoUDE5aTJQcjVtZGprUEI4dGgrbSt3QVdRRytCWkZkdFdDTGFoVDhweE50dXZsK0NOejUxUGQxZ0VBdm1nY3BqS0RaMndEb2I3WVpZWUhrVmpsTXdPOFFaRmRzUTJGK3hqU0dadHMxY2ZGL05EcDRlVjZqWlp4VHpMd0dkNldFUWJxcUtLOXpyM2FkRGZBVzZKTFpvQ1hxYUV4TkppbjBlL1pHSXBBcU1RV1d5Q2VQR3V6NWlKUVlxbklQMyswYyt4K3hWbDg1QnVucnorS1REZEJ3ejlVUThCOStHMFhtV1R3elRzYVY0dU9ZMVdqaU9LdzU1a21iYStLU1pVWjRDVnE2SUt3VHVUTUpicldJTUVCZWFHMG85VkVzU2p1VWs0bzNobFJIZlJuZ3hPblNxUUQ1QStJVGtHRk5nUGczeWNkc09uOXNvRURmb2ROaHNoVnY0WnNIQ3VxbXl4Tm5QYWZPQVJOc1Z2TkNuQzJQek1DV21vcFBXVWpzYmtxUjBFTGs3R05OQ1ZYWHpMWTJDYUs0aW1YcUZ6cC9MZUM0R2w4Qk1hVEFQeVBIWmpkbnlSYXRFbG5lSndNWVltNGVpQ0NqME8vQkVKeTEzeGFUUCtzQUdmUlZEeitZeHQrUjFpcm05OTBCUVZCTUN5ZWhqUGUvTnJhR2ppdUd5RmJXNnN4V3Z0bFdvRG5BNnVNRUR6OXF4Q3V5WHl4Ukk5alFtMFBnSUE3eUdBaDc0b1pINGQyQ2JUR0xzVmh3bzNOQ25BKy9XSW1NY0QxSWNWWWdxQzg3U0RpNERkdGV0VzgvK1ZSVmt2YnZCUUI4ZmtUYkZXb2E5TVhBWDg4VGg2UklUUXE0K09vMllwNzFTZkZxUVlESEovYXF3UXpJSDdlMjB0aWozWWZzR3cvRkovNXVyaUpPTENzdWJ5cXMyRzVhZ0srSmQ0MWdyVlo4VGFCS1Z4QWR0akFxcTBCQWg2NXlMckQ0K09vWWVjMENWd25ZMmVBSThKV2NzVUZsb2JDSTEveXBVMkxGZC9hd0dTVEF3NTRqRjluSERkZGgycHFubEZsVnFxYWdLK0xLbmdDTmFCcFFqN0ZsMm1ndnlKa0FPQVBPc2pUUkQ5NThJMURDUEhsTU01TjJyWWZ3RTlRREowLzNIQ2xucDNhZXdIdjZoT0hmRkhqa1BXMlNHeUdsNGc0VEFnMW53S0EzM0dFbVFZblBOSlVBUHdaQjNsTGNVQWYzempVU04ybG5IaDJ1eC9BRjUxWVU2SitGMUlMV1BqWEgrQ0xzWW5NQnpVZVUxTVZVNXB4Z0MzOG1qVEVESU1HUURhYTV5SzBrek1neXdCUUl5OEtFYlNIYnh4Y25EZURRNTRsMnNnQU4wYkUxZ1YxQjNxRlRNSUU4cVJyN0U2K21jRmR5b2JOcjlmYjIzcE5LK2RqRjdDcU1FTStzSTVQNEtZWU1GQUJXUmtXbFZSSTZpRlhqYU1VM3pnMHE1eEZDQ2QzYU1OK0FIZEs5aEM1b1RXN21TOUNtelpkcjh2cENNVENGM1hXa24yaExNQWpJdENxYTZzbUlDc1BVaVBsYWp6a3R0aXlVSlA2OWVGdzdkbTB5UXB3Ym1pTldxMzlKQUZjajJGYVpHOUJkVzh0cVRJdFdZQlg1S2tIK0cwMllHQURaT1dxRUtuSjdpR3ZxMlVWK3ZZYnBRRGdoNm1GV1FIdU16VEJqQ2xxeitWT0VqM2NDTnFyZEJEcXh3SThGMTdIMndEd09jRUd5TW85cWdtNGk5eFN6Q0FnU1ZRbDlCaDVTc0FMUnVjK0tuekRzR0YzWmE1R2d6U3VLYTl0N0ZzQXVEYmhxM09XUEF0dzFXb0Jma2EwbUlDN3lDYmdmS2U1S2ZyNzhwcmRJQUwrWkROOFROczIySktTMWZFdEFranpOamZUcnlCMWFNcXBXSVE5cDl1UlFoWVB5eUlyVkIwcWFJc0YrSXpvWndMdUlwZU5HYzdQVWhaRWYwL2UwR04zeWxNaU16UlBCbmpUVU9wUjBwWE1vTExlRDRNZWNIdERVdVk1TkkycWZROUVzNURtcEtibUVWbGtoYW9UOEQ5LytuUkw2d1k2WmI5SWJMbXBLUzV5S0E1V21ZWVNXbUNkVTFwR0JBRk1yNXBGVEFmNHVxblVrcFdvR2xGRGQyeGVtSG1RMUFiR29XbE1BYzRjazRRbFNBSjQ4YzZRNmxEWGFWK0F0Nml3VlhzY1dMOXJSVkJoWlJKRmtVY2N3bVF6dktTc0ZRTFM1dXZVMEcyNzJ4WWx5KzExNE5Da3pYRG1tSlNRQkM1bE5DVGt5dnR1aHdzN0ozVHZDL0FxTmZpd2tLWGxlVFZ2aGxSMEx4aFN6WEJ3WFBMaUNRRnA4d28xZE1idXhzaEhCTm1sU2ZQaGNEMGdMUW51b0dJUHZHcTdsSHNKMmJzZitQc0gzUFRoL0NIc2pEUkJGYlFYQ00zakFNcFM0bTRzMFF5SE8zbERDZTZ2QkNPR3BLWXlsN0pPeVR0Q3BrdFRYbTRMNFZrYnNLc1ZOcWh1aTQ0OHIxcUFReFMzTzQ5dC9RTnVSaWtCMjl1ZnMvUmlkVktkajFXTnpSTGxUUVc0UE14MXFFbEtZdkdmY3RhOFh3UUlhcGZUcGFtZytVTU01eTlSS3RkM1ZKbVdxaWJneFpEd0hmWEFBR2ZydHR5cGF2cUhGY290SHBKb3Jhbmk4Q0dpMWkxTlJxb2ljNzhxSEdHZFdmQ2k1cXhURXovWXBEMGVPL294VFcxSVo2OUdzQUIvWE80cCt3ZmMzR2tHUVVRZ2FSc0hxWDFhaFhJbHRhMFZ6V0lOU2VSU3R0UnlJUHJUUE1WNU9MNlloTW5vai8vU3hhUU95cHlheWl0V0wxRXQ2SmVDRXF0OGhrL1JLVmdvaVVQUmZiaVV0am9Ib0NvcWFMSEx4Vlprc0FrcjBaS3drZWN3czdacE1SSGcxYmp2eGM0bnFHcm5qenhrNXZvZ1c2U01saUZNL1JISjVkVFVPQ3pielVJdU50R3FCdURnYjRVaC9jL3dpallmVUQwem1hRm5tS1BlNklXVmFOTm9vZytmZHlncEVlQU9sNFNkR1lST3dOWG1rR3JCSDdiYUtHeHB3eGJ0dlNHWm5KcWE4b2hEOHJIQ3BPMmhBaFB3SnBHK2xBR2VYOENPNmNMQ3BuVjdzNzFtYlBYSDUvazFsQTdKc1JMQmtjQVNiZXNKK0MwQ1VDMVdvRDFCYmttMHhmTFllYmg0d2NCYTNsdllreThRWGszRHNhV1dHekF0RC8wNHdRSzhyTUpaQmpqYktLVUR2RTZzRmJLQk5xdGxSNmdlWWVPZ2Z6NUZEdWxnS0FQNHpnVmE2QWw0ZzNhR256amdRbFhDdklxU1RFUFpTbm81RTlEQWRreTJwakd6azFKWG1WRmxWcXJxTGdYbjRpYm5xTk5GcXgvQXpXZWFJSTdkcWp0Y3NNeXFiTTNreDRtZzJyaVpnYnhKV1hzQ0hpd3ZmNGVRM3k0dlM4bjlGcGloN01iaU10aUxic0tqK0RRVitPU0lLWTVXYkZLRkF6Nkp2aHRQOWdSRHMyL0FoNjFKd3VNVXRkQXpGWEIxbVRXRjVlVUdPYmU4WEJPcWFTNDMrNzBCZDdva1ExalNTZ2dBcUZnVmU2MGpSVFBkNGZ3bzJ4R25pdEhZbWhrMHVhczhoRUpoN1pJY2piNEJIMUZDdUJWNEtNOHZyTExyWWUyNk9GWWkrWFpMRXNDZHdiRlNsYmhFRGUxc0tuNzJWRUticGg1TmRiY1RIOEpwYktZdHZ0RVp4clVDNzI3UkhQWU5PRWlwQ1Nrc0wwUWcyUExzY0RkZEs3a2NZZmlRT0JGTkFyampaRURLVGxNb3dLaU4vOWEzc2E2RDZkRTBKaWVxb2E0ZG4vaXdIczRoenpRR05oamtiMklOdk1zdTNlbFY1ckNTYnRHRWRXWURlMm1KT2NkTE5VclFJSjJhcUV2dklnaVExOFdObkFSd3g4bUFKaXBGa1czdjUwV1B1eEZ2d3ovN05FVnpvbytXNTQydXJBRmM1UXlXRnZGYTRLSzVnalY0RGZIRHRLR3hpcFZwem9SbGVMa1dNMHdlTWp5TlhHSU02cGZPRlBLUUlueWVFUFdYQWRlQlVGTnNaWklBM3BMUnJOTFFYNm1LQ0ovZFlKM1pSMTR1MFNYNU5EV3R5SXoyMllwRjRYU2RwS0ZpYXdkWldrVHN0c3Z6RVc0WXd3VWsxN1YvQUlBOU5hUkI4cERoeXpQYmpFSDlUa1RRajVBYmFveFUrS3IrVlJKWEdCNVVFY1BqOERwaGlmWTB2Z2cwSzBuOGkwQ09NMnFsTzFVSi9sOEo2ZXhuc05OdFZMWDRXZzBUNDlNMEZuODJGeFNpd3c3ZFpYb1NYV1FvUGc0aFpnMlo3bjQxcUVDMG1XTUJaMXR0UU5ITnJ5SUhKQThaNkRPMFhmL2hYd1RhKzltajhPYkdWM0JVMmwzZ09BMkhhdzlYTFFRK2xlaXRWVkYxTEMyZ0VwZEwwcFduS2VkRHF1RFlyMSs4aUJaZXJlbTkvWnJXWTF1YzRKQnltcHFNRTNUVlBNbnVDQXp6OGNYd3NkSU9SczlYbEdFcC9mM2FjZFQ4enJXSGd1TGFBM2pST3pldWJmaklLSGxSZUFOTkRZaEVLWmhZNFRtdDBiVVNsZkNLaExTRCtQRUM3bkpKbXZoMHhZbVcwSWY1QjgzT2ZrMlR3aG5MRHNWSU9VMUpoTmtSa2JPM1AxbWFZeVJjSmE3NDRmUDQxYWRDQ05BdXNCTjFWQTBlQnVOMGx1YmhCdURKSktPWWFiSGVNWm44TjFjV1BURFgzSGtBN2dNdXJKbmcwdGNBY1BhUlF2eHM0Y1ZIamU4V0lnaytaY2htdUl6WlRSbjkxbTZXYzJQM241YU1McHBhdHNPK1JZOHZOVG4zNHZqNVlVRVFmQUZyaE41SG8rRTc4TGF2ZFBCcmpWZlBsaERaV2ZoS0l3d2RISmFIaklJbmxUaE5UeERjSEZIaDhIUGwxNDBHMTNOWkxVbzNlRjJWNGZnRE9oZGJZbHJ4YzZmb2x6bC9IT3ZSUmRNVXVkUmdIOVBDWHFNaHVPZjYwa2MySk9uYkwxNjBKOVkyU1V4WHlLdEF4dXlJbnhpRkwzTSthdzhrWXFHcHpqeGlSTDk2aTZOY0ovRU5ob050QUtSdW1pckdKenR5a1p6RUE5RGJRMFNKM2VrOXVHUXpISDJ2eUFvdjFFVzRaRGU0NnBXNFMzS3hEWURXVFpQeEFZbDgySmtmZ0w2RUl0cnh1TEJiVDlodnFUdU1NelprTE5TdEoyOXp1S1FFdmZwaDZhb3BGOG00OXc5Ukd2djdzY1RvVTAvM1ZvNXJKWXJpMThCUVlWUzRTN3JCSUI1SXBic21RSHozaFVlWHYzZnJNOFQ3ZlpvRE1VdDdISjlFUGwrSlJwWVVjekhObWdsYlczUko3Q21oa25FUXBSNmFKbjdDdzRLekdmb1RHR2M2dUNDTXBHdGVlMGRCTkc0OUYxVXRqaEkvdkttLzRtZ2JMS20zcGlmaHkrT3piN2VqZ3NGYTRaQzJuc1loQkUyNjVoa1B1T3Z4dU1XaGhwTmdONEtsOVIxZVA3Z3NPMDBweDVBS0w5ajNuQUg1NC9yeFR6dk5GUnVuWWFqKytsTktjeE96WjZjcHNVbU1jU3BWbkxaT3oxN29lU1hYVXlCcGd0Z3g2dkMzNG9jWkthM3V6WjZkcHQ2Mm1CeXBvdjRHL3Jta3FNZnVVMm1pY0hqWEdjN1lKa3BMcGdrSFVjdE9VMXJyRjNYNGVuVnU0dVBqaDgzbktxblFRd2ZVeUdTem1aMm1YcUJaN2VPT0UxcUxSVlhSQVkwWm04M1E5OXFCNnFTWDRQRG1PSjZ6SFh6S1RsUGFzVVQyMlZrM0FTM3kxOUs3TllaUmNybFdTMUI4TERvMm40QnRBQ3paYVVwcDdGYWFNR1BpTDN2aTIvbFVUVDJOUTBwcDJCdVZQZWM5bkV3dzRuSW0vamlCSWE4bmxrWTZONndQYlR6VGd4OWQ4K3U1UEpYdXhGQWZhc1B4WnF2ZWZxSHNSS0N0N3h5ZEhCNWlydjlMNVpINDVpQ1A2Yy9sMHd5NW1TYkFTU1A0amM1Yk9kZlhDQXRHUk42WGlEZHBwNkx4WkQ0eENJWG5KT3YvQUc2S1dZZ0Ryb3BRQUFBQUFFbEZUa1N1UW1DQyIKfQo="/>
    </extobj>
    <extobj name="334E55B0-647D-440b-865C-3EC943EB4CBC-72">
      <extobjdata type="334E55B0-647D-440b-865C-3EC943EB4CBC" data="ewoJIkltZ1NldHRpbmdKc29uIiA6ICJ7XCJkcGlcIjpcIjYwMFwiLFwiZm9ybWF0XCI6XCJQTkdcIixcInRyYW5zcGFyZW50XCI6dHJ1ZSxcImF1dG9cIjpmYWxzZX0iLAoJIkxhdGV4IiA6ICJYRnNnWEcxaGRHaGlabnREZlY5N2RDMHhmU0JjWFE9PSIsCgkiTGF0ZXhJbWdCYXNlNjQiIDogImlWQk9SdzBLR2dvQUFBQU5TVWhFVWdBQUFLa0FBQUJJQkFNQUFBQi80OGc3QUFBQU1GQk1WRVgvLy84QUFBQUFBQUFBQUFBQUFBQUFBQUFBQUFBQUFBQUFBQUFBQUFBQUFBQUFBQUFBQUFBQUFBQUFBQUFBQUFBdjNhQjdBQUFBRDNSU1RsTUFFRVIybWJ2TjNlK0pNbFJtcXlKd21tdVZBQUFBQ1hCSVdYTUFBQTdFQUFBT3hBR1ZLdzRiQUFBRUJFbEVRVlJZQ2JXWU8yOFRRUkNBeDA1Q0VqdEdkaWhvVUpJR1FZR1VGQ2tRalpGU1FHZG9DQVdTVTRDb1VDaUEwRVFYS3R3NWdLaHRLRUJJb0tSQlFta1NLbExoVUNFaHBKaGZZQjVKYkI1bTJNZnQ3bmwzeno1NzhSYSt2ZG1aYitkbVoxOEdDSlR4MlV0MzhmNjFoMmt1aXhmS2djWWVxOGx6NkpmNkE0YW80RmFQS0dWMlhERHA4eE9SanlLdXF1YmVhcWNGdE1FcUh3Qnk3dFJ0RHIzNlBnMnhsM25FeHZvUWtUajYrb3hCOTlmOTczeUgyRngwcGc0d2FMTXFnL2VHQ1J4OXpWTkl2U3loRUdNU04rcFJDbTFGa0FUUVJhclBTTFdZUndsL1duVkpCbWdkdGJaM2ZCdW1BQlFqNWFzUFVwbExEdXhTd0UrOWM0OElIYWc4QVJaMDZwb2J0VWJNRWNzNmxZNlhnNjgwM2JHcFF5SG1SRTFTS1A0eXFHN3JBTStBbXlhVlJLYjNDRXd6WDJkTTZpRVhhcDVSeXliVlpYMmxnMElXUGhNS2NRZGZ4eGgxMzBJRkIycUtVZmRzVksvM2ZXdUVVWC9ZcUMvbTBqWnhGQm1mV2IranFIYWh3eFBMTWdtNllKaXFGUmFCYjJhRGs2VFVGMnFPVWI4NmVXWWE3L2FGbXU4THRUKys5aWV1SlJhQi81VlpzY1VwTm5SWlJ2MXJEbU5Qa2hQSUYybyt0enBTWTVFNmVZMCt0Y1o4L2Q3QmFBRFBkdEFBbURoMW5yQzRyMjNXckFCbkRUdEduaTZweTRMYVpuMGRleVM1T2V3NCsxS0Y1VE1KUWVWN3dZRzBEMVNtMWFwZHhBdUJodENxcElidlc1RDFnd1J3V1BnUXl1TU5rZ3A1Tmx4bGkvNnVQQ2VTRDdJcEdEYUt1c21vcTRZR2dDZFJLZXNtYkpvb0tqKzdySmdxWkk5Tis5SVJ5em5NWWdDS0duck9TbUpkV05iMGs3aG8wSjZLQ29zMEJPYVpFSVpRN3J3VjdEajVHRDlBNWJPcnFuVUxVRk9adjRzclJyTk5FS0NHbkxWSmN1eFF5NU5zTk1tUGpJZU54MlVCS3M4dDQxNUFzb2tOVnJaSHF2VU9Rd0xnaHpXVE9ZTDRKSk1KZDFHMkJIM2w5eTN0K0pJbzRvTFFqcHF1Z2N3aXBwYTdJVXhqWFdRclJFM1hWaXFQN0VGVitFYWVaQWp2eVZjWkRDa0pxUVFqd1A2MklHT3lWNVhLY1E4YjZxMWl1NHhJM1VDbGxRclAyVUR2di9VMWpubUlGNVYyMUhUVklnQ3d6ZlBuMWtZVllQd3hlUWxlbGlPdXJtQlFRZnZmcFVub29nUlgxeVQ1Q3EzVWxhb1dBUUlnKzZNcWdSQURCRmRYdmlFcFJWcWJFZDJidmdJa1B3cmx4bWVaVk5TQVhPcVYzZnlTWHBhVnN1a3JNUnlmblMvZy9SdHpaUWxobFdHMFhuRmFsZGlibFdyUm82SkpNWGREMnBXNEcrcG0xSFMxeFZWMXFkVWlIQVo4aTI1ODlmaGg0SXJXbWVXMUd5clBuVkZqQlRheFhWQ0phcGtBSmlOc1hWMVF5U1NnWHVWVzZXLzcwZ1Yxa0IweDRoRzJMWHI1VnhPdHZRTURTTTkydFU1SFhBb2hxL0pPZTVoc1RkRGROVkhja29LUVNtYmlhWWtjTERhK1JObmhBRXBrdExMeXhCSENwRjh2U3FRb3BMQjV1VEVWUmhQeU9EWUtTM2V1THhXS0VXUDd5cnU5TG93alBmOEI4QTBid3lpdXdmb0FBQUFBU1VWT1JLNUNZSUk9Igp9Cg=="/>
    </extobj>
    <extobj name="334E55B0-647D-440b-865C-3EC943EB4CBC-73">
      <extobjdata type="334E55B0-647D-440b-865C-3EC943EB4CBC" data="ewoJIkltZ1NldHRpbmdKc29uIiA6ICJ7XCJkcGlcIjpcIjYwMFwiLFwiZm9ybWF0XCI6XCJQTkdcIixcInRyYW5zcGFyZW50XCI6dHJ1ZSxcImF1dG9cIjpmYWxzZX0iLAoJIkxhdGV4IiA6ICJYRnNnWEhScGJHUmxlMXh0WVhSb1ltWjdRMzE5WDNRZ1hGMD0iLAoJIkxhdGV4SW1nQmFzZTY0IiA6ICJpVkJPUncwS0dnb0FBQUFOU1VoRVVnQUFBRmNBQUFCYUJBTUFBQUEvZU5lQkFBQUFNRkJNVkVYLy8vOEFBQUFBQUFBQUFBQUFBQUFBQUFBQUFBQUFBQUFBQUFBQUFBQUFBQUFBQUFBQUFBQUFBQUFBQUFBQUFBQXYzYUI3QUFBQUQzUlNUbE1BaWMzdjNhdFVSREtadXlKMlpoQnJoM1pkQUFBQUNYQklXWE1BQUE3RUFBQU94QUdWS3c0YkFBQURnRWxFUVZSSURlMlhQMmpUUVJUSHI3Wk4wcHFHNENLSTJDNGl1bFJvWnlNSWdpNi9DaUl1bXFBTzRwS0ttMHVpNktoMWNDeEVWTnkwblp5RW45Q3BVd3E2Q1NaRG9ZdW10V25VMWovUGUrOStkNzgvOSs3WGRuQVJNL3grNzc3M3VYZDM3KzdlL1NKRStOczNlVUVWc2xPaDZMQnVBY0JwcXF0K2R5Qkd6a2dXNElnc0QwSEZxQTZqQ3V2amtuNHgvNmIweTRFWU9ZTkR1RUxlNGExUkhVYnRDMVpjUTNwYng4SmJJaStTM3BoMitBdmwxNEY1ODF3bEZQOWIvM0lFVmhhZm5vTEpZL3ZiYXBMWmlicHp0cG5IYW9QS3JYU0lvQmFvemNXMHVLMVJmRitVUUI5QWtlRlFXdEJzbDR6TFFqU2M4RHZGSHYzUUZvVUhjd0RkeXJCVWVNOTNpZDJxQk4yK0IramhnV1RoUExHOStZQVY0aW9KUEN6N2xUR29HMVlVU0dIaFpmSVQ2MU9HUXY1aWtuSlY4TEFpY2FZYnFESHdBT3JKTERTRUdnT1hVYWUwRVE1YUNPek9obFVveHFJZzJqTXM3RXNWb0o2RWNZcTI1M0ZrZTBsV0ZEaFlwVm9tSXpjWXp5b1dKeTNQd21mZ211d091Q3k3aDRIbkNLN2JucG45alBPUU85Sm1SZGIyUEVMd0ZnTUxHeDRrZUpPRFBlc005aFA4azRQdnpMWVRzay93MTRUcUtOWUladGFFNDFzRS8rYXFiRzEwTjNDRDREWGJDNmVVZHdPcjFmNGJubmMxNWxFYTh3NUQxeVQ0QnpkM1c2dnREQzVRUzUvZ2I3YVhtSktIUjFoTzJYVVJmQVpvVmluN2VlU2d3UnRBSzZGT3lycVJJMFl0M1B3bGVJSVY3ak1vbXViTTc5WEgzM202UmRsa1Z0bDlIVDJMS29XalNIYjg0WmtFT0tpUHY4cEl4K01jbFFEYWdkcXZjNkV6MTJWZ1Ezdnd6YjB3anVPd3M2Z1lCblBtVzZEM2cwK0RudGRlek50WEM0SGxNdWhoT2pLL21JTXBCUEZMbVg1cVVCUTg2MDZSNFdvajNJekQ3RzBsMDNNdzVFN25FOEREVGdkYnlrWDBzSEVpS2VWS01FYTE4bUhDak1JeTlWVFVkZlN1d1VaYkN5Yk1KTkNvMTZNQmtiTStvZGx3UktTb20zb3pwTE1lZE1OU0MySzU4QjROWk90ajRPeXpuTVVyNHpnU1pxVUZYekpucmt0L0t3ZGswK2k5SCt6bXNQVUMrWllQOVkwVStWQVJaamVIOUExTjR6c3lmQ0hNYmc1aGtUbXY4ZTZsZGtTWGYzSWdXZ3pzbGNYbkV6QjVlTFllcnhzQTlqS0xRN3EwcWhkZUMybnZhanpNYVNoK09xNmxBOUZhVHlXTmwxSE5hYXVrMFdmdGVLNUJUaVdOVlgwTU9jWm9jazNRYmhTTmttSU1VWWJKbXJ5UWdncVJCMHliL25ZcFhQbklZYkxKbFpaU1BacktVWm56bWliaEdKazNCcUgzckR2TjE5bnFmZTlzQmRVL2cxMnFjbVIyLzhRQUFBQUFTVVZPUks1Q1lJST0iCn0K"/>
    </extobj>
    <extobj name="334E55B0-647D-440b-865C-3EC943EB4CBC-74">
      <extobjdata type="334E55B0-647D-440b-865C-3EC943EB4CBC" data="ewoJIkltZ1NldHRpbmdKc29uIiA6ICJ7XCJkcGlcIjpcIjYwMFwiLFwiZm9ybWF0XCI6XCJQTkdcIixcInRyYW5zcGFyZW50XCI6dHJ1ZSxcImF1dG9cIjpmYWxzZX0iLAoJIkxhdGV4IiA6ICJYRnNnWVY4d1BUQWdYRjA9IiwKCSJMYXRleEltZ0Jhc2U2NCIgOiAiaVZCT1J3MEtHZ29BQUFBTlNVaEVVZ0FBQU9RQUFBQkZCQU1BQUFDb09WZjFBQUFBTUZCTVZFWC8vLzhBQUFBQUFBQUFBQUFBQUFBQUFBQUFBQUFBQUFBQUFBQUFBQUFBQUFBQUFBQUFBQUFBQUFBQUFBQUFBQUF2M2FCN0FBQUFEM1JTVGxNQVZLdmQ3ODFFRUhhN21TSXlab2xBTXpFSkFBQUFDWEJJV1hNQUFBN0VBQUFPeEFHVkt3NGJBQUFGQTBsRVFWUllDYjJadjQ4YlJSVEg1ODduTXpsZllndEliVXNCT3VRVFFpQkU0Wk5RK0NHS3RTTDZ0VUNLQkJScnBVQWtJam9YZEJTbWd3cW5BWW5xN2g5QTU0S0d5cEVvVXZvS2VoK3hqeDlKanNkM2ZyMFo3L2tzNzY3WHEraDJaajF2UHZObTNxL2RDTEdXNi83UHpadmZEOWFDTXBEZmlDYjQ5M0I5ekRzMGVTUksxK2xzYlhxV0ErcEsvVjZrYzNsYngvVXIvYWt3RnAwL3MyU1VGR0pvMkxremkzUm1HTThSRFhMSFNVQ1AvcktjZ0ZxMm1lczlvRDA3ZjI4OU8zdU50TDFLN0RGTkxUM1ArNVozZ0FXaWRwNHNNM2RFeEpRZG9qcDM4bXMwMkdDRmdNbWU1a2ZpbVlrZWMzdUQxaEdBUUhuQ3lGMmZ6MDlYM1lEQi9zZHpsbWdkSmxzaytvZVJnb2c2cnBkVHEwSysrd1BaWnREenI1Kzl3cDBWTm83SnhUc2hBcUlUTTNucGE1bzI2VHNodmxpMTNuRExaMDZEcG5QTUhqMDVFcDlNT2p2K2t0eklESzBSMFZNbkR1UzN1bmVYSmdPMCtxMFIvZXQrWDBtckYwZnVxV20zVFZJcG5EZFhqanlNSS9jVk1qSXhhWnRtTEhvbFdqWm1rS0dKZUlnSmIrcnBzZFdjVGhjQnY3cDkyZlY1WEt3L0Z6bGtaOEhHbjhabDV2UlJ6Vng2ZFdQakx5RC9sZ09hSEhnQmI4VkU1blhsQVZ4MkdZTmtzVDZSZ3VnSG9lNGhpYjFuUmh3NFQyV1plWTJYTGdQU3BCMGJieURtcWVsRmpvTm1YQ1EyUStMdUJhVDBVaHpNa1pscDdHVndjZjlHOE5aUGlSRnhBU0M5VUtBWGdFek43aDk2R2Z3ZVRXK0Y5SDU4aXFUOS9od2t5aUZkdjJNeUw3ZHRCMmRWSVY2Z3Q1TXlZdVBuSVVmT01XQ0o3SmFSRHZtTnJQWDFMTEtwWVBqYk1pdERCajgxemJJcEh6YnB3OWl5RTNZYk14dXJrQWc5MURYVElJTmJldEU0VHNrNzNZUXdQZnd3bnJ4T1paM0hCbHZ4M2VWRWk0d3p1azB2anR3VDBJeUw5c2k1WldqWE1XVEZVeWtwUm5Ga1N4eDRkZDZZM1JLR1pBZ1ZaMUdwbUZDRFRWTEZnTHJBSTM2ZGRtNjV3MGRZOU1yUU5NeWg1NFBTQytFSW51S29NbTNKV2VCSXYwbVROQ1NXcVhncUtXUVZMNXpzR0o1YkhqTWNRZitJNVcxajk3SjBlZnRDdnB5cFk2RVVaanQwanVHNVpZMXN2UXVMcmxxU3ZTZkpselBWdXZSSUlScEVEOHhVeGkwLzdnZ3g1Z01Hc210UjlwNGtYK0tkWk9ZMUNOOE5vS1dkOGtEVHc0RmNpTFdwcTY3eXRFUWhFdVJMN0tYOU9xRmU5ckI3WTZLSFpxNmEyc09TZEkrUVF6MlFMY2RLMFFxZDN3c1l4bFA1dllMREN4VEdubTdJVk5iMGtYc3BRRTRFQU15cUw3eTRZLzFEOXlvZktIL1lsSWJqa0RpTGJFZ2NWOVVpSzJwTDhkYzhnZGJ5b0xlZ09pb0ZHektBM0xjU3FlNll0bTRGSTZYeEpwL2xTTmZOMFQ0R3VDaVZHVmwyamcrcmxGc0lWNm5qaGpNa0hTY2FKK2lzRU9rNUhLeFhIVkpvb2s5MGZpaHRwcVNDVGNEbWsxbExVYUJwUitva0JIYTBMZS9IZXZhcjFCMUtaN3ltYXE4WnBGcVpISnJ1d2pmUnVwYU1URXpiMEl0b25Jc3IwbnlHMG5vOGk4M3NsOUlwZExiQUdUN1E3QnE5SWNwL1ROcWkxS1QyUnRDVlQxY1lDbUF1Z1ViVkRGcUljaWkvdFV2U1hab0dPcHozRndjOHVhb0UxeDJhZmlQRWRacTJyZER1ajhFSGoxVG5zL0MxZ1dyTWhQVVQ5U2pMbjAveDN3Y0JUYnVMNWhqeEhpRDVWQmVOWE82M1gxNE9idjdRWGpoMnlPWEgzQlM5VURibGoxdjhubkxGU3dRcEoxdE96RlU4VzZ6dmNwS3BSeUhtR05tc1JlWHlTNENMNnNGUnh0eTFQSEprQTBWakZRYTdGTGRnUGlxVU01YXhTOEgwb0YxanNrVjZsa0FxMjlDYUR2L3IyMWRrN0dDQ3FQTTd2WnR0NVlta0VZdHZmVVNQTzRtRU1nNys4a2J3enFzNUVQOEhIK09RQW83U3hpRUFBQUFBU1VWT1JLNUNZSUk9Igp9Cg=="/>
    </extobj>
    <extobj name="334E55B0-647D-440b-865C-3EC943EB4CBC-75">
      <extobjdata type="334E55B0-647D-440b-865C-3EC943EB4CBC" data="ewoJIkltZ1NldHRpbmdKc29uIiA6ICJ7XCJkcGlcIjpcIjYwMFwiLFwiZm9ybWF0XCI6XCJQTkdcIixcInRyYW5zcGFyZW50XCI6dHJ1ZSxcImF1dG9cIjpmYWxzZX0iLAoJIkxhdGV4IiA6ICJYRnNnVUNoNFgzUWdYRzFwWkNCb1gzUXBJRnhkIiwKCSJMYXRleEltZ0Jhc2U2NCIgOiAiaVZCT1J3MEtHZ29BQUFBTlNVaEVVZ0FBQVZVQUFBQlRCQU1BQUFEZERJbTBBQUFBTUZCTVZFWC8vLzhBQUFBQUFBQUFBQUFBQUFBQUFBQUFBQUFBQUFBQUFBQUFBQUFBQUFBQUFBQUFBQUFBQUFBQUFBQUFBQUF2M2FCN0FBQUFEM1JTVGxNQXUrL2R6WmxVRUdhSnF5SjJNa1FmN3A2VEFBQUFDWEJJV1hNQUFBN0VBQUFPeEFHVkt3NGJBQUFMSTBsRVFWUm9CYVZiVFd3a1J4VXVyMy9HOXZpUFJVREVnVmwyRHlUaXA0MXlTQTZRTmlGd3hJc0VIRmhGWThJQktSZGJ5c0U1Z01hZ1hPQXlLeVF1Q0drYzhTc1E4a3FjVmdqWjE1ekdJQ1FrTG1OeVFEbGhaN3lCWkdGVGZLKzdYdFdyNnFxZW5uVWZwbDlWdmZmcXE2cFhYNzFxN3lyVi9GbDRycmx1b1BuajIwRkY0Mkw3eWNhcVVySDdTVm1hU3RZWFU2bEw1WHhEbGhyS3kvcTBvV1pGcmFYL1U2bHJXdkhLZzcybXFrNnY4NzZUcDVUYStyOVRXamoxZHZhTUt6U1U1dlJCUTgycVdoTHI5OTU2NC9YbjM2a2F5SnJSWlRDeDE3WDMzUHJTZDZRNnlVZnZoVFhOeXltc3kwV25EK3NkTGVndFQ2SGxJUzBLejNvS2Fray9Ub3diSHltczE0cWUzdlY3cXBRR3dXQisrTTBQWkdUNG9hL1Q4d3VTZmJJNDE4RktWRnpXVktTd3JyM3hVL1EwS1pabjlVbm9leDc0UG1FcTI2K2g4QkdoMGNvbWpWNG9WOFFVVmloaWFtOVU5UDJLdG43a1Z5aTFBbmdudHZJbHJXVk16d1ZCWS9VYUNmVllEeWY1R0Y2R0doVG85MnhsRzRzanlLSXZtcXhPWTZFR2EwOVA1cGRyK203UUZWWmpMS3AydFhaazBoS3kwR2txMW1CRk42ZVQzQ3hXZ3VCWWE3bmg1akROMXN2eUZRNGVJS25CMnRWNkVsU2w4Z2VCVGw5cnVYOG9mQTlaWmFSdnMvZzQ3eHFzdVg1N3NzZGR2ZU1ySGZuc3NRQ3NGNnpSdVFwajFjMHJpUDEvM0VuNlBSdHlSZWF6eHlxd2NnYXdlclZ3cllrQnpFaUZrS3FZVjRJQnRZRnRRNml0b2N3eE1kUEVvYkFOeFhRTWdOVHQ0b1ZXcnR6eWRyMVNpOEIyNHBvVnhRQXZUMDl2aXBicHhUVFdXWCtDVXE2UC9JQWxlajBWdXJTM0dPdXdRbkJDc1lHWXh0cnpKeWpsNjl3L2lpaVBrS3FFL2QrbUlyL1NTVkMzdDVyUUswQ3MrMG5Ec2ZiWmc3Q2JyR0pWaC93bUI5VkFUczlyMTUrZ2xLOFo3V1drb0ZkZThzSUMyRGxLNTMzTmxNTjBmUnByM213YUZyV1hFb0JlUGZZQWR0NXI2NWE4MG5CcVc1SllRYS9laEtXOGdLVGtYc29EOXRnR1ZtTjYzb1JYVXQxUWZSSXJpSkU1dk00ZXB5elBHNm5SeldCRDZCUGQ4cEFIL2k0VVdnM0ZKTmFsWUlLUy9vNGtPS0xURTZGS21UZVQ2bmFGc3U1LzhQS0pRdmwrZnZrcllaVVFrMWlSSUcwcHRmRFYvTlp2RXFhbXVpK1hsckNkQ2YwZXl2ZE1XZnRNck5TZnRjNktuYmlreDZVZ0xDTmlFaXQ2dWF2dVovcVcxcCtLMkxtcWtkeE1PRUE0UEF1TnJqdGhFVlF5c09tSWUvWmVxMHVyMG5seVQvMWpjZzZXeEhxT0NWclVUNTJxaGN3bGRRNmhrOWJ0ZVk4NmpGQ1NLSVhFZ1ZGRlVEa2prcnFVSjZ3ZzIxMG1rOWZra0ttNStpU3hEclJ1SFJXWDBKSGRIVlZ6MU16SzNIclhiU1ZTeG9ENTBGSXpQcm1wcFhFUkhKbmVHV3dwaGVEaFBVaUcwU2VKZFZzL21IdDdqMndRdVlYWHFMMVN5eko3d1pvTDlzQlVqcy9ZN0pwL29LbCsrUTJ1cXo5UDdqRkllWjFnSSsrZHdncnllYWR6V0tnaWRicnQyZmdGeklpcnlDVjdyS0hrTE5mOTdMVnQ5dUJRaitsQzFybkN2R0luak0xQUlXNDZOQlVKbVJUbXBYeUlYcmU0OENxZ1BzY0ZwWTc5dzNmT0xIbS96QmN5YjBHY2xaUlM4NHJsWTRSSTdTK2tTU0JqLzV4eEZlMmxPMytrNTA5dmZRM3l4N2dCNzNPNUI1WHEzeWpiaHVYaDBSSFhNbUhraVNtc2RQODAwNFY1cmZ2dWlhRWNzRXVpVi9kYzN1RjZldmRsSkN1VkhaU04zWEtvZi9BanBHd0xmbE5ZMTEyK2hIaXR3NHBqOUM0N0pYbzF6L2dMMzlqajZ1STk4RWhwZ1Q4aWRFeTQvOVBNakdmakYxSll6MjBJNE51ZXZ1RWIrU1d4ZWowQTlSdGRxY3Q1YkZFMXd3emxFN0pUajBncHJBTVhoVWp0dHlLV3RrbzA3d2FadHRXQmNPU3R6cnBKd0xFcVhyNHJMVUk1aFJYMHlxcFkyRU9XWTIrQnRWdlRzNDkxM3NRTmRxTWdaT1BlRHg3Ylp3cXJvRHNzN0luVlI5b241RUowMGFMeUlOT1dxaDF2WHJrRnUvR0NaWDRQM1Jjd3JpcmVDYXpZKzNhNGZTL3BXQkgwWG5yS2JEZ1R2Vlo2NXU2Mm8wMVl0QzNXTUc4UVMzeGlFMWl4bjJ5blI5NStHVldteDJFbGV0MEllcmJGT0ZZczJsMnJVZ3JlUVNqYkVsakw3TFZVekx5RHZPc0dZZnprdG9ibzlVUjZsM0ljSzNiam1kU0NIQ1lPdGptQmRkME5GMHRDeVJzL1dXWG0zTHdTdlo2eVl2aU94MnZYVzdUQ0pqaU1uWjhFMW5NM1hJU0Q0UmV5QXNlY09PdEN5dmd3cHV3MVNhOEJaN0dQeUcyNXJ4OXhxLzlPWUIyNFR2RTFZdFBaNEJBTFo4NWh4WUttUDRQNm5HVThZamZ5b1dEN09MSjcxVmFWUWdLcm9OZVJONU5ldGxxNmNEdTVXME92eWorM0RJd1l2U2J2SVFtc1lyZ0FjTThOOEZvMUpYWjdQNitoVnpWd0xPamNZVGVHdVFhaTdNQXBTQ21PVmRKcjVrNHdHQjU3RzQwOFlSa1A2VjErSExnb3hjanZycnZPdUZic1JoRmdSVDJpVE15TlUwMTl5eEQwQ3RqeXdPN0xqVlk0Y25sV0xiMnFVV1dVTU8vWm04UGlvWUVWaVRMVEVwOVhRYTltbFJaK1hScFVBeCtET1NqYmF1a1ZzQ3E3cUxobTdaVEdQVnFSdFV5Yko1eHRVb3BqRmZRS0d0aUEzaXg0NjAxMjVIMXR3Mnlla1NlNjBWWkpvbXloMytDK1ZUWjA3WGs2M0VJTmZWa3VuK1pZUWE4N3BUTzZOaDlBSE4xUWFzaU9QS3p1dnRWRHU3R0t2R2E5dUcvOXExREo3VVU4UDZHSzF2NytVRC9hMzk4cldvT2YrTHdPN0hCQjRVVW0wYjBOdy8zOTcycjl0LzE5endkVzNwUjM2K2dWM3dmNEtrRHFBLzFwL09KTU5JUzhObVo0MVNnejdoTXhzRzJIcTR5MzdMU3dpQVMrKzBhQkVjcHR5RjJZTithZjRTaTZhMUIrakhHYS9HL09XaWJwTllIVnVxQXpsYjZjckpsbGo5RHJOZTVPNVhYMFNuTllqcGV3SCt0aU5iQVpETWIrSmxYamlSemlaVU5pYjJGcjg2Y2RpQmZRblRQcHl6SDdabnVpSGFOYm03MUMzL0lGNUQ3K1ZvL1hNRE1ENVM4YnhSK2QzSkJjTHlSRjR4VXJ4S2NKZGptTmVQY0dLVk1mbGJ4aXhJeExtNWhucDlUMmZ6dDhacUM2VzB4b1cvL0l4T3NybHM4aVVjWnVvbGhCcjl3cDVuVUR1dmxaYVJBSi9ENm5HdGhhOWw5a3NIdjVIckFpS29lRjI1bUhXUEU5RkZ2NUlXc21zOWZFdks3YjA0Ulc3amIyd0VQanFwcTlnaWpRejZzLytXMEhVTFgrNkM5L1JwM0hubk5lQURRZTY4L2g5MmdUb0E4aHZPblNzMGlVUWFGNG92TTZjdlFLY3NHOERwNWhiWDFTU3U0M0kvN3RFazd6b0JoOTFqbXcwYnFpdjZ6VXQvSFBTNWIwdzczV3Q4UTlKaEpsN0MyS0ZaRnZKMmNXcy9GWC9qY3JrZXdWMnh1NlEzM3oxdE12dlBERnAyOW1yTXM5MlBleVRORmUwdU5jMDduOUEzMlo2YTlZSll6NndoVjhLWXIxWEhodGJldlNLZG1CRDMxem1pSDdJU0ZzQ3NwcjNtSHc4dk9YTHhZSzM4OCtYZ3FsZWw3c2o4QzBMRWF4cnR5ODY1UVhybzkvejZWWlBtYTRRdUU0a3JjeFZ4K1JNazRjSW0xY0JlSTdZVGw4UjdHR1NyYmNpOUVyMDV2VlNnbURZaCtsV3N0NmNPUnBTbU02ckx0VmVoMVd2bTJrdXNLcGtReEZheE9KTXRzMkhkWkk0T2ZwZWJDZEdHRlpFRUhZeG1VVFpUTUhYQ0hlMDJFMWdmK0VjOUJ1dkxXSXl5ZHZ3L1V5eWdaaXc5ak9wc05hQnY2U1BSQ0pHZDYzdmlZSzNjbHJNQ3FpckJXOWNrMkYxYVJLUGR3UitPbWxLWVpWM0x1QmN2a1gwM2t4Rzg1OEtxdzRDc2l5S3hab01IbXFYR2RMMWEzcEdrdXBXeVFONTV0aFBaV253anBmc0RubnNtVGVFcWNHbFNjOE9lY1ZTYjJoM2lKUVp6R0ZxYkNXWjlTeGlOQWxtenpHbkZmcXp1TWdoTjZJTXJ5L3ZDdHFuRGdWMWxWS2tGZjVyejNrNUxpNE9EcDNFNlI1a1JiR1ZTbE1WaEpIMTFSWWtYU2RxcUc5R2FHMzdja3M1R0hLRTUvWG5kS1JmajM3akN0S2FUcXNTSld1ajgrYy9XSnRjdTMwckhROGNTdXUvdnp5dzFiZEY2YkRxdjZlZjNaSE9PaE5qRCtoVE9LQy9GZkdRZHZFNHBSWUEzOGRHUTlCVzd3NG5ESm9wSmNyWVoxdm5yZHduMHNOY2kzV0RkOVh3anAwMTZUUWI3SThpQjVKU1hYWmNCV3NDNDh6Unl2VHNaekVlcFgvWnpTYVNFQ3lKNVozSzE4WXVHWGl1MEgrbS9EUlNsQjJRcDJyMjNkWW12cjk4czdVSnNhZzlUdHIrWDlKN2lKR2h0Slhid0FBQUFCSlJVNUVya0pnZ2c9PSIKfQo="/>
    </extobj>
    <extobj name="334E55B0-647D-440b-865C-3EC943EB4CBC-76">
      <extobjdata type="334E55B0-647D-440b-865C-3EC943EB4CBC" data="ewoJIkltZ1NldHRpbmdKc29uIiA6ICJ7XCJkcGlcIjpcIjYwMFwiLFwiZm9ybWF0XCI6XCJQTkdcIixcInRyYW5zcGFyZW50XCI6dHJ1ZSxcImF1dG9cIjpmYWxzZX0iLAoJIkxhdGV4IiA6ICJYRnNnYUY5MElGeDBieUJvWDN0MEt6RjlJRnhkIiwKCSJMYXRleEltZ0Jhc2U2NCIgOiAiaVZCT1J3MEtHZ29BQUFBTlNVaEVVZ0FBQVdJQUFBQk9CQU1BQUFEb2F3R3dBQUFBTUZCTVZFWC8vLzhBQUFBQUFBQUFBQUFBQUFBQUFBQUFBQUFBQUFBQUFBQUFBQUFBQUFBQUFBQUFBQUFBQUFBQUFBQUFBQUF2M2FCN0FBQUFEM1JTVGxNQUVESkVabmFKcTd2Tjc1a2lWTjJUQm9QK0FBQUFDWEJJV1hNQUFBN0VBQUFPeEFHVkt3NGJBQUFGdTBsRVFWUm9CZTJhdjI4alJSVEh4M0hzWE9KekhDTWhBWTBORkFnSnlaRkFGRFJPVDJHcWE1Mk9NZ2NDQ1NHUVUxQ2RrSExTVlZEZ0NIRVVFV1N2cEVEeUNTUmEzMzhRMHlHSzdQRXpPZCtSeDlzZnM3djJ2bm16c3p2ZTZxYkl6dTZNNS9QMTdNNTMzenhIQ0N6UHZISGpveThmZTdXVkZudVlEZkRLeFVyVjR1QVdNVnUrNHI5WHJkZ2lwbnJqWFFmZ3lhb1YyOFhnOXo5ZXRXSWMzeUlHaDdwWmptSmJtQTdBWGdtS0xXTE9BTG9sS0xhSW1RQ1VJRmhZeExod1dZWmllNWdLd0Q4bEtMYUlhUUw4V1lKaWk1Z0d3TU1TRkZ2RWJBTWNscURZSXFZRDhFNEppaTFpeml6WjhVdjgxN2FGUWNyRWpoMDNZSitWYkFuak1WeDR4S0l5TnRaaHh2YTBoRUVHK3VTL0xDcGpZNVVQV1cxaFVFMFY0SytNb3ZodS9IdklHa2FJdWkwN0hyTVBseldNRUpzQXQ0Vm8vdUNlZnNEUG9hNTFBRHRNRjJzWUlUcUFpL3dYQjA0QjdqSkVmVk9MTlF0ckdDSDZBTHZyOEcxWE5KMWlXNUVOK0lQNVd0WXdRaHdBVkViZmVLeGVNZE80em43Y0drYUlNVHphdlBTZlFIelU3ak96cEcyYWNBK3lQUXo2NU9Pam03NmFkWUI3V2xsTWh3NFRVVm5Fb0UvT3c0d1FWbWVNSUcxVG5YRmtxNWhJNTFwUlp4NnJkN2hveDNJNmltTHc0WlZQTDg0RHQ5cTFjeXhlZ085VW5TeGlXdkV1RDUvallvcXJNTCt2a0d3Umd6NDVDeWw0NTQ0VndJeVhoL0Mxb3FkRkRQcmtia2pCak9sdEJURGo1Wm95dTFRWTgzd1VycUZQU2ptNEV3dHNUbDR3UHc3aFlvZjhWRkZNMVkweUZJbm91TE80NGF1UWFQNGlidkhwVkhSQlRQTW9jazcwaDJpNkJ3c2J2aHI1T3FtOC9EcGI4TzdmSldiWkJGUDNRNGJFekZSK2Z0dUovU0VadG80V05udzkwamltb0MvRWxzWUVzeFU5cHFGcTFIVTFpdVk0Q0Z1REpnY3VFOTlzUXVaZDhEN29TM3FTVFRDdHE0UUtyL3J4NllmZFhxUzQ1VVhIUWNGM1VmSVpkTWdvNFRtOFA3cnlTVGhnNG1DQ1NTbjJ4b2tWOTJOend6djNKSVpjWDF5R2NRTmZ3M3Z3STlIREJLTlJmQkEvdS9qandpeUc0UXV3RzU5bHJXRnk3WE9xcndsR296amhrNzJGV2QyQU9ZWFdYRHVDNzhrZUpoaU40b1JQVHFLUXlJTnU1ZmxWOGhwY3BWZWRONW9KaGxlYzlFa25mdnNoWTdxd0REMXFoaklpVit0aVRrU0w0UlVuZkJMRlJ5OUNGRGRJTHNNTVlyMHVOZFY5TWNMd2loTStpWXZHaXpXYjd3WHlSam5pdUo1aWlzT2NpRCt3SHNNcmJzVjJqRlp4aUdOdW84TzlKUjEzMmN1REw2UDZXM0ZVL1kwd3ZHTDB5UWVoQUt6dVliVjNMTVF3bitLRzh2Y1VJd3l2R0gxU0x1NVJVSjNjUTludDlyTUFMN2JiV0RVb1UyV3Uzd2pES3g1RGRDTWhpQ3FjcnE4eGp4MGZSV010ZjAwakRLOFlreFhoNlBoVy9nK3IxWkNhdzQ3WC9BR1d4ZnJuUmhoV01UcWFKOU1yV0gySWg4MHdHSm91V0ozZlEvZm5tbkxQWllaaEZhTlB5dDB6N2g1bXFPbnNPQkEyVUs2aW9KMzQyMUgrQjRFWmhsV01kandMMlRnUGgxaDFkNFB6SEhZOFZBWWlaaGhXTWZxa1p3MSs4YXNOK1M5T2RIUXMrNUpIVnk2SlZLc1pobFhjaSswWXM3S0htSnI5TmNEbGlJNHI4WVp4V1hJV1RNMlJMNEhFTVE0RVpVUS9pTzFZYkdNZzhhb012WEpFeDAxeWwrV0x6NExCMUVPNnhMczRxYmlmQ0YwcVkzQWhEQ29FdnYyWEowcDMzdkRYQWRrckMyYjlxL093dUNCcjUzZWk0YVRpMnNsK2RFMDBiODNmbDJmYndldEVubVk1MXFMY1VxcTNHWVo5amxOanl3c2RjenVXSHpVNWtwaDhpcy9NN2RoRXFleExZdklwcHBNVkVtVHRTR0x5S1hhRFpmU1pOVzMwUUNRbW4rSmdXMTBuOGxFME91ZFZFcE5MTWFhSHVpaWlrOGk0NU5URWZvekc1RktNTHhBUE5kbG5nWVViYVV3dXhRMC92U0pqNWNMS1ZBUFFHRkp4WDJPM05UOTFNWTB5eXlwa3dlczBobFNNeVg4V3R1WnRwdGFjUGJaVDhVWWFrMUpjYWYvMEpzWWNuNzdXM2xFekQzRGxEWk1KRjNYWElpMGtKcVc0SDRWSWpLSU51TGcxRDRQN0lwSTBueVV4aE9LVDAvTXZ6bjgvWVovbFY5emZIbWh3TnBvcFRFcXhEZEJLeDNpcWVLWFQ2dy8rZEk1WFA4ZXAzL05Xanl4SVNQMW1taGp2ZnczM3RGMXdVemlwQUFBQUFFbEZUa1N1UW1DQyIKfQo="/>
    </extobj>
    <extobj name="334E55B0-647D-440b-865C-3EC943EB4CBC-77">
      <extobjdata type="334E55B0-647D-440b-865C-3EC943EB4CBC" data="ewoJIkltZ1NldHRpbmdKc29uIiA6ICJ7XCJkcGlcIjpcIjYwMFwiLFwiZm9ybWF0XCI6XCJQTkdcIixcInRyYW5zcGFyZW50XCI6dHJ1ZSxcImF1dG9cIjpmYWxzZX0iLAoJIkxhdGV4IiA6ICJYRnNnVUNob1gzdDBLekY5SUZ4dGFXUWdhRjk3ZEgwcElGeGQiLAoJIkxhdGV4SW1nQmFzZTY0IiA6ICJpVkJPUncwS0dnb0FBQUFOU1VoRVVnQUFBYW9BQUFCVEJBTUFBQUE4UzE2Z0FBQUFNRkJNVkVYLy8vOEFBQUFBQUFBQUFBQUFBQUFBQUFBQUFBQUFBQUFBQUFBQUFBQUFBQUFBQUFBQUFBQUFBQUFBQUFBQUFBQXYzYUI3QUFBQUQzUlNUbE1BdSsvZHpabFVFR2FKcXlKMk1rUWY3cDZUQUFBQUNYQklXWE1BQUE3RUFBQU94QUdWS3c0YkFBQUwvMGxFUVZSNEFiMWNUWWhrVnhWKzB6M2ROZjFiNC9pTEMzdVlBVFVxdnRGZVJGemt0U2JpenVxQXVuQVdOUVpFeUtaNkVlZ1FsS3FGTGdTaGhvQUxnMUtkK0lzbzFXUW5FcXR3bDFVM0lnZ0tWdU1xZ2xDVDZzUWtvNVByZCsrN1ArZmM5KzZyVjFXdjV5MnF6cjNuM0h2dTkrNzV1N2Q2Sm9yS1A2dVBsWmVkVy9MNS9ibUh2dHlaWjJqemsvT01tbkdNdURmakFDZSsvTHFqUzFQcjRyUzA3TnlDTmZIVy9HT1RMODgrZHVmZDJjZk1QR0pEL0hmbU1YYkF5K2NIbGk1SlhCWWRLL25kMTE1OThZdHYybWFGUkJCVjdSOC9mT0Y5Y2JIVGJZbEgrVkt1Q2ZiYy9OSzNPVCtLK3UvWW5uVWxlOSsyS3lTQ3FQcEs1MUd4cXRZYmpGOWptRlRqYzB3Z1doTlhiY2VTRW5qYnRpc2tncWhpcGJOVHJHcE5IREdCSDN6alBXcmMrNzhtbjU5TCt1Tk1ZQ3ljelc2LytnSUVGbkFBTmpOckJGSDkrOGN2WVUzSFREamJTUDduOTYxZzFNZDA1OGIzMFBnZ2thakZmR3V3WGRjSnV6SXlpQW9hWWpHWnBtZVFpZE9iQURLMHc1NFNna2FVeTJMUHNpUUJWRWVzbzZKR01hcXBycndwYm5rTGtUSEE3ZkFHYkl4RWxDNWh5WEZ0UVVLaU45RWl6UUpVOEgxdUwzbDZZaGZUVWpaZVA5M2hsaEF1ZHRjSXJhVEJQYzJiZGRHK0FsU3JRanlZT24zWFg5WkFDTHJEbDdGMWR1SHJmc3B2Q2pGVnd6d0NCYWpnOS9lbVRybnNlVXJVNVRzczNlekl6RElTKzRaTXZ4TXhUOUhGNThockZhQmFGaVM1NUkyVmZhdmlQNXpWNThFYUcrN2V6UTZKNjNJVWJEd1RRL2xzYzdZS1VMVnBNQXRPbjFBdmdsVE1nL1VXVUpuS2I4dDNxMUkySHRSY3dDaEFWYzZWVDBnY2g1NE5vTGhLOUcyamJXTE9KZDlQUzlrNG1hdzBXWUNxV2NxVjJ6eVBYZ0dLSWRFdUxkQllXZHRQQTZWc25FeFdtaXhBVmM2VjE3bGp5WFJsWXg1V0lhT0ZRWFVpN3ZKMXRma2I0TXhGV21GVUpWMTVXN0FLRittS0JXdUowc1NUeE12QlVUa2Jud05lR0ZWWlY2YWxSQlFOQkEvV0VxVXVZTGM0Zml5MnlkL0FITXNQREFtakt1dktPOHl1dXM3Z2xFYWdOTjYwSXZ3NkpNbmdES3h5MXU0d0tyanlYcG5adW1iVlNyanZGU1JBYWFKSDNZWjRQUzFzM01kWlJtRUptVENxdG1DYkVKeHJ3T0oxUXBLdUhOSUFLajEwN05KeDJvT29iMUtaRnFucUs0eHFMTVJaR1MzTE5zWkJHcStmcFN1WnZzeCs5UHk5WC9QZVFCbHQ1V1RDcUhyMkpSZlB0RTdEZzB4UFF5SVA1N1FHMnZEM0hwWHZIbXF1SjVPYnZ5WkRxaUREcUJyS2xiLzEzc25uTzRXS2tIY2RYNkk0YzAxNWdMTGhYSWc3aEFNU3pMdlI3Mk54VTRoUGNjNmlyU0FxNWNvYno0dEpJaWJESWkybzlGemFSWWdoR0ZYc052VVN2TWpKcVFtbGpWOFJqNXhHcTdHcjY0dFVsZVlGVVNsWDdrNStHa1ZQc1FOVGRtWjZuc1hycDBsWkdtUkhqNEFYZVdON1F0VDY2clptWkozUEU1bXpHVVFsWGZtNVNRZlRZak84U29mclNzaUxicm5nSUlXd0c2YXdpQzZKY3o0TzhmR055NjhmeUU1NDJMSEhYS2daUkNWZHVaSGVEelZNZFpDdnFVL3EyeVlMMW5nemt6TXphSWxHRmRrSkczOXo1MGl4NFp2N2lxam9JNGdLdHZUay9WUkoxejhYY2QxTmtvY1NHcXkzMFhLTHJmdXp3TVluV2dQSVczelN4VnBCVkRDZStDaWRlNXl4SGFienhHMmxURmQ3aHZrc1FEMW1HckpDTkxXNzdzTk9HaXd3OG50T2NuRXFpS3FIbXp3OS9Tamo1MHh2eTFVSU1qcmMvb044WG5udHE2QS9RZ1RIOXZTb08ySGp4cHV3VjI4UjBZWEpJS3FHcmJXbHp4OFVLQnE1NWNwMDVaN3oyM1JVMTRGUHUrdXVFSVpmUFJ4VVdOeFFMNnBiakdyZ3dySk1WL3FaZk9Ici9GWDB4QU1LVWdWSTQwd3d4dXVjdVZncnRGZXdDV09BVVkvZFcyYjAxVjArYXdOU2hxODdtczc5MHA2ZUswTnd0dHdMalF2M1AvTnVpQmRDaGJkbngvUlpaczNNVkhmc2xuZG1wTEo5MzhqU2treUpZSStQcUd3cGVqdnh3bzhiRlVJbDA1V1JTdHhtbUM3NlRWQTFuYXRRQ1VWblVKR0VqVDBla2dFMVFnZkoxUjAvcURyUkVDcTQ4bDB0aFhETlhncDNseWlxTzF0TnZET2oweE5GTzk1ZXdjYXROY0J6VDUzc0pzbHlhZThhL3hVTUdmeVAzNCs5WmJueDh2NU8zeXJRVHRCalovUUlVTlRQVDl5dkFlbVlKZXQyTWwzZDh5YXl6WWJIZ28xYjJUNXp4NUdISDc4STBlSlN6b2dCNTMzK3NxMGlFQ0ZVUGFjSHJtelZxNnJ3Z0U0Z2Y0UXkxN2N5WFYzbFROZnlVVkViajFrMTFhVDYxQVIxRzduMGZDL2QvTzNwYUhaVXhKVnhUVVNXaXBUa1Zxb291THJ1a2VscTZIRnQwMGRWZHphTzBzS2NWNlI0VFBXcDhSbFVzbmNPVk1TVlI4S2VKakJYcGtnbGV5WFQxYWxhUnM2SDcxZkV4bUdNeEE5d0t6RDB4bGVFaXJweXp4WTJVdGNncys5TE5scTBnY3BiajJ2Nk1SRFRHaWFzNFphaG93aCs3TCthaWxCUlY0N3RxcVhtTGdzZHNzZWhhaFdrS3pnNEw0cUlqWS9ZN3F4YlA1V3pxNmNpVk1TVllmUTBzTlBUbEZacHMzQ1RpK29sNlMrL3RpQTJqbkhIVG5ncG14NHJRa1ZjR1NHQUdEMWMrY2d0UUZGMUc4QVNuZ080WE0rbEo4bWdOaDdiOXlJNUF4WTZaRTlVRVNyaXlqRDZQVFcxK29BcmQxeExVVzN6Ymd2VEZYNHFzSWQ5T1l6WU9BQlNhK2l5dDZoVVZJU3E1MXdaQUlkcWF2VUJWeWJHb3Jwc3pWNllyaENJYWZTV1Z4VjdlbHBZZzNTNTFWK2w3YXlOVjdWWHhKVmg5QWRROTdUOGlLSWNWN2JId2NKMEZiWEZPMm9HL1VGc0hOWndGYjNMTVBSL0N2M3d0RnZSWGhGWDFuay9PWTYyWTZQekZsMmZQUXNYcGl1VWk2elVnZ25jMGJPQTdJQWNYWStpRTZQaElsREIwbzBUZ0pTV3M0V3FTUDV1bUQ0TWxiMjNhSU1KMGNDenpFSkMxSE5IMFg1S052Y3g4dkR3TzBMODlmQ1FUMUxOWHNHVlRYSkJGU2pKRmZtaWE0ZUhKK0xCNGVFQjAybkx0bFpSdXNKOW9Da1gxZWlHeTRKNldIeXFHRGsyWHBGZndaWE5kdFJUbzEvU1pYdU9LKzhZV2J4K0dzc1lkTFhUOUcyNHZ3UkNXSldHc2EyTkxpZGRWWVFLVVBiMW9nYXAvWTgxeW15NlFnYlRza2xSdXBKWHdLY09LTGZ4ZTJCYzFpRnlrUE5xcXJIQU1YTmx1WlpHUjM3S1A2Y1lLc0o5SUV2ZFVhM2lkQlZGTE5NUkcwZENrSytzZFYzTmtsT1NWWldGaVN1M2xQMnZhcC9JcVR5eEI4ZHFQVEtZeU9XRm5oMWFsUkFieDdaZHhaamtMQjJZWStNVldTQng1YkdxaDViMVlUekhsYStZS0lCZ1lmK0tNdzlaVDF4MzNjVEdzWW43Q0VmNmNqcm5kRlhWWGpsWDFtbW1lWlF1S0h1NlFsN0dlcDc5MFc5MkFFcUlELy9pSndkdTdZd2EwMHBvWk93V0lqMjVWNzFIVTJGaTQ1dXhtcEovZk5UT09jcHhRTTNNUGVIRHFFeTZRcjJHUDNaYk0zOW1tdVBLU3pLZk5ZbnFqdFhMaWJxYlZCNW8zSDN3TXVEK3hXZ2dOaTZ6ZXVaeGYzbzNLeXJNYk5JVjdGMGNielgwaTh4ejVaR1VQUkUzYnU0KzhjVGp1emRpc3p3T0NTMjFxYVozYkVwaWROUWFJaEc2Q0l4UWRobVpLNC92NmljUmh0cjlpdUhPZk1LSC94N1p3YytJYzNIZldKWE51SllOUUh1dVVVUnRHd2VVUXBzMzdqcloxV3VUMzVuV3NqM1htQjU4VnhQWi8vUUltZktiOFNkT1RUTlI0Y3EwMVBkTzVtakMyS1FSaXpQU0NwRHRQRytwQmxWQW8veDVjT2p4MEdVMjB1TmttajFpQVJtbTZXaGxiaERBdVZoVVNKaDIyL1F5Tm5rcGJoYVg5OTNPM1BQbFNPWFkrRVdqSXE1c0ZyU2M5MjROazM5N2YwckltYWFsYmZ4RHBxMitMM2F2dEN0ZjZqaWRnN0xCUXBaYi9zV3ltOFpTcVkydnNSUG1CVnRnUFhYbEhvbGZ6VEloUUsrNW1iRmZDOFlRdWdadTQxeE1ub3ZkcTVFeXR4cTV1cWpsQldLeUhrYTJzeEdVOGRGQXFwUmRUZkxlMEx4WVZGM2w3eXZFUE5iS3U1VzhWOUtuTkxudy9HZEZKVFZ6MWpJeXVhakdlVGtnSFpGYk1abkpNdDlOVmFDYXM1Wmt0OHRFYXp0UGdwS3grTmxVdmpmUXhiU1J6VVYxSW9LenpZWksxUkViMUpONnBiT1ZYT0dZRGpWTFp0OWI4dUN6RlhkWVo5WUNhNGV2L0FzbDRpLy83dDAyNkdHem9SckpBOVNmMzNZcU4vZ2xuMlBrVXl2ME1KSXYwa05FT2ZFdkNqSjdOYlpWcnkrcVpwME5sWFNNVFZwZStQOU1MSCtscmpkaHQyZXUzMUdvZ2E5TnpseGJVVG1vWkRXOSs5a2IrYjQxR3lyOHNQRmkvR21pc2pzNUlLM3A1R0I2YlA5Yjhwazcva1FaVkw2QTE1NFIxZGJQemo5QVpxanhYd1FJSjBDdTBuODVGNURKNmI1Z1ZKN0dTOVFhUFY1Kzg2UkVlWkVkK1hCUk5hZTZpYjlDLzkvaSt2ejg5a05GdFRtOVZzaXNza2RTZUlZWjZuaW9xRnJCTkJoYW5yekM3WVNaSVU3bTd5MUNncnAva2Y4elljdGMyazdSd2RtdHFWVVRsNWV0ek4vR1pFVjRUNW1USEI5aFcrM2NER2paQVdMamRvQlJaZmZUZCthZTdibGpNL1QvM25aYXlwZlh2a3NBQUFBQVNVVk9SSzVDWUlJPSIKfQo="/>
    </extobj>
    <extobj name="334E55B0-647D-440b-865C-3EC943EB4CBC-78">
      <extobjdata type="334E55B0-647D-440b-865C-3EC943EB4CBC" data="ewoJIkltZ1NldHRpbmdKc29uIiA6ICJ7XCJkcGlcIjpcIjYwMFwiLFwiZm9ybWF0XCI6XCJQTkdcIixcInRyYW5zcGFyZW50XCI6dHJ1ZSxcImF1dG9cIjpmYWxzZX0iLAoJIkxhdGV4IiA6ICJYRnNnVUNoNFh6RXNJRnhzWkc5MGN5d2dlRjlVTENCb1h6RXNJRnhzWkc5MGN5d2dhRjlVS1NBOUlGeHdjbTlrWDN0MFBURjlYbFFnVUNob1gzUWdYRzFwWkNCb1gzdDBMVEY5S1NCUUtIaGZkQ0JjYldsa0lHaGZkQ2xjWFE9PSIsCgkiTGF0ZXhJbWdCYXNlNjQiIDogImlWQk9SdzBLR2dvQUFBQU5TVWhFVWdBQUIzNEFBQUR4QkFNQUFBRFcwQXMxQUFBQU1GQk1WRVgvLy84QUFBQUFBQUFBQUFBQUFBQUFBQUFBQUFBQUFBQUFBQUFBQUFBQUFBQUFBQUFBQUFBQUFBQUFBQUFBQUFBdjNhQjdBQUFBRDNSU1RsTUF1Ky9kelpsVUVHYUpxeUoyTWtRZjdwNlRBQUFBQ1hCSVdYTUFBQTdFQUFBT3hBR1ZLdzRiQUFBZ0FFbEVRVlI0QWUxOWUyd2t5WGxmazF4eXlPVmpWcExsQ1BvanBQZVMyUEpEcy9MS2tIRldQTFIwaVlHOFpzK3dESndFWVhoU2pBQTJCQzRrSlRSMHRvZFJaQVIyYkpDT2NESFdrREU4U1piZkppSERrQStHVE1LUUlRaVFNV3ZEZG9BWUVCa3JNaFFrME95UmQ5STlWZjZxdXV2OTZLN3VuZ2Qzdi81anVwNWZmZC92cTYrcXZxcnVuaVRCQ3hIZ0NQelpPOHpyc1MyZWgzZEVBQkdZYWdSV2lIM2RtR3FPa1RsRUFCSGdDTXdSY3Y2cVg3L3p4U2ZCakgvcnpwMDdqN1lJdWNZejhZNElJQUpUamNBcGVlNklNVWpJYyt5KzJpSDdVODB4TW9jSUlBSWNnZTc1WFJaY0plU2JhZG9jMmVXWmVFY0VFSUdwUnFEMVVzb2UrTUgzZU9oc3FqbEc1aEFCUkNCRFlJMVB0alBDN1YwZzZZSWFNVUlFRUlFcFIrRHFzeG1EVFVKTzB1QWFtWEtla1QxRUFCRklFV2grUFVQaWxKRFVFVTRXTGhBY1JBQVJ1QlFJYk4vSTJCd1FQdTB1UG5NcE9FY21FUUZFWVAwa3cyQ2RjTE5kU3MrUkVCdEVBQkdZY2dRYTVIYkdJU0V2WjZINTU2ZWNhV1FQRVVBRUdBSUxMMlpBd1BIdksxbHdKanNIUm9nUUFVUmd1aEZZKzdjWmYvTDROMW5abkc2ZWtUdEVBQkV3RUpESHYwWUdSaEVCUkdEcUVaREh2MVBQS2pLSUNDQUNCZ0x5K05mSXdDZ2lnQWhNUFFMeStIZnFXVVVHRVFGRXdFQkFIdjhhR1JoRkJCQ0JxVWRBSHY5T1BhdklJQ0tBQ09nSUtNZS9lZ2JHRUFGRVlPb1JVSTUvcDU1WFpCQVJRQVIwQlBENFY4Y0RZNGpBWlVJQWozOHZrN2FRVjBSQVJ3Q1BmM1U4TUlZSVhDWUU4UGozTW1rTGVVVUVkQVR3K0ZmSEEyT0l3R1ZDb0NYZS9yMU1YQ092aUFBaUFBamc4UzkyQTBUZzhpS0F4NytYVjNmSU9TSUF4NytiaUFJaWdBaGNUZ1JtQ2Y3bjBlWFVISEtOQ0NUSk1TRm5pQU1pZ0FoY1RnVDJ4TWVmTHlmL3lEVWk4Q0FqY0VqNDM2Zzh5Q2lnN0lqQTVVU2dSVjY0bkl3ajE0Z0FJckJBQ1A4YkpBUURFVUFFTGhNQ2pTZitwa3ZJTTcvMEdmNVBESmVKZWVRVkVYaXdFWGcvRWRjM0htd2tVSHBFNFBJaDhHbnkwTTFISG5uazdUZXZFLzVYaEpkUENPUVlFVUFFRUFGRUFCRkFCQkFCUkFBUlFBUVFBVVFBRVVBRUVBRkVBQkZBQkJBQlJBQVJRQVFRQVVRQUVVQUVFQUZFQUJGQUJCQUJSQUFSUUFRUUFVUUFFVUFFRUFGRUFCRkFCQkFCUkFBUlFBUVFBVVFBRVVBRUVBRkVBQkZBQkJBQlJBQVJRQVFRQVVRQUVVQUVFQUZFQUJGQUJCQUJSQUFSUUFRUUFVUUFFVUFFRUFGRUFCRkFCQkFCUkFBUlFBUVFBVVFBRVVBRUVBRkVBQkZBQkJBQlJBQVJRQVFlTEFTMnhmK2xGQXU4OG1EQmc5SWlBbE9OQU5ydlZLc0htVU1FZ2dpZy9RYmh3VXhFWUtvUlFQdWRhdlVnYzRoQUVJR24zL0VhNmZpKy9FWFgxWmNGSG43SHJ3U3BZU1lpZ0FpTUdZSFZqM0lEM1hDMjNPVFpiejF5NW1NaUlvQUlUQktCRDJjV3V1RmtndHZ2UDNQbVlpSWlnQWhNRm9GR0t6WGdEU2NibWYxZTNIYm1ZaUlpZ0FoTUdJSGpBdmI3N1JQbUVadEhCQkFCTndMekJlejN4RjBWVXhFQlJHRENDS3dXc0Y5Y1BrOVlTZGc4SXVCRElOOStMM3hWTVIwUlFBUW1qRUNiR2ZDR2s0dDAvK29aWng0bUlnS0l3T1FSNk9UYTc0dVRaeEk1UUFRUUFTY0NhTDlPV0RBUkViZ1VDS0Q5WGdvMUlaT0lnQk1CdEY4bkxQZGI0c0lQM204U1hWWjVQcjFiSytjanQ5LzNucFhsZCttZmxxMFpVVy81T3lJS0cwVW5JbG81L1hlL3krQWRveE5DWUs3ZS9lQlIyKy84ZWVsM0g1cGtIQkMzcjVWdFpUS2lsZEwvVlhLM3JKUllyMTRFR3UwZnJwUGdxTzMzc1B4M2QzcGtIRStPZk9EWnNxMU1SclJTK2wvL1pwMTlCbWxWUWVEVHRiNVBNR0w3blNGbnBXVTlKa2VsNnhhdnVOeDZTL0hDYXNsSmlWWkMvMWZJcnNyNS9STCttYTkrNGFtM1BUZHhhU0xaV0NVbE81eFQwQkhiYitkNTBXcmpTNy80cTkvU3VpWGl1UUdmL1VZVENyZDBXbkk4VkVRTE4rRElyU0thcGY5WHA4L1E4ZCtIL3NWL01GczhmTUZNdVIvaVY1bkVFMzg4SVpxTjdXZHJSTCtLL2M2MGVKOWg5L00zLzVpNUZMMUs5Z1d2aDZ6UWdZam5CbnlkUEpwUXVLVUZzbWtYeUxjSlZUUzdmazVLSmRFTS9UYzBKYkRJOSt2Tkw1RnJlc0w5RVp0bHNzb0pZa0pTUmJPeFJBN3FZN1dLL2Zhc25uT3hxM1BXVnpiYlVtTTNDdWpGOVppdmswY1Qwc2xhc2I0OWhPZmJSS0tLWnBITVM2Z2ttcW4vbjMvbnF4Z2tyMzBIdlQ1SncvcW0rbkFzR3dsNU10ZWV2L2FGWHdWWlg2cWRiaVRCZURiYUwwYzJFU2plWVRhNDRTelJaSGwyNythRkY1OThpczFUejdDTzg4NjNRZkh6WFo1SjcydmtHekw2Lys5OEhBb2N5WVM4a0srVFJ4UEthV2lPbkZnbGNtMUNFODJxbnBkUVRUUmIvL1ExVVA2YTl2SkhJUEtQRkE0YXJZblBVUW8zdFFaaDd0dW9sV0E1WXBGc0hOZDRHbERGZnFtd1hiQlp2bXIrSXlEMkRJL1F6UGNiK3lZdGNrNlRDMTYrVGc3VjR3amx0TGRNbkh2a1FadXdSTXRwdzhpdUpwcXQveFV3MlJQUnhuc0lVWDM2S3k0SFFSUysxQUV3bklNcEVDQ1NqUlZ5b3phbXE5cnZnQkM1R2xob0VXMXpyV040NmkzaW44eHRpWUtkUElhUVRWcFBHVGhma1F6YVJHS0twbFBNaTFVVHpkWS8zVU9SSzV0bFhRMTdTbFllWTVjc3YwZU1HV0l5L01leTBhcHZQN0dxL1I1cUhzaW50WkYvMFhCT3dLdU1XY241TzNra29UeWx6aXE3YkxKczBDWk0wV1MxUXFHS29sbjZod2xBWGRsc0V5S1BWUnBLdUJCemw2Z1FDSHAzQ3RpTlpXT3ZQcTQ3TUhMN25JZ215d3ZQZEMydDhnTFV1Q1VBN1NsaG1naTV6cFdxcUtBSC9KMDhrcEJPMW80dE90a0syVVJpaW1ZVERhWlVGTTNTL3pIUlZqWlhRQTJpWDE5Vk55R0NYRjIrekM0Wnl6TjZlY0RFc2pGWG4wZFQwWDZYb2FjY0tPSUJPV21paDhhK0ozaVU5NVN5ZVVGL0o0OGtsTmRRMGpiVythekNjY0FtRWxPMDNDYjBBaFZGcy9TL3A2OXM2TkwvZ0xkNGFveWlQUDErdUxlSmNzQXhPWUZpMlZnZ1g2K0wyWXIydXdnOVpWZmhaYUIwK2xWejRUWkhvZzRpL1owOGtwRENuenU0VGJic2pKQk5XS0xaMVlNcEZVV3o5SCtvZVRGMG9TTkh5blZqRkEweWRya3l3WStTbXkrVFl6MmVqYmJxN1ZSaXZLTDk2azVpa214RHorSDh6SmdMdDU2NlNjcEwrZS8rVGg1SnlOOUVsalBuT29VSTJZUWxXbTRUZW9HcW9wbjZiMmxlVEVLL1NzaWZlSzQ2MU9pTVQxZXNaaitxckhEeGJBeVUwNEt5cmFiMUt0cXY0U1FtcDlCenpqS09ySVViR0xmd3lncHc3ZS9ra1lSeTIxcHhEZU1CbXdBeHBaZWZTOTFSb0twb2h2NnBGM05OYVdZTjRueW5jRVp4YUpRaTkwV3diaitxSkNqeGJQUmNFMGFwMWl2YTd6R2MrS3J0RHFIbjdHWUo2NmExZHVYY3JOYnhoZjJkUEpLUXJ3R1IzdEIyYjlQa2tFMGtsbWlDVkxGQVZkRU0vVk12NWtScG1hNmYrY0t5VitOaG85TEVWQVRyOXFOS0NoWFB4dFhhSE9DSzlyc25Pd29UZmx2MnBBWXhqMVVqM1h4L0o0OGtsSytXUTlzQkR0bUVMVnArRTFxSnFxSVorcWRlakxxeW9mdFgzSDRIenNNeGpadExHK25wdzlhazVJaG5ZNDI0ZGt6TDhGL1JmZy9WL1dab2Z3QTk1eVRsWTRVWXA5U3hicjYzazhjU3lzZGxhRy9vaDJ6Q0VpMi9CYjFFVmRFTS9ZTVhJM1lkYUVPVWQ3N0QyYjUvbjk2Z3V5M3FzS1ZqUEw1WUNUWklYVnJwZ0tyMXpROHBkNVBsQmM5L1c4cEdKNjE0Q0ZXMlVncHp4dE1ic2NlL2liZVR4KzhYcEJ6NWY1c21yMGtTc2dsTE5EOWxkMDVsMFhUOUh4dGVET1g5cGJUbDFkcEdlcmNrRTAzdDZzUFdwSGdwd2NaNlhhdWlhdlpyT29ud1lMTG9XYWZtbkJicjVuczdlU3loZkwzT21HdUZCRVlQM2JOWGJBSzJyemJ6YVlaS1ZCWk4xLytlWEM2elZvRjM3dlhPMjVLRkdMdGNlZTNwR0p4S3NMSEg5Vk1WOEdyMmF6cUoxSjY1MTlzMWh4aHc4emRqMlBWMjhsaEMrWTB1Q3E1RjJZQk5KSlpvb2xiQlFHWFJkUDBmR2w0TThNNjltS1k0U0NySTJpVXFCbjZVNGFKTmhQa3liQnpYZFNwUXpYNU5KNUhhTTk4NGtRZEpHYW85WWxwMEdHNXZKNDhsRkc2RzVzSzRZenBTQVp0SUxOSHlXOUJMVkJaTjEzL2I4R0tvVXJNR2gvSkJEcDJGK3lBR3gyVDhsSHVTMHBSaFkwNllTVVhPcTlrdnpJUzhvekErNklPMzkxS09RQ3FEdFdGa3QvZDI4bGhDQmgrdWFKdlBWeUl6WUJPMmFLSld3VUJsMFRUOXd3U2dIZi9TVlJDZm1QcHhhNTZDL0U5SHNTWFIyU2JLVHhrMnJ1ck9XWG4rcTlsdnozQVNqNkhuN0tmTUxGbStTZCt5NkREYjNrNGVTeWpjRE1zOTFBd0Fra0kyWVl0V29BV3RTR1hSTlAzVDQ5NFRoVDdzRHdqM3FzUDFJZktmZnMzRjYxams2ZmJGcDBUcXVBUEx2OXgrMHk1dGRQbWo1T0V0R29pL1lMYlloTGRpSG0wLzlKdnhsZXVyVVlZTldLald3MEExKzkyV3kyWEdUbGU2djFmRUZNQVo3VENML3ZIWG5EKzh5NU9DZDI4bmp5VVViQ1hOM09QTEJsNDJaQk8yYUxHOXNiSm9tdjZwdlo1eHh1SGVnL2hSRmhmSEFUei9Md2hwc2NYYkVqbFBBenhublBmVmRYS2VEanA5Y2wwZmZZcXpBWEx1SjArM3lFT0VmSGZ4V3JXWExNTUdQT0ZxT216bCtLcG12MTNkQTZHVFZuWnVrVFRGQ1dUR0dIUHpsLzg3T1crVDg1TWl6UG82ZVRTaEFvMmRtdnNKSVp1d1JJdnVqWlZGMC9SdmVqR2dGZjcwSkN6MTlYNnlTTDcvcU5HbHE0MzE3N2lkL08rS3o0RVdRTlpkWk8vaXZ5WC9rYTRoWjg3L2E3SzJMdDlXZGhkM3B3NWgyRm9rYjdpYndIY2pEdHhGeHBGYWlnMGlIbE9zeG1JMSsyM3JIZ2p0OUxzWlAwUFRJcGlidjNmK2EwbnlIdTFsVlMvL3ZrNGVUY2piZ3N4b2loNmZwUVZzSXJGRWkrNk4xVVdUUUxQNVZuMmNoeTRkZGpNeHdEZVRRdEpRbDFyMkNpamdLcTN5RVZOSnRNZ1lybm5HNEFDczduQXpTUlk3eGlCVGtJTStJWTFEOXFtK1UydXhWNUJFSGNWS3NkR3VhY1NwWkw5MHZnWDh4YlV0Qi82a2I2NUlxWnYvSWZaOU81Zzg5a1VkZjhEWHlhTUorWnNRT1hQbWtOSWptdit1Mm9RbFdueHZyQzZhcW4rQW5XOVhVWUdHOHVHclpNWTRHRnRLLzg2bVJiYjZtMGtDNDYxYVVhQXg4a0NmL1IzVExQbjZFaDFGdXNYNmc4VVYrRkZYMHUrdGdRdDZaR1dQSzZFVUc0YzF2Y0ZReVg1cHIxWXNFU1pHL3ZBVkxNL0VGa3FHSTNYek8rbDNFVHZrcFFMZytqcDVOS0VDYlYwMTMyQUkySVFsV254dnJDNmFxbi9vLzhvNUNneHY1MmRjNUZsam4zTXYvUit6THZubnRNT0RrTUduNnppVnV1K0w2U2d5VHk1T29TUFFYblJRb2dtWVBaNWJUeXZDZHNDdEVoUnFxVktPamE0NXZaWGtwWkw5R2s1aW41QTNDalphNW81dWo1QkhzOTZ5Wjc3WkwycXBBVjhuanlha0V2V0VRUkk5cCt1M0NYakk3SnBhdUVSdnJDNmFxdjgyckd3RVEyc1FrMzI1cVNPOW5PMXpEY2c1ZFRuWEp6VC9IcWZERGJ4bVFmK1BZNFpvczRDUUpDOEEwOFY1MXFFZ2VDT3YrS2p5eTdFeGNFMWhQL00xMy9YL2ZOeFhzbC9kU2Z5eSt0VTBlTVpCOWlMVytCQzBkWkN5TVRSV2RXN21mSjA4bXBDYnZKWUtYZWxJU3dqWWhDbGFpZDVZWFRSRi96QUJTQy9tcDREeEg1U1NIT3ZQQ1Z6SmxzdDc2VDVqU3h1a1pLMVJoenI3ckFXWU5TbnE5TW5Vc3hKTndrS0RXeTE0WlBkS1VLaWxTamsydHRVbFU4WkhBL1RodTA0OHZIWlloUTFuYnBQbFpVT2NxMFJQY1JJYi93WE9qczVFS1hpRzRFUkVXS0F2ejVaT3pkbE9MNW5GZkowOG1wQ1R1cDRJYTdnek5TVmtFNlpvSlhwamRkRVUvZFAxNTd2K21GNmYvZXFQUXZnZks0SU05WDI1dlkwMGI1QSs4TEZlYnVHcTBDOFZYTXkrSGdPREpuMTVIT2JmUUIvenR3QitGQjkwWVE1VS9pbkFYMlVVT2VYWU9OVVZ3eGdES2J6WE5RL3JsZXgzRzJaYzFuSCsrRXMvQjRTZU9aT05BQys3TWtaRFVJQjd2VU5TNUp0TXZrNGVUVWpud3htREFYeFh6UWpaaENGYW1kNVlYVFJGLzlTTGtkZkZ1MVE1OXZSaHZwVUoyVTJIcXovUVY5ZHF4VkdHWitrZU9GekFPRjFJTDdlenBkb0sreDhQN2VkL3NJTHVuNlo4K0FCbThvblpyNXVOUEZtT1hUdUhINWRxTkVMS3pLaURBY1lBMTRhZW1NV0FNN2dDWTJPWEZlQS8zd2RySVhFQm9tY2l3Z0pRN0NSTDJhdGt2OUdFZEQ2Y01aaFQ5OVdNa0UwWW92bDZvMHJPRFB2c3Q3aG9pdjZwRjVOZDV6OWsvSVZjWHpzZ1d1Q2ZUVnZQRmtCL3I2aXMwVGt6MlJ4UmZIc2pKUXdUN3owYVd2dkpORDdnWXNnN2Z4a21MYUQvRHNYeU9ZRTE3SWFhK1VFNkxvenBjck9SSjBzelpGY1JuSGNZVmh2T0drMldGN0RmdGdUNm43eFcvOWRLUVBTdVJoUm1MYUdNdnJuYnE1WGtFVThuanlmRUNmSzdTN3ZHU2pKa0U0Wm92dDdJVzNQZHE0dW02TDhIV25BMVF0TzZZczFEWXpQOHRFanhlMmc2dTc0c2hsZWVNcXI3ZWpaVVF2L2FWTnVBN3ZSdHIzL3NZMS9vd3FSeDU4NmRKK0hQdGJTUE02bGxJZHlYVXdTOFI2TlNXbXZ6bDJpTUtxT0l1dG5JazZXcEhVK1c1NnVLL1ZJbmtRMmdqdVpoQWp2U2txSFhpMEh4c0JEem5rNGVUMGpqQTRaN2wzYjFEcEQwUURTam1vZ2Fvdmw2b3lqdkNGUVhUZEgvZHFDYkgycnJ5bWJtd01CcXcrcmdqOHZsa1lQaFdwTjR6empXbXdRZkpsMzdnMTNmWWczK2xXdVJLVmlCYzFjZWh1SDJnSWZoUUdyZEZrL20xaDF5c3BFcmk2Sy9TZ3hWc1YvcUpGN3p0QTRqNG0wdGk1N2E4b1Mydm5qUUMvSkNpYWVUeHhNU0ZGbkFyVjJGTzFvcVpCT0dhSjdleU5wcXNGLzdwN3BvaXY2N0RtdmtUZXIyTzcrZnBvUGl4RmpLVXA3NDZvK0FMazk0clJIZkg4dm9BOGhuU2xQejVIdlMyS2xJYjJlZXNsSktCcFhEcjU1a3Z2RW5QOWNLQUNLcjF4VnlzcEVyUzFPdVJpc3hVc1YrcVpONDRtbmQ2T1FKUEE4dFBFeVl0OVhoZitCNSt0WFR5ZU1KS1N4NnRTdDlLVmE2cTdPb1VHQmZsMUpISEU5dnBGVld6RE0wVHFlNmFJcisyNFM4d2dtYjkzVnQvdVc1b0xoN1BFenZvQ3p5c0YrWGF0RTZ3d0N5U202V2o0UURrVDdRaHhtMU5QdzVyUnlFOXFTM2RnaCsycUhXdjdSYXRVZmNiT1RLTWx2SWhjem50Z09xTTV4L1Vhbko4dnorTDNVUzc0clNlZ0QySnRST3pwN3FPOHVLd0FhUTB1RmdxYUdYNUlROG5Yd29SdWVrSUNGT0VPNWU3YmJJaGxJc2FXc3Nxam5zdk1QRmNGZjBPbEg4MUdrOWtGMWROS24va0JjRG0vNzNCRGN5QUlyYmxER3czK3NQL3ptbzRVUk5HMFBZK083TWtFKzI2OEx0M2M0Vy9DNW13SThTc29GYWVaR1BQL1M3ZDAvSGFMOXVObkpsa2ZyampKZTdkNWlOYmpnck4xbWUzMzU3a08rc0NJbXd5dFd6K2pJQmhudUJQRHRGMEV2eW1LZVR4eFBpQk9IdTFhNXV2MEdic0VSTDZSdTlrU1oyVlRuVFV1bHZkZEdrL2tOZWpNZCtRWEg3S2pzMFBINzdCWkJmVUxtZ3J6S3dTNjU5aGtvL3lUTEZUZldqV3NMaVdmWTQ3ZGZOUnE0c01JUUtTYW9FcXRqdmRtRGp4T3JraXBzUEQ5eGNrenliaitpS0hFOG5qeWNrS0tZQnAzYmJtcWtGYmNJU2paRTFleU5OTkI2MFRKdW52OVZGay9vUGVURWUrd1hGblVsbTB0RDQ3ZGYwd3Ztejg4QUpYNTV0M3pEWmxIR1lYZmdnQkRYNDNNM3luUnFXTldzTnVkbklsVVdPdjlXNDZjQWNXbmI5M0pVRHBjV0UxY21Wd2ZaVWUxamkyTGZZOFhUeWVFSUdjMDd0NnZOdjBDWXMwUmg5c3pkQ292bWdsdVNqdW1oUy95RXZKbkg3djZBNHlVc1dHci85R2w3NEFqOWVoTWV5K0xTN3A0enpKc2RET1FqQkdsWmJhRHMxYk5hdktlNWtJMStXMlNuWXYyckxnZElDdy9SL1ZUZS9UL2hPQmEyMkowWmJnNGk3azVjZ1pOQjFhcmZGSDZWbGhZTTJZWXFXa2pkNkkwMEU5L3h1bW1uK1ZoZE42cjlISE5iSUc5VDNuM21xWTZrL2dmVXpnTHpKT1lMN0ROL1RCSHk1MmZadktRV01JUFFpbmdJTHVoczhUTzlPRGFzRmFndzcyY2lYUmVxdkdpOFY1dCtnazJqdVA2dHVma3NiZXc3MW5TTXBqcnVUbHlBa1NiS1FVN3U2L1FadHdoUXRKVy8wUnBwb3ZaU1lsb1RmNnFKSi9XOEh2QmpZcjNNOFYraGE2ay9BZmdIa2ZZRUlmSVdBYzlxVU8ybmRYYVdBRVZUOHFGTlpneFZ5YXRpb1hsZlV5VWErTEUxNWVGMkprd3IyRzNRU3pVNE9pODdOakZGWXFmR2hscVo0djMzaTd1UWxDR1h0OHB0VHU1STlXaXhvRTZab0tWMmpOOUxFV2YyWU95M0hmcXVMSnZYZjFlRlVXb0dnL3Z4Vmx1ZFk2azlpL3dwQVBsTzQzVDdJSW1DTmQ3UGcrbGtXY053VVB3b2dPRkpMT0RXc0ZxZ3g3R1FqWDVhbXZ1TldtcUVLOWh0MEVpRlRnN1FwQjF2SVVyd1ZjQkozM2R5N08za0pRZ1o1cDNibG1vMldEdHFFS1ZwSzN1aU5OUEZZMzFWSnk3SGY2cUpKL2JjRFhrelNsMmVrc25rUWdNOTFNbkg4L2krQWZGdTJuL3dmYnJRRHVURCtuSkp2QkZVL3FtVk1aazRORy9Wcmlyclp5SmVsNXhyYlYzMnYvMzV0Rk8vL0JwMUVXT2FlcVJBTlpSeThsVTJaQlU2aVp1Z3l4OTNKU3hDU0pGbklwVjFZVWg0b3hZSTJZWXFXMWpONkkwM2NVOGNwaGJwdi9Sd2ptdEIvMEl1QmhRVC9Iek9sZlZEY0RTV2FCc2R2djIzTmpaSU15ZU5mbVdhSEZEOEtiRWhkMEkzVi93MnhBVXg3WlRuV3o4NllmR04rLzdkSDVFQnA0UXRydEMwMXNTL0xRamM5a1ZteFRtSUpRckl4Rm5MWnIvNytVZGdtVE5GUzhvN2U2UFhzUGY1dmpHaEMvMEV2Qm5aeXRJT1ZsTlVlZjc0NFdUeElVK0IzN1BZTElQTUg3MzVCY0VFRHBqVnFtU0tpK0ZIWmVtTGhOM2ltUzhNOHIrWjdpQTFveWl1TDhXSTI0d3JHSWU5MXpjTjNoOVhZY09ZMldaNzMrWTN0ME1ZSmRJZGRsYWppNW5mVGRkTlAzRTdXV3B4ZmV6N3dUVklsQ0tsOFFOaWxYWUJPWVRkc0U2Wm9qTHpaRy8rT1M4WlBSVFFtM0V1TEdOR0UvcUh6cXNPaDFnejlOS1gyaUVTYUM0cmJTa085ZTZMODJPMFhRTTdXQmcyeGtVeTVBVWI0OGE5Z3poR0F6cm1mSmNPQ2puYnZPZUdWdVRUc0lGRkhVb2lOa0N6Szl4Y2tHeC9ubmNhNmorTDkzNjUzY0FHT29EOXplQmwvaXB1ZlBTelRQb0xuZy9sMVF3b2hRdTVPWG9LUW9KZ0dYTnFGem5RbWk0VnR3aFNOMVRONzQ0QkxGbUcvTWFJSi9RZTlHSGpxbk05eFVyb0VGSGM3alE0MlJmTFk3VGViTllHQkZmRWVFZVZHT2Y0VnpEa0NRekVJMFE5dTdrS0owdzFlektWaG5sZnpQY1JHU0JibCswZVZPT3F3ZnJiaHBORmtlZDc1dHgwY0tNVWFqWkdHK1kwN1loQ2thN3BWK2k1NVkyZG5RRjdaMmNtNms4NkYwMzdMRU5MSk91ZGY2RFJIc2xqWUpzenZYN0Y2Vm0vYzJmbHBRdjduem82a3FvU3FpeWIwM3dNbEtaU040SnkyczlQNEdzdVdTLzMyaVNnL1J2djkyVFBhcXZUQzV6VHZkVWJmU2hRTUdvRytHSVRvUSsyMEEzVnY4U0pqdE44UUcreFIrV3VjS2YzdWZiUldMNVliSzIrL01BMko1MlFjemJUVlRTcjZnUVMrNVFuSEx6UTRuMDBNa1U1aUdVSUdkeTd0Z3ZrcHBYb2dtaEkxZzdwbzN0N285K3pkL20rVWFFTC8yeUV2SnBuUlhuUHBzemYwd0ZLejErTFh6bW0vVHkvTGZyL3krak9leDRzOCttNGpKZm5yMTk0MWtsYXRRbXVQL3I1V0J2NjRoVlk2RlhZNi9IWTFIMmFORXpXZWhpMXVPbkwzSzVPbkpWZ3hOV3hWVG13dUM0bVNXSlJDYkxDWDdoeXlVSW5XSFZ1SXFhUnh2K1h0Tit3a0FvTWJDaWZnNXQvSW9xQ2ZheENjelp3YzcvR3Z1NU9YSWFUd1FZT21kbW1hL3AzenNFM29vdmw3by8vNHR3YlJoUDc3eE5oOHBlS0lDOVlWdDBVRUJnaTZVb1d4S2hzN3J5Z1RuMm0vVVBnRlVUTU5EQXlmaUswUDh3c0JoL3NxSllodlFyd3JWbWlkRXpYN1ZCNy95bVNiR3lFRWZVeVZydTNXcEtkaWFOaXVuSlFVeGFZVVlvT05VWGVsRUdxbzVYdTFWQzFVSU53aDlOcHdsbXl5UE4vNkdXUnhEWlNjMGtCTXVEUUZTTjNLY281VHgyVjRnOFg5endpN08za1pRbG5EL0dab2x5WFA4aTdOWXYyZ1RZRHkrVm9DU2tQWlRiaDFoWUNpTng3N0RjdTVmbzRTVGVpL0hmUml3Q3BsQnpvbWJGa3hLNlRiUzNYQVpEYnRkd2lGdDFnTy93SFh4VHhOcG9YT2VENjcyNFZvQ3ZlZGFCSFFPRnUzdFhqM1daU0dSL01IcnJXUHhZM3VSOTJEZWxma1RydWhZYXN5ZlhlNGpDalUwOVpCQ2JMaGtZVUtDWXZYTFhxdmZIV0FvM0wybStNa25wSnNnbVVzZ3VCYkdhOFFwS0hPTG92N254RjIyMjhaUXF3aCtXTm9sMlgwdEM3V0R0b0VUT0JTdEVCdjlEN1k3ZGxhanhGTjZCOENJUzhHZlBWZElma2V2Tm9Pa1VFckc2ejQxOXhaQWROK0Q0SHdwcWhLQStENDhJVTNUNmVGcnZFSXU5dUZhSXE2UVFVYXAydXhGZmovd1Z1c3l2RTNOUXJyWmlNMDErSUdaZzgraU1KQ0VPZ2wvRHRrRURRMGJGVXVLMG9rRzRIalgwRDdpTXBWK2VvQW11WHN0d2YxQXMzci93aldsK3U0YmRhSitLY1FZNTNFTW9RTUxnM3RzdHhUSWc0ZjB2Lyt2V2RVVXFPcWFJSGU2UGZzM1VOVGpHaEMvM1FMbi9aZTM3V3VQSmZTSmVSbE92LzlRbVloSDFEWHZxYjl0b0d3Z2duUXB3TzJQbFVtdEpEZXVsMklwcWlkRlpidmROMTIvSHoybjh1TjlyN0dQR05TUzRGSUd5cHAzQ2grRk15QjEyaVJNMUhKMExCVnVhd29rV3dFam44WHRYMEp3WGg4b0x6OURpeHRhcTNQYUErSUtXNytrUFdldVd6UTliNzk2NW1reWhEUytMSkdaNWE3cDdvUWVUYWhpaGJvamQ2M2Yyc1FUZWgvR3pxMnR2MWpDTnRYQkFPTlFVZWZlUkhXRExlaFdLTjlvQlEyN1hjZENJTzFLOWNNcEJqZmc2U0ZxTzNJeXk1RVUxUkhDOUNsVk5ZUGp0TVo5QU82Z3daOHlOV05vRXNiMHJocDh0a2JpckRndkVMR3NGK3JjbUp6Q1pzYSthS3dRc1haQ0J4bFg5V3NRNGdaSCtnQTI2WG1YMWkxRUdYNzBtb1o5bldVTk9ubVowZVMzWU0wOTFoWGkxTEZQVWtWSXZSZUpwVDI4d09Tc3FGZGxuRklEbVNCUEp0UVJmUDN4b0JuWDBHMGpFdW0vNTk2OHJmWG1aQ3YvL1dQVVlOMFhVTmwyam9tYjRVaWh6ZkF4VHlBd045cHhtamE3eDVRMXMrTzZWSkQrcGlzTVZwb2w0WDRqMTJJcG9qTkR5aTJUQzVPWURGK3dmN0ZGTGFkV3ZvQUFJRGU0OFRrM2VMbWxKQXRudDJuWTBqL0xUeHFqZEJXWmZwbVp4bFI0SWxZQTVRZ0c0R2o3Rm16ZWNsOFhLZ0RIRVhiYitQbjMva1VxL2ZNYnovMmVVOTdzS281RWxuUU9jUVd4aElkZnBjdWJxZVprVTVpTVVLSGpEbnRSeGsxWGZiYjR0MndpRTJvb3ZsN0kvU1J1d0lBSStEYXZ5b21Xa2FJNmIrclNMaHJ0TUNqNm4rTnI1Qi9tU1R2QmVTWHlJdTNHNC9ydThLbS9jSVV4Zjhkak5NQ1dNRlExQXQ4VzIwUWdEeTcwTHI4NHl0V2QvRHNWckxRQm5Qcms5OUkvdE82dW9pSGZHalhhSVJXc3JqWmt3NFpySVpmU3Y2S2R5aGEydEN3VmRuRlpTRlJMRXBCTmp5eXBCeHk3NTNHS2x3ZDFnYzJuQlNhTEU5WmwvQlNkTkhJTDJORTVrWG9xbVpMUktBdlMzN2I1R2kxQStwamx6akhGR1ZGd05YSml4SDZpNXZXSlo2TnRiUkwyNFBPbTQwblhTNFgzSGNGSzBaQUZjM2JHd0VrbzVxTWxoY3RvM0ZLOFJ5UTZ3L2RmT1NSdDkrODNsSjdyMndHUXRwQzdUM2t2QTAya3lRZkpoY3Q4dSswZ3FiOUpwKzcrTHk2N1FTRkZ6di9ScXNDa1k4OGUySWsyWVZXT20vdGJTcWxGbHJrSVJoQWdGNkxmQzk1OWt6Smd1Q3N0dGdXZVNZM1EyVUIydWlRVkN4ZTJyRGYra1N4S0FYWjhNa0NiQTZNdlVIT2VmUzlsUDJ1a1BQck45Lzh5Q00zdnphV1h0b0FBQXVRU1VSQlZQYzY0WVpvdGF3dVNXSEdPaEFGUGtndW1QcFlRdHMxMnFaRlhaMjhGQ0hSY2hvd3RRdXBLMktIdEloTndCeHpJR2g2ZStPY05UV0pPczcxYzVSb2hmVy9wcmt4UC9HMmkzY3pMdjV6Njl2U2dPREpzbC9JTWV4WGxJME9ORGZWS2d1ZmJIM2ZYWnF3K09wejYvbVBVKyt5UmVObTVmcStKTG53NnZQZmt6SG5DSzFWVnN0R2h6VktRVFpnSGVCYmdxMzdKNGM0aGtyWmI2RW1oc3JPU2ZLbmIxRHFQTjc2VHFZK1NJTGpqeE1sUnd1NjdMY1VJWTJxVTdzemNlNklKcHF2Ti9iOG5yM1RmcU5FSzY3L0Zqa3o1SGRISGZiYk1OZkc3cG9GVW52WENoUktpd3g4eTVZSWJ1d1JPcUp5RHFjeGxQeXlpUFZlVG11NTJhT3ozMW1TYlRHSGVJQmRNRzdLVmpHbi9WcWxzb1FRSWFPT3JWMTRUVWN1NzQzU3JtZ2gwYlpkKzZnWnRhcWl3YkIzMjhXWUk2MnZyQlVjMlNMSlliK3IrdjZWS0JvZk9MMVZ1TTY2V0FvWlZTSzRzVFVjVWRsbzFvekdVUExLc21Kc0RacU5GSStQem41aGt5U2ZqVmduMFVzeFJNaW9aR3NYM0pIaUhReW9GUkl0NE5tNzUxK0RUUkYxaUJhaC81NXJPMWZRbGdHSC9TNG9tMzZ5WUpuUTlrbmhXaTFpYkdqeG1oSGMyQnFPcU16Yjg5eGpLSGxsbVF1TTdaNTJQY21qczErWUl6eHRLc21aa3ppenE2VHhZTlFrRlNMRUNXWjNXN3R3THU5ZEJSaVZXYlNRYUpsbi96b1hnYXFpUmVqL3F0ejVkM0VpMGh6Mk8xOWdBU1hxQndQZHMyQzJrZ21uYnA1V0k3aXhOUnhSV1dIR0ZZeWc1SmZsdUs3dEsvcXYybkJ0dURpbER5M0RWV0FXZGRhR1haNHRkNGFTMmt5ZHhQNitrc2FEVVowOFJJZ1R6TzYyZHBkOWF6YWpwb2dXRVMzMTdKZWNzMGxWMFNMMFgxUTJoLzNPM2hNQ1Z3eTBDdGVIQXdaUHF4SGMyQnFPcUp6RGFnUWx2eXpkZ3BzU09ieEE5Z2p0dDBnblN4OGxiaWhIeFpMbHFFNGVJaVJKc3BDdDNYbmZtRy9VRk5FQ29vRTkwRG05OTVLb3BBU3FpaGFqLzI2eHRZWERmazgzRlphckJGZTFQZHNnSlRpRzliUWF3WTJ0NFlqS1FmWmc5OVBEbnFPYVY1Wkc0R2pDUVNlVU5FTDduU2V2aEZwbWVYdHN0SjJ2UGttRkNCbGMyTnJ0K1EreGpMcFp0SUJvTVBqU3dsM1h5aUxPLzdWRmk5Si9RZUhnK09va2s0N2Z1cnM4VlBFKy8zeGhBclBHeTRheVlnUTNRMnZyUDZLeWJORVppcURrbFdXcGdHVTRHN2NUUjJpL1JYcFpseTNkczNjSkRlNmlKcWtRSVlPdXJkMStzU2xLMGlrZzJqdzdlRlZlU3BXMVBjOC9xd1hVc0MxYWxQNExGb2JuRmcvVVZ1RnNyL2lxVjY5b3hkN3ZXUkpiQmRtWHQ3Y2N5WEhjREV5bnJ6NVJZaWh0cTgvNXFFTDFUS2pWekxqd0NPMFhubytqSzhqZ3haNUQwTjVqazhXajdEZEVTSkprSVZ1N3BycU5DbzVvdm1qcEl5SEg3czJZaXFMRjZiK2R2NE94ODhTWCtyRFQ4YjdQN0NpeXVsZEZTb0hDUWZjaXhLNis4OWtmaHcyWDEvMnR5Z1V2VlpTYnhzNW4veThRK2RUZnFoOWxLbHFaTithL0Y2WVVrcVZmK1BUUHowaVdNMHI3bmNzZlprN3A2MmQvNlY1ZVJYWHlFQ0VGQktkMmwrSk9meW01Zk5GVzZidDJxNjFkcFhFWnJDaGFuUDZIdVpzbHNIYm0xNG5DWk9pOUpsa3NQN1FjZXM5RlZtKzBPQk91MCszamd0d01CUkhsOUt0b1pjbU1MMVNRVWxDVzViaW5oWHlzc1BSUjJ1OGFjYzgrQ2tOMGNiZGlPVjVwZ2FoT0hpS2t0T2ZXTHRsVmloUUtGaENOVHRFRHBRK3BkS3VKRnFuL2VjL3hnbVFJSHJLRTUySHBjOVNxS3JJdkxNaGlaVVBLbHpGQ0pKWmI1L1NoWEhncXQyVzhaa3hyRmVWbXlCNEtwMC8yS3RnWHJSeGlMODByU0Nrb3l4V3ltZDlRd1JLanROK2txNzVDNkdib2tEelZlcU03SzZxVHcybVZsNUJDM3EzZDR0dWpnbFMrYVBEbXdLdlB6MFFGTFZCTnRGajl0MHM5UnpWZjI5T1QzV3VhOEtVaWxiaXBWRmxqdHhaS2U4WFdJMXJEdnNoSTdYY3UvN0dtMVU5Y2ZLdUh0N2hPSGlEa29jK1RGNE12d1BOU3hyMkFhUCtyL2FZdG94YVBWaE10VnYvSCtmc1FuREhsdmxkd3dhcFVjUWNYNitpdWxiaXBWRmtUcWc1S2pmeGxxZFptTURKUysxMnV0RThlMThtRFVnWXplN24rb2FQNkJFV0wxditDL3lVeGgyUlowbG9wbzNmUkcrWWZJN3FxYVdtVnVLbFV1VDQyT0tVWjFVbmhpV1h2STdYZlpOdjdYbW9CZnNkbHYrdUtvMVNBcmF6STVFU0wxLytnaElPdzhLK0xZeEV1K2UrUHd2bEZjaXR4VTZteXhsMHRsTHFsM0JtTkR4a1pyZjJ1VlBIVXgyUy84L21MZkFtWERFMU90SGo5TCtVZkJFakJNRFJhQkZaaUh4WUtzak5hKzAzNitXZVBYdmJHWkwrRGt2czBreEt0alA3N0wzaFJ4b3d4STdCZHdTUnNWa2RzdjB2NlI1YnM5Z01wNDdIZmhiSnowNlJFSzZQL2xmZ1Rzb0JpTUtzQ0FxdmxsbnUrRmtkc3Y4bkEvV3lHangwMXZWZmZVeW9xV1NOOFd0b2JtWXhvNWZTL1hjTWVrZ0VjUmtzaDBDdTEyK0p0YXRUMnUxQitHN05aNFAxaHIxeEZNeHJsTndNbkkxbzUvUysvcXlnZ1dHNjBDSHlvaHQwOGhjTlIyMi95aDZYNVhmaVV3dWVvZ28zZktVOTVJcUxWclAveTBtUE5hVUJnNVBZN0RVSWlENGpBZllvQTJ1OTlxbGdVNjRGQUFPMzNnVkF6Q25tZkl0Qm1yMXZkYzByWFkza2xqMGVkRkRFUkVVQUU2a1NBbWFqbi9kZFRsdWw0bDZ0T0JwQVdJb0FJbEVVQXZscEdML0huWWhxZFFacDVXMHZFQ0NLQUNFd0xBdkEzNXZSeXI1SGJMSy84QWVtMENJbDhJQUwzS1FMSHFZazYzNkNETHlpeXE2NzNRTzlUQ0ZFc1JHQlNDRFRhbVkyNkhxOGJabm5QNGdKNlV2ckJkaEdCRUFJZnprelUvdll2L1pNZmZubStieE1pakhtSUFDSXdZZ1NXUDhvdEZQNXIvZDFHWTE5cHljeTNsbjRHMGlDS1VVUUFFYWdGZ2FlZi9JUTBVQnE2ZU8yZHM0enkycDFIMjNybXYzcnM4N1cwaWtRUUFVU2dEZ1MyZFFObHNmMk1NUHh4aTNXNVBPUTYrRUFhaUFBaUVJOEEybTg4WmxnREVaZ1dCTkIrcDBVVHlBY2lFSThBMm04OFpsZ0RFVUFFRUFGRUFCRkFCQkFCUkFBUlFBUVFBVVFBRVVBRUVBRkVBQkZBQkJBQlJBQVJRQVFRQVVRQUVVQUVFQUZFQUJGQUJCQUJSQUFSUUFRUUFVUUFFVUFFRUFGRUFCRkFCQkFCUkFBUlFBUVFBVVFBRVVBRUVBRkVBQkZBQkJBQlJBQVJRQVFRQVVRQUVVQUVFQUZFQUJGQUJCQUJSQUFSUUFRUUFVUUFFVUFFRUFGRUlJaEFvM01Xek1kTVJBQVJtRjRFdm94L0lUcTl5a0hPSG1BRUN2Mno0T091ZnpkN2dFRkQwUkdCNlVCZzhGd3VIMDk4OVVmZ3IxUk9jc3RoQVVRQUVSZ3ZBcXVFNUUzQTlKK1FIa2I3SGE5ZXNEVkVvQWdDODRUa0ZidDYvZUUvQnpNL3lTdUgrWWdBSWpCbUJHYkpNMFZhUlBzdGdoS1dRUVRHak1BeGVibElpMmkvUlZEQ01vakFtQkhZSTRYKzFCZnRkOHg2d2VZUWdTSUlISktOSXNYUWZvdWdoR1VRZ1RFajBDSUhSVnBFK3kyQ0VwWkJCTWFMd0RJaHUwVmFSUHN0Z2hLV1FRVEdpOEFpSVVkRldrVDdMWUlTbGtFRXhvdkFWWEplcUVHMDMwSXdZU0ZFWUd3SXJMWGd3U3AyM2NodEUrMDNGeUlzZ0FpTUZZRVZicjRFN1hlc3dHTmppRUFkQ0RSMmRnYmtsWjJkdkFlZ29TMmNmK3NBSEdrZ0F2VWlJSTkvLzFUTXhqSnd2c1ZiUS92bFNPQWRFWmdlQk9UeGIxdWFyUXhkNDV5aS9YSWs4STRJVEEwQ2NQeDdrakh6a1p2MjlhWXp6aW5hTDBjQzc0akExQ0FBeDc5M0N6R0Q5bHNJSml5RUNJd1RnYUxIdjdoL05VNnRZRnVJUURFRUNyNzlpL3ZQeGVERVVvakFXQkVvK1BZdjJ1OVl0WUtOSVFMRkVDajQ5aS9hYnpFNHNSUWlNRllFdXVSZXNmWncvNm9ZVGxnS0VSZ2pBbTBpVG5qRHJhTDlodkhCWEVSZy9BZzA1UEZ2VHVOb3Z6a0FZVFlpTUhZRUZvb2UvK0w1MGRoMWd3MGlBbmtJcUI5L2Z0eCsvT29tUG4rVmh5RG1Jd0tUUTJBdS9manp6QzZ3Z004L1QwNFAyRElpVUFhQlp2cng1LzQrVkhhK2Y3VExxYUwveTVIQU95SXdMUWljc284L053cDhBZ3Z0ZDFwMGhud2dBaHlCUFhiOE8vOENqL3Z2YUw5K2JEQUhFWmdNQWwzMjhmYmhqZnpXMXdxZk5PWFR3aEtJQUNKUUJ3SURzcGtreStRc254WjhLK3NndnhTV1FBUVFnZkVoY0VxL1hQZVh6K2MxdVBQRWwvcUV2UGkreit6a2xjUjhSQUFSR0JzQ1M3Qi90U0srd09GckZ0Yk8vRHJ4bGNGMFJBQVJHRHNDaCtTcDFodnpXbDBqNTlkdnZ2bnRONiszY2swOWp4VG1Jd0tJUUgwSXJIN2k0bHZybzRhVXhvN0FQd0I0RjdmdThaNE1Bd0FBQUFCSlJVNUVya0pnZ2c9PSIKfQo="/>
    </extobj>
    <extobj name="334E55B0-647D-440b-865C-3EC943EB4CBC-79">
      <extobjdata type="334E55B0-647D-440b-865C-3EC943EB4CBC" data="ewoJIkltZ1NldHRpbmdKc29uIiA6ICJ7XCJkcGlcIjpcIjYwMFwiLFwiZm9ybWF0XCI6XCJQTkdcIixcInRyYW5zcGFyZW50XCI6dHJ1ZSxcImF1dG9cIjpmYWxzZX0iLAoJIkxhdGV4IiA6ICJYRnNnVUNob1h6RWdYRzFwWkNCb1h6QXBJRDBnVUNob1h6RXBJRnhkIiwKCSJMYXRleEltZ0Jhc2U2NCIgOiAiaVZCT1J3MEtHZ29BQUFBTlNVaEVVZ0FBQXFzQUFBQlRCQU1BQUFCS2ExT2ZBQUFBTUZCTVZFWC8vLzhBQUFBQUFBQUFBQUFBQUFBQUFBQUFBQUFBQUFBQUFBQUFBQUFBQUFBQUFBQUFBQUFBQUFBQUFBQUFBQUF2M2FCN0FBQUFEM1JTVGxNQXUrL2R6WmxVRUdhSnF5SjJNa1FmN3A2VEFBQUFDWEJJV1hNQUFBN0VBQUFPeEFHVkt3NGJBQUFRYmtsRVFWUjRBYjFkWFloa1J4VytNejNUUGY4elJvUGdnNzNzQ2hvVmVzbUtrWDNJWFRYcVkyOUVmVEFQUFltSUVKQWVOTEFoSWZROEtLSUl2UVI4TUNnOUx2RUhmK2doSUNJU1ovQk5RWG9lZkJQU2piNUVsUFJtSmpISjVxYzhkZSt0cW5QcVZwMWIxZE40SC9iV3ovbXA4OVdwVTZlcXUyZVRKUHlwM3g5TzY2QjgrcnFqTWJ6cHVmMXcydmxRZm1VU0oyZjlRM0gwQlhYbkl6T3hLU1p4VzVWbWV0ZGVub2x0ZHFibDA4Tkk1blFua2tHU3I0bVRHYmcwUzBPOHBzdXpGQnJwNTJaaG01MW4rSFlzN3pkZjJZdGxTWkxtTy9FOGlHTmR2SWxxTXhTZk81dGgwRFBvS1ZnV3hDU1dlYjExWHl4THNpVDJOYzlUTC83NUo1OTZWVmVEQ2w1WVE0VnRpdmhCQjQzTVRkUitYYmMzWHZqK00rOXBYZGQxYjJGc3oveGRnanlYUHZNMW0zZjRobTVaeTJqdjZIcFF3UWRydUxEdUswR0tnb2dxN1YwVE43V2dZV2J2Z2E1N0MzVnhqZlExQ0toWjVST0VJRmtWTzdwaE1TTXdzNms3dUlJUDFuQmhxK0tBVXhEVFYyM3ZBTzJRcmN6ZS9RQUZBOHZYdnZ2bGQyWE1kMzlSUHMvS01rMFhwc0pFdHEwL1B3TUVrYUhTQjJ1RXNQU3RBTXZDU0tyczNjSWI3SDkrZUF2d09BeVFYQlBITnRVeXNINndhRnovRmxUZWl5Z2FMZXFjNEdNWFVIZEEwUWNyc0lZS096cGZMbUlOa3JYM0cyZ25rWHd0Y1dxeE82dnJvcFErYkFDU3g1cjRFU0Z3L0YyeW9nWWdjYUJwZ3dvOHJFSENOc1RsSUZWaFJLeTliU3VPdDRTMXZEMDZSbWQyaDl3N2pLT3Z3ekpITzI4ZmRVbkduckNtMDVaV3FqT3dCZ3RybVcyekpEKzZnYk4zeFFweEVJdnBhdlZwVzBRN1hVNEREb2dkdlN1RVNhRWFxSnhSUSsrSlQ3UzduWUUxV0ZnL1ZxbDdLSGtyWjI5UFhDZXNkVkZlM1lSQVZWWktkRWVDT1BvU09LOUdiZzFIY0NtaUk0U1NGUGhtWUEwV1ZyTkNVYUJxTnhsbjd4QnQwSkliNHZCdHR4UzdOYldpUjlLbmppNUR6NEZpR2x1emw2UUNKU0NLaW4wenNBWUxxNHYvc2pxaU9obDdOKzNGV1JNb3YyUzFkTVV1N1IvU25Bbjgzc3hRMDVvOWlEV3h5WTRmMWdoaEtRNVRkUGpSTmNiZUJYdHg5dkJ1em1xcTJSbFNpK1pNbXdDcnVnVW96VjV3ckRGRDhNTWFJV3lFY2hVamVyWVNZMjlwY1haUlFPUzFiVmordGc0dzdpQ1dMYWlyM1cvQkRzVGhzVVpMOU1NYUlheG4rNElXSDEzZzdHMmFYU1dYMnduZVNocGszMCtTRllEeEdBMU9CZ0cxMEh0MndoZ2VhN1JFUDZ3Und0Ym1GMXdaZXh2Q3pqNkRvMytTREdsd2xXbWMzdmtCRExsbEtWaEhkamJXbzFPZ3NXTUtmbGdqaEcwSmU2TmxOUEpkakwwYndzcVBJNkovTXFYWkNxUnhKR2VTYXRXK20xcUhnU1E4MW1qYi9MREdDTU1uRmkxNnBnSmpiODA2RENRUjBUL1pwc3hIZ3VaTVVtMXhtN0paOHBFT25ZSVF1L3l3eGdocjJ1c21STFdUaHJGM1RCMHVKbTFOa2dYcTZuMno1ck5oZ0ZvVlVaY3BKWFNuSmFDZFE4ZU5mbGhqaFBYVm1MRG9tY3FNdlIxNzdpRDZYd3RWc2tJRDg5QTZuNEZhdFlWdDYweXJrQTJ4eG9vKzFVcTlzRVlKTzdKemttckZIZ3JHWGlFbWxLa25iS0JwUDY1QmhvRzNxQlJsLzVLc0RiQVc1Rk56THNoYklQbFNLVzFCVXYzeXdob2xyS2EzMFdxTlBJWGZYaGlReFRvdEFXMFI0R3FxdkZFMmdzK1F0RldtZGNvakIvWVNXTFdtQUV2MWxiMndSZ2xib3h1QVQxbDFPMlB2YWluQ0RVcEFNd3FHR0VlWnBoNGpZc2pSZFJocjIwc0FybUd1SlVuOXdmVFNMeEFMWC9UQ0dpVU1zazFlVFdndlkrK1M5aWNsckowQi9kVjNuMTdkVjAzK2R4K3ZiUW5qQk5IMm9INVkxQVhOY0xQYjFwdko3MXZpa2hBZlJUeHMwUXNyYUFvWEJrZHFITGxZald3blkrKzJUaXdMQ1ZuMFgzOWFuS2JpOUppVktqdkhPUHpEWmtmOG9HT09yaEJyTEZOa3JGa1I5NXdrOVphNTVhclE1NFUxVHBpSXZUNzNESXV4ZDRweGtleFo5TytmL2poSkhpRjNwMjdSMjBLZCthRWZmQVlmWU9RYTJTL1lJUGhaQWdaQ05JYlpSNGpqMG9LeFNIWFZDMnVjc0RSNEhyVm1aNEd4ZDRCWHNXU1cwZitKMDMwb3dXSzVLVnU0cDRhaDc1b2RTdktBQzZrakZpUzQ5aEVaWXMzU3kzdVNEZ0xqb1h4WFAxNVk0NFFONTNUWnd0amIxSnRLWVpXTS91MzhBOU8yT2lMNURWN0RseTBka2pQQi9KeE9GT2VpdmZ0Q3JIbTFlWkIxd3haeVhkSHhieCtza2NJNnRpdnhXcjI5akwwdHZKVkxBZURaRDk3SkpmWHRDKzZ5QW9qYXBqSEZPZE1XMUF4YTI3WW9pRFduaFJvb1hqWkN1SklQMWtoaEk1ZTdQUFdTNy9tM2IwaU12ZGoyakIyV2J1c2dGelF0cmR5U0FyaWowZ3RZcG5IWEZNWGpvUE4rVlVtU0l6c0ZCMTlXWUVLd3VXMG91WklQMWtoaFhjZEJwTkdDQVhtZVkvZVlHSHNoWTdlWUJ2RGhmaUZtakYzUkxScTJwWW5xa1Z2VVEzK1F6L012ZmdISzcxY2Q4SjdpclUyMlE2eFJFd0srOWhvaVpZbytXQ09GamUzQmdFb1loUGZaY1ErSnNSZWs3Vk9tdHI1MGtudk9IdTBzMWNEVE5MOU00OHh6OWhBbTd0c09zbTF1WlNDMm5oUFdTR0ZIcnRUamxobTZWVHFiWUV0TW1iRVhUTEtZUU9aeHdkcXZoaFc4L2FaU0pOTzQ0am45NUpmb2hBenNQQTZtN0hMQkNFdjRncExCdjMzZUdpbHNHNmN2dkVhdWw3RVhURG9ock9DK0tnWWtBN3pORXlwVEVTWUg3QUdtcG9PV092WXVNVER6Q1pmZDF6RDFZKy9nR2k3N1lQVUphM3p2M3JPN0oxaENWdDRtNlhXcE83U0JzUmNjK1pDSUFaeTFWVU9xdnRHZUVOS3NnaURwV3BmWW1IaG9yM1BJTkZVL3pQcUJLc043SzFXZjA2REd2T2lEMVNPczBSRWZlRmFVejRwemdwV3hGenlGcmxhWnRpcHpVcnBZL3Ftamd5S0FOeUx2bUhDSkNQSmlDVlowY29CWlB6WU05YWFkTkpnK0g2d2VZZjhRbjRYTG5QU01PazRDbjJub0JXbGt4NWNZZTB1d2JwdGdDUWtFOXB1SGlmVnFGQ1pFSnFsMWlhMUk1THRwZVN2RUdyMG8raVlRTmY3NDdSYlZpb1VrSGxnOXdyYnluV2xOdkUyRXlDOXR6dVViR0l5OUM3YTNUazNNZysxTUQrakpGejh2bkxDMjlIWWowN2pibGdHNjJyYTZJTlpvMnFFSnlWQThHNUxKMUJKa3dRT3JSOWhSY1J3WjJyL2ltUStzbkwydzVzbkFZWnZTRGVESnluUW9pcXNWc01vMGJvY0tNelViVmh4cld1WmdlK3ZTcjAvRzBiQjZoTFZQOTdJQjlFeFl5d2NFd2R5TWJPWVNaMjhKVmhUOTRYTlRCZFBheGF0L2hSVDF1RHlHVkVNdjB6Z0hRYzVpdzdwdFlnM0lSYmRnOHE0Umh4NmkwZU90Ym1GRkRKQ1hSenJlNU5MbTQ2MmN2U1ZZVWZRZm8xUWZ4dU9HMVFRQjhBRXJXVU9RMkxGMWFtSU5MT0UzRWVVTXNMcUZMU214cGMvU0YrZXlaWEgyMnJFVlIvOEJUYjU4c0Y0dU1Pa0JyQmdlVXJZekFaQ3QrbUZSS0JGWlU3eTN1b1ZOOVRveVU1anJuQStzbkwxMkpvQ2pmNHRPYWhXc1hTWnRoVzhWMGZNcGlqVmpLM2JFdytvVzF0RWh0WTJ1MGlTdzg4bGJPWHR0V0ZIMEJ4aEprSFBES3ZUZ094Wjk3aG5Gdi9ZcEM4VWE0RHZFdFBHd3VvV2wrcEF4cE1zQllJMzl2akllbnlwejl0cW5yRzJ6bFVBWGlYaytXTlcybHFKOFRLblc3d0hkTm5Dc2FabnpWa1llRGF0YkdMcXRzT2UwUjQ4NStTQTNmZGV0TDNudVd6bDdZZEZQdE8xUVFORWZZdDQxM09XRUZaSzNnNXlJUytNUytCNmIvdnhGa3FOWUE2Q1FSUkcvWmJtRlFmNXpuSThzR1ZIbHlaRjRvK2d4citqN1Z0WmVVTDVyWkNjNGJRV0VqM0dYRTFiakUxd2FKN01ta2tTaFdBT0xRb2JkK3MrVnJtaHZkUXNEc1BjTGtTTnI0a3FYdjBBSHMrdDkxSHBVSTh6ZXJMMkExVDZtUnRHL2t4L0FIdDByK3Ayd3dtZ0tmaTZOa3gvbEVBZEJzYWJJam1zNjRFVEQ2aFlHdTRheXJHOHRldGVuQThrdEw2cnUrMWJXWG5EbG14aFdGUDJMdzA5NnlNRUtjemJKKzdrMFRtNis1Z2RhUUE4cllUZG5rOFY5S0k0dkZQWDRJT0FXQmo2OFc0anNXOUhiK1ZtV1VoLzY1dTJsbjJXQjg2a1lDRVc1YmpmMXJZVFRXODFuV1QyWWJmK1FhdFN5Z2JtS0dPYkZ6blhGSE8ydGJtRmc5bTRoc2s4enhhU2pNMXFsYzRZM2IyOUs5aVVJU0NxL2hFVWtpOHZheTV5d3dsSW9odFRsMGxiNG5vQ2VIa25mTm9ZV2JLMlRRazY4dDdxRklWaTdSbHVtcEdrbFhFcHoxSnUzdDZsdm9LUlFXRG1YQytIYitZM0E0dHRLbVJOVzg3VUs4Sm0zRkduNURWNjloMXJOanpaaHo1UHJZOHZjZ0VaN3Exc1l4T3hKb2JGTDV4UitLcTJYQmhwVFpKRzNkNlRkVTRvRkxKWEdvM3dSVFJYTTdqdUJSUjB6VXk1dGxjd25adHcwMXR5R2ppV1RLTVRDNmhFR3Brd0tqUmFzc0ovc0ZqM25lUEgyam9WMlI5QXhOUnFoS0pXMjkrVy84bkY2YTAvRllqYU5BMjZ6TDBNRnhSclk4K1RFZFMvQVAva1RDNnRIbUI5V01PUlFLWnY1WFdFditXNWFBcDY5VjJqS0ExTGRoRVFuckdOUkpFYnl0MElTSDkvVFZNY0dTWUJpRGZqYURyU2tFOW1lUGJHd2VvUkJFTmd0SkZyZXVtTEZoSUlxN2xWaDd3TEo2VkQwbjJZSDU1cTVxblRDMmxlaHVRdXdxcjk3NFJyZ1FCSEtUdkNrNjRvb0t5N2ZVZFg0KzFhUE1BS3JpZHlnWjQyWWJCUkhsU3JzWFNWVFo2Si9rV2wyRHJReUo2eEQ2WVNQLytDWFRVQlZpUGY5OUVmSzJUVmJVWmdxdDViMXNmRWtXQ0RncllQN0RIMnN0M3FFb1V6QXlsc1hzOHpSS0l3dUJkZ0xpL0JReXdYa1ZOb0s4USt1ZVZiUkh3Vnh3dHFTdVh3SEVGVVBWSjBQK1hweTM4U2FSUDR1N0c5SVRYU0M1UkhtUHc2TXlTN3RIQzNmMkZIR3dudmZRNG9jUi81bVZhV3Q4bmRUaDV0dDVFVXVXS0VOM0hNa0xsNjY4c0FEbjc1eXNZWHhJUXJKeXB1aVpkaG9pMVRvQ3dIZ2lmVldqN0FGWTdKMWVCMlJWSjJNTXF3U1ltKzJqQXR4NExvSFd2Smo0a3pjUVd2YUJlc0dQVHhwM25KaEN3ZWJqWXMzRFVYOXJ0UGZtRm84ckI1aDVLcUZYRWcwdlM2R2gzSE84aFR2SlgrNkIwbDd1UFhoRTFSMXdib1FIcVphT28xRU1sM0ZXRzkxeVlBMldIbHE3Z1ltdEVFSHBFYklXVHpjNTI1ZXBCZk1mbmt1V0hzb2FQZzVzNTRCV2dnczZaeGdoZUZlTC9UUWErd05mWUpoaDNIT3psVVU1MWhSTGxoSGV1Z3NxK3pzaGQ1dnpBbFdPS0x1RklPaUIvUWFPUUJWam50R0FsZ1RZWnd1V0ZOOEpPWEZCUDkxaEhuQmFqN0JvbmNBUitmZHNYZzdWYS8xcHhaVWMrbnRnSFU5ZU1lU1gvVFJYeEVzaVNZTjg0SzFxNWVIdVIyUWlqcWhRWjZNS3JvU09uc09XSmRENDNKdXprblEyT1lGYTAwTmJvdmNDemJtOHJGcnRTWExnYkhHQVd0UGg2OXFOUkJjVmF6amllY0Y2NHJhbW1qNFdRMDBseDlrZFcvbzlEbGdIWVNIVm5sdGhlL0svT09hQ3UrOXJlYzdXQjVaYVpGSUhaRTdvRjVvUnVLUkd0d2NDQTZjRlk2cHpFWm9FcEd6cFhjb3U2YzI4a3VOZzNWY0xJODJtZnpCL3lOcmxhYlZ3dVlQcnNJT0tCS3I0Vm1yWkp4Vzd4V05HOC8vQ3c3YVAvdjdqVDJxS3EvRndWclA1NGZHZ1BYd0E0eHJCQkZ0V3lxMk16dzNubnhoQUgrVzhldS91NEdJanVKT2djdjRQSWZFb09KVVgySTRBMEVjclBCYjZJL0RhU3MxUHhFRlRmWWZrVVhLNTEzc21MdHFqMmdJQU9vNU5pVDIzMzAxUGU1U3FqOXVkUGRMaDVhWE5sZnV2ZWlPcjVHd05vYndrNHdXdWNkSitzVjNpWDBqbUdON3JmS3NCQmNsRjY5OFRGNVJvZmk2d3Q1Yk84WjNSSUtjZzZDcUtSTFdwUEdYZTArdmZnZExiUVNzVEV4L25yTGpyekdIaU90Vngwb3FwbzcvOWpEdENxdkZ3bHFXdW9EY290dzc1NWF1OTVxVVU5UjB4aitPWXhSNDBQTEpPRCtzbmNvNDVOTTlRL3ZHTE1mazVjclFVUnJKZWYvcS83bGgzUWc4a3BSR1BsdkRJQ3lsSk1KSE0zejNka0R1azRtNGtNcTVZZTNPWUdmSXdEdzBxL3JLMTBOUWJxN2JXV3lacE55eUVaZVMyUUxPK3o4UWJjWXZNSHNJY2ZYUjYzSDA4Tm5JVEZHcUczYUE5UTFHWDByNUNQajJYdlJ1d011cjdLM0g1ajZOMmJiVTlZY3FoOElSUExyTDlWYjJQWEZZU1RKbmd0OUdhbXo4U2cvZ2YyU3ZEamtGb3poY0FBQUFBRWxGVGtTdVFtQ0MiCn0K"/>
    </extobj>
    <extobj name="334E55B0-647D-440b-865C-3EC943EB4CBC-80">
      <extobjdata type="334E55B0-647D-440b-865C-3EC943EB4CBC" data="ewoJIkltZ1NldHRpbmdKc29uIiA6ICJ7XCJkcGlcIjpcIjYwMFwiLFwiZm9ybWF0XCI6XCJQTkdcIixcInRyYW5zcGFyZW50XCI6dHJ1ZSxcImF1dG9cIjpmYWxzZX0iLAoJIkxhdGV4IiA6ICJYRnNnVUNoNFgyb2dYRzFwWkNCNFgzc3RhbjBwSUZ4ZCIsCgkiTGF0ZXhJbWdCYXNlNjQiIDogImlWQk9SdzBLR2dvQUFBQU5TVWhFVWdBQUFaUUFBQUJYQkFNQUFBRFI0SzQ5QUFBQU1GQk1WRVgvLy84QUFBQUFBQUFBQUFBQUFBQUFBQUFBQUFBQUFBQUFBQUFBQUFBQUFBQUFBQUFBQUFBQUFBQUFBQUFBQUFBdjNhQjdBQUFBRDNSU1RsTUF1Ky9kelpsVUVHYUpxeUoyTWtRZjdwNlRBQUFBQ1hCSVdYTUFBQTdFQUFBT3hBR1ZLdzRiQUFBS0gwbEVRVlI0QWIxYnpXOGt4UlV2Zjg2T3YyWmhGUkhsa0ZrK0pJZ1FqS1U5QkVWQU80UWt5aVhyUXdJU0t6UU9IQ0p4c1FWQ1FnaHBuQVFod1dWUXBOd2lqUStRU0xuWUlpY1VSVFAvd1RoL3dSb09LS2Q0ZDB3Q0xDeVZWOVZkVmU5VnZXcDM5M1p2SDl6dlZiMnYzMVRWZTFVMVl5R0tQOHRQRjVjTkpmKzRIYmJWMFBMUmZoVWovVWVyYUJrZGVjTlF0YjRYYmxZd3R5S1BLMmdabFpiOHdwQzF2bHZKejh2YjYzNWJYc2Rwck1xdkhWTW45ZEhaWGxsemkzSy9yQXFXYnd6S3V2d2g5aVBFdlpJOEQvNzB0N1JmaU1Pdi9KWlNmR05ReE83bkpKQVdBYUtaSjRpQWFNdUx0S0VrMXh5VXRqd2dzYno3d2owOWhlQTd2MWJQQjRwK2hBaWN5dEpUa3VnM0IwVWszeEJQd0N4QitBOW5qYXR2QTNNZmttajF2a1JjQmJKQktPTWd0YTVCOUJNYjVFdFM0dFN3S0xkc1Z5V2lRU2hyY3RNTGFRV2dITm0yVlpoaktEVU1VWmVWS1VNMENFWDAvSXcwTCtVTUJiY3I1WDh0MjBLMGJTeEZOQWxsNk0rd3NaUzNVSFNMTUVqSGhsKzU0MXJkSkpRRmYvWVBwY1JMV3kyZEF3UGx1dHcyWk1WM2sxQ1c1ZjlvVkllUzdDMldBY29OSTlHOXcxUXNSSk5RUklKWEJzUU02L3l5Q1IzZTZ3REY3THJXNzNpcE5BdGxpbEl2aEw0S29WOUVVRGFBTnhOdVR0NUdQWlhJUmtkbFFBWkJYSURRSnloS05jRk1HUjBFbVJzSkZpTWJoYkpDRjRzcUt6WmpRWGhxMlJzb1UvbCtzWURqVW8xQzJaQmtTd2xsUmVKSUZEU1RHSkk3TFpBTkwzdUJpN3NRWXluSjJWSkJ5MDVMNnhRMEJseVliblJVUkpkTUd5Z3JaajdwK0FDYVdTRkwwdDhaRkVaZ0JadUZNalNoYW45UVZraWFBbWdtRFhSc1ZyYVJsU2FhaFRJbXNTZW9JcXBBcndLVUxPQlRWeXRMUXpBS3pVSlp3RE5LblNOeFdWRmx4a3lya2IvSE1mR1ZlRGNMWlFXdmMxVkdKaWcwZFJEYnpQaXJaRkdweG84dm5YMVhkMzZjblAwbGs4cC94YUdVdHhWNmdxTG9HbFhvSjQ0VkErQ1BNbDdLSGRRRDVMK2s3T2toYmN0WlN0Qitob3RDcVdBck5BKzdyR1BidWdDaFd3YUl2dHUyd0JiR3lTbVpDL0tKbzFaZnpjZnVJM3ZpazBLNzVoaVVLclp3bkJrdDBkVVdqQUt1bUdxKzdXZGliUW9TWUtxOTJScWNibGFVeXRza2UyUTZ3U3NHcFlxdHdMZ1FpVHVRaUYyM3lwWGtxU3YxWWs2ZUVlWDJUTSs4bnR3WmJlbmJEWk1laUpUSFJLQlVzdVdaVnV3aDJsRENoREpiZXVpQmdaaWRLQkgxek9QMEFQd3d2UWJ2eTZmVWFvTFBBQjgrdFFiekp3S2xraTNHZkIvVml3U1hsUTNndHExQ2g1NVdWclAwTUpVemRmanYwdUcwV2g3QlE2bG15ek90MktuWlpBbWh5c3FXRVhrRGtEeHRHTFU3SXp1YXhXdytEZE05V284TXA5UHlLQjVLTlZ1ZWFjWHV1am1sbHZtMWY2am5uLy8rRmREZlIrS245Z2ltRzRlWDA3NXBXbE83NkFvQUtma2tENldhTGQ4MjhOZGRqS3FzdU9mc0dwWWVPc1NxdWJlZmR2YWxubWwvcDlNdjdRdi84bENxMlFxdHc4eXh1VWVWbGV5Wi9maTVQU0k4SXRsMjJWd0pkTE1jL1puT1owU0RZVmdvRlcweDVqc3U5d3dBQnlPaG0vcHVTUUUvWitEVFFtU1YvL0FEUzJLQ2hYS2VMV3lBMHI2WGpxdUtrRkxKd1FzckhwTDd2RTUySG9QOUpza0dtUWFjbzArd3NxRlpLT2ZZTXJyaE8vQ0NvUFQ1d0xRUkNtWHAvZFF5SkFwVWlLdzNPSHp1V3dZUkxKUnpiQ0Yxand5OGRGd1pUN3lERjFidGtsRXhQWkFvYmhnYXZUdHVGNHBhenpuYlIyd1JBNFFKdk16YisyNVZWcmpBdFA1VnRnc1N4Ull4bnpKTDltNkRkcktqWWtRaXRreDMrQTY4T0NpcXJGd01OZElXSHNwQUJxY1lMZjdaSG1zbkYwck1GbXVKOVFJZlJpYXN5c29rcHNoRGdVUnhFdE5nMm5PaGxMVEZtSGVqb3NyS01TT2htL2kxMHJlZlEweVB0T2RDS1dtTEdFNlplYnZzQndDRkVVaWJhQVl6WW9uTDVLWXA3NTBMcGFRdHhvK0RBaU1jTFN0d0ZtQiswd0dKd3RSS3huTFlsQWVsckszUXVuQjFCVWFZcTNlcERxMzJtWjFJV1dHOHBFMTVVTXJhWXB4MDdGQWtPV1ZGakxoYUNJbUNHU3ZHU2RhVUI2V3NMY2JMd096QmNzc0tuQVhNTlRpeUFZbGlFN0hua25sUXl0cGluTm1kY1c1WndXY0Jad1FTeFhiS1hUaXdyVzg5ODlEemxxRkVIaFRXRmxYSEhPZkZucWx5eXdwY2lURUxIQkxGVG1wL2NNUDRXWlAzWCtWM1lQa2JGODZXc1JtK1dTLzJGSmxiVmlBN3VDL3dyV1ZJRkhzcE05MHlqZDNINFg2RDIyT0NRTjZvY0xhTXpmRE5lckZuZXhqaGVGa1JDNlNDdFA2anJTZTJKaVdUek4zaXpUMkkySnpNdkJoWUtIRmJualppZVMvMnhpVzNyTUE5R0E1dkpCOER3M0N6bVJXaWpWazJPdUx3b3I3dU9FSitIY2xDaWR0eWlqN0ZlK21hSkRUS0t5dnFXMGtUcmI0aFUxZVNzTHF5V2Jkb0N0S0crbmtQSE1oT2ZPZWE1NkRBYlZ2RUZtdENOMGE4OUV3U1N2TEtpaHFCWTJ0N25NNUZPUHRrRUlhYldkK3J0NEdBWEhoa1pUSEJRWW5id3BxVTVyMUFOZG5SY3ZsbFJjQ1hsdnZXM2hCK1hBWE10SmVOaXJtVUUySjBBTzB3V2xhVUVCeVV1QzJpU2hqZUMzemE2U2VvdnRjMm55M1J5NWd1dWx2dTYrRllsZTlsYStVMW02aDd5aGhORWNnWUJ5VnVDeWw2Sk8vbGdsbk9zT3J0Ny9NOFRjMk81R1hiUE5WbnRMbGJzQ2oyb0xHVkhKaXVkeFRCMWlEVndVR0oyMUlhL01ON1dWSDdsamYrOUxjdUlKSHlleC8rV2NYR1BhZm85bWdzbndTUncwMjRwVDBBNGxOdlEyMUxsVytIZ3hLMXRaem9rUENmTXpYbTVnbTh6TXN2OVZkQ1ZtUGZpSHJ2RHRxRXJjbWZDZkV5Skt1MnZMWFgrbzEvS0xiNTNUUEJqa3JVbHZyNWcvOU1rTVhBeTNXMXQ1M0tCeDY4OHV5elA3bnlRQS8vVmhMcENhR0h6N1M4SkdlSi9DdHd2NWRuUGZsTDA1eTlFL2J1QWpxNVVSRXhXK3VYcnZqUGovQ1VDYnhNWTI2OThNU0dXVlM2NDVWbnpsN1V4Tzk2OTZlRWs0ZGNPSEVjcGxnb0lzOFcxcVowNktXTGNpeVY5YmxlcE83NWNxcXNIQWVOdW9HSHdzdWUxeHA0QVd4NDBQTDBSeWdiNThuQlZJeVVGWDZDNWRxS2R3WmUxc3pXSTY1amVnYnNwWjdwUlcvL3V6N1hWZWVvQkY0V3lIY056aWxEZVQ4ZFl5U3lwckhaemdRaWRVSUp2SXlMcm5xVmZ2QVg0VUdZcm1FWS9YanFoQko0NlJkZHl4QnBQN2FhSFFwTkhVWm5ZcDFRZkM4dGMrRHdvbUhaUWZ4R21jajNvbkoxUXZHOXRLTnpnUVNYTWdXRllXTTJZYlJWVTQxUUFpK0RvZ2xXeDViQWR1MzhCMzRBRkNrcmRVSUp2SXdLVnhVRjRiVFF3Z29TdmtOZjQ2ajRYbGJWWHJMNHM0VDIrWEd0SU9FNzBScWgrRjdLL205Tndsd2d1VUF6S2tqNFRxSkdLTDZYb2Iwb2NlN3lxSEYwRlNDdElPRzd2aHFoZUY1YXNhczM1NXhTeS9oL2pHaVg0L0JQbVZ5cnBtcUU0bm1aaTJaTkx3VExUZ3NVZkh1UGJMVXNVU01VejB1L3lOUzNjU2pDLy9kRDBwa3lzUGsrWVpwMVUzMVFQQzlyMGFvY0N3VXVoK3pkQ2lQenNxbzcvcy81c0Z3dFVEZ3Z1NFVxSGc1Ri9WaHluellnRGo0cDZMeWVzd0RyK005dXpzdTZ1WlpFMFp4UDd0Nk95c0QvdUUzVWJ6RzNveElpdXRHTXEvZzluSmVCdWVmMWhYUDUxV3ZSN282NkhXem5ibEJmMllscUYrM2d2THg1VkZTN29OeWlPbklOS3l6QWd2WlRzYnZpcFMwZkZhL0x2THhRS3VhSThOM3gwcFgzeUp0MWozV0E2SzU0V2I0MCswWGpTRVN1bC84RFhmSUhtcGtORWRZQUFBQUFTVVZPUks1Q1lJST0iCn0K"/>
    </extobj>
    <extobj name="334E55B0-647D-440b-865C-3EC943EB4CBC-81">
      <extobjdata type="334E55B0-647D-440b-865C-3EC943EB4CBC" data="ewoJIkltZ1NldHRpbmdKc29uIiA6ICJ7XCJkcGlcIjpcIjYwMFwiLFwiZm9ybWF0XCI6XCJQTkdcIixcInRyYW5zcGFyZW50XCI6dHJ1ZSxcImF1dG9cIjpmYWxzZX0iLAoJIkxhdGV4IiA6ICJYRnNnZUY5N0xXcDlJRDBnS0hoZk1Td2dYR3hrYjNSekxDQjRYM3RxTFRGOUxDQjRYM3RxS3pGOUxDQmNiR1J2ZEhNc0lIaGZlMVI5S1NCY1hRPT0iLAoJIkxhdGV4SW1nQmFzZTY0IiA6ICJpVkJPUncwS0dnb0FBQUFOU1VoRVVnQUFCTWdBQUFCWEJBTUFBQUFEbjJTNUFBQUFNRkJNVkVYLy8vOEFBQUFBQUFBQUFBQUFBQUFBQUFBQUFBQUFBQUFBQUFBQUFBQUFBQUFBQUFBQUFBQUFBQUFBQUFBQUFBQXYzYUI3QUFBQUQzUlNUbE1BSW9tNzNXYXJWREx2ZGhDWlJNMzc1blg5QUFBQUNYQklXWE1BQUE3RUFBQU94QUdWS3c0YkFBQVJkVWxFUVZSNEFlMWRYV3dyUnhYZU9IR2MySEVjVlR4UUZlUnc0UkhKUVMxSWlBcEg0bkpGQzhKQm9BSUMxUkV2VmZselVDc0VRc0pCUFBBQ3lpMXRCVkZGN1VjRXFFNmxDcmhjSUZmdEN3Z2toejlWU0ZRSnFCS1VuK2JDZFgvY256dWNtZjJibVozWlBiTzdYdS90OVQ3RTgzUG1uRE5udjUwNWMyWjJZMW01dU80OXlvVWFNeVZTdE1DTld5a3lTNEhWeW5ndEJTNHpGcm15d01LVlhLbGpkVjdNbHo0emJWS3dRS1gxcnhTNHBNWmluc3hteTlTTW1SOUdONDRPOHFPTWRmcGNqcFNacVpLV0JaYkkrOU5pbFp6UElsbFB6bVRHSVg4VzZGN05qMDZObkhtSStiSE1OYTVKZ1d6bnBRZFY4bkplVkpucGthNEZXaStseXk4K3R3c2tad0dWK0YyWnRSUXRVQ2U3WXNIVWNxYzVtcm1uWm9UWHB1QXkyY3hIeDRya3YvbFFaS1pGK2hiby9TOTlubkU0SHBKTGNack4ybHdMRm1qblpMN3NrRHlGN0s2Rk8zY042YmhBVHZLZzdSSjVKUTlxekhTWWlBVks1SVdKOERWa09qOExZQmhhN0pvaWI0M3pvTzdlekNYTHcyMllsQTREMHA4VWF3Tyt6Wnk0aGdZcXowanhGamdrNS9IRWs2S3NrTkdrV00vNDVzQUNpM2x3eXNva0o1R1VITnlRMTZJS1ZaS0RVUHZDTEJUN1dzU1czeWRDMXZ6TWxGSjcrUWlrVEtuMzE0SFlaZzdPY1Exem9NTjFjS3VuMThWMkRyWXZ5ZXprOWZRQWtJWGtPcG42K3h0VlFyTG82VXpHMUN5d1FLWitwcXlRaDhYSDFHN0E5U0I0a1hqbm5tKzRaZlIyMXVVYldxTzdNdXo3YWlDQ01mZm0xbnZZSWNhNXQ1QnpPeG1xSW9yS1JvMXNwSWc5UzVLTEFaT2lOMWQ5blpBZUc5WUtaR3dua3FoaTBMWW14K3FXbW1STTJGWkVnK3piQ1FOMnFaRm1vMFkyVWxJemloVUhKa3ZFMmRJcGt2ZXVWWVprdzdLYUR4NVlmOGh3Ti9GWWRndmJvdzlaUDZjajdQejRFMWExT2EwVEd0bW9rWTJVMUVBV0R5YkVPVjAvcE84OWxzbnoxaUlOejk0cDMvalV0QXd5YXBETFF1RUswMmdBYjdsMFRpeXJlRHFsamMxczFNaEdpbURmUkpsNE1HblpyeXdWN0M5UjlNaE9BKzdzQ2duNFNZbFVDMjNjbEtJb2pmc28rVEo1b1VEaFBpUlRpcUpsbzBZMlVrTHRiMUlaRXlZZGU0dTh6ZTRzM05MMzBTMkFMb0VoTGF1clIrZG8veXJhY0Y4aG96MDQrRjhpeEg0S2ZJSnNVdG1va1kyVTlDd1dFeVpETmxuTk9mSFFBUmxURjZpWmJDVDc2Vk82NjNlSy9oTFIvNnUveW1qS3NBNjVCRzRaZ0d4ZDBXamlSZG1va1kyVTFJd1ZGeVlEdGp1OTZweURhQk9XN1JGaTMrcFk2bFdndWU3cUJ6ak9TZXZIMDNWR0FzdGVPcVl1dzg5Um9FMEdCZG1va1kyVTFNd1ZGeVpkQnFmMmVWdVJBV0Z6VnpQUkhBVWhmTzBsekl4TUpsQnZjVllvanUwTWpHUTBnZ2NqV1hZVGQrWnE1S1N6WEwvRGszRmhza2Zvc3JMbjNHZHdzNDhnKzdwa2IzYmNyY1hZaUhJWEx4aXkrTUpsNStzK3NQYWdnK2xjUzV4TXhiYVR5MldqUmpaUzByTlNYSmpVNlRxeTVBd2YxQmxqS2oyNWxwNW1FWndLYnFUT3B1dWV0MzloQ0x0TVU5VXYyUG1NLzJhalJqWlNVak9kRmlZLytxMThQYjdEUzYzUjZXamVQWnBLVFBjUlAvSnRubG1jTkF4WlBLS2I2emFUR2xHY012dGxBay9SVExkUU5TQjZkNXVqWmpqWHl1bFJLRUU2VWpLemlnNG00Tm9FcmsyKzR6VUtxeG9FQytnRlRyalpmam13RHplanpUZnM3eUlSM3V4MUVWZVgxZ09VUlRXN0w4U0VxUUdhREhBTG96OUd2S2VUaXBUc3JLS0R5UUloNDVzL2UrWUhid1dvZmVyTW1UTlA5R3pYM3J2dERHUXI2M1llb2xKbVl3VXMvclk4VnZFU0VzZ2VkN2gwZy9BdE5RMGZnWGdLc1ZZaGF0RDZIdk5rby9qZm8zaFFoRFpwU01uUUtqcVk3SkZYN01tSU9MNzgwaWxaNXp0YTQxOFZncW5yTWw4Wm1ZWkp6V1lmU2FrbEFPZnJRRkVKU3hDaHRQTEdUOEx6WVRiT0NnemlaV1ExSEM1MnBDZVU1YU4vK2pXSkFwbkxBQ3VsOEtEYnd2bWRqbFZrbUF6SHUwd2YyQWgzeHFnRmNleFpKcTdURDNRdzdwMHdjdXlmRmZrRUJiYWhUN2Nxb2NtcGFVbmVZWWVRVVNkN2tNbHFPTm9OeVk3ZkEyVUtCbWh5RGdzeXJKUmxjRzJFYXpwV2tXSFNjN3d0Y0o2Y01hb3NlbEVDeUE2TncrdFBxa1lod1E1UkdUWElLdktldzkwUGZIcDNMM09RQmRSd2VsUDlTbFMzRnZmUGZSK2U3SDRVSGExSFM2bkpMNmhPeHlvU1RLcnVzQVdUMG9iZDM1STR3UUVxZlR0MGc0NlFYem1obEJwa1N1OHdlNUFwMVVBYkFnc3l0SlFBeUtncTJWdEZnZ2s3dDBNMXFYa1BWWlVERlZRSUk1bkdONkFNSm5hcGZUSjUybWZpc3plblVnMjBLYkFnUTB2SkNjZ2ttTlRjci9ic2VTSFBramprTHZPT3Y4WTNRRnMxRHFHMHVuUll5Tk0rSzg0ZVpFbzEwTDNFZ2d3dEpTY2drMkRTM1hRc012Qm14YUozcUo5VjhTRFQrUVpvcThZaFZJTk1tdlp0eHRtRFRLa0d1cGRZa0tHbDVBTmtNa3lhZmNjaVRlK0ZrUUk5eStOZk5XNFZoL1lOL09iSlV6QlhyQVc1U05PK1RaQTl5SlJxQkxYVmxHQkJocGFTRDVCSk1LbDRJU2cveExUaTdFQTdocWw1NkdNSFlsL1cyTXVvZUVsM25Pd3B4WGt5MkxzOENuS0hhVCs0YnMwZVpFbzFndHBxU3JBZ1EwdkpCOGhnV09CaFVuS1B5VUIzM1pkNDU4V1kvaUYzbEFaOGcwMk52VXlLS3oyaXZmb0JSdkJjN0FRS3JSYnZLcnJWMllOTXFZYXJUdVF2Rm1Sb0tma0FtUVNUNmo4Y1EvaGhNcXQ4SWhpSG5jSndTZzY5UTZyRmJZRkluZm5aTXcvL1JsVmpkcDRNN3NSV2dBdE0rKzZzZm9kZm1UbklsR3BVSHRuL2QzQ1U5YlgwVTBpUTRhWGtBMlE2bVBoaE10OEVkdXFZMjRYcmVvUEs0V1daTHBndmsvdFBGZmdBUXFQelpHRGk5UUJ6R042Y2RYR0ZpN2hrRGpLbEdvUHh1em1iQlZUbkNwQWd3MHZKQjhoME1LbDVZVExPQml4cG40eTFTMzNmWUhBaTB3WHp6ZTlaQlhldktsaUxML0dHVDY2SlArMlh1WjJVekVHbVVtTitmR1ExVkc0a3A3NlRSSUlNTHlVZklOUEJaTThMazhtbVlHZjhLMCt4WXQ4M2FQVmx1a0IrOWNvQkhBM2lOajRERk1pQ2xyQmYrb3NqMnN5ZjloZTRQZkVNUWFaWDQvUmRsbFVuNXpHZGl3U1pxWlFwZ3l3Q0pnTXZUQ1liaDcydDFDRGZoWEt3aVJORHE0NmpuWTdPQnR0MFc1TVpHdWViL0IyRGJ5VHNBZ2Q0S0lBOXZZNGZzbi9wWHhsazFTYys1MWZhcVcvZXVpc1ZMVDN4SzZuRUNoTEpuUFJxTEZJVEhlSytEU21ETExFVUZNaGtLWEJqTVNaUUVQM2xIVWVDNlNKZzRvZkpoRmFRYWNLQ0VxSUlkRktDWWR2eHRsZTU0VU51NE9TcjlQLyt3aUZIVVEwTmNXanhnRjhRTit4eklFTnZEajN0KzQxbGtBSHh1bDlMVTdEQWNRLzV1aFVEREpITUNmSW53R0FZVk9PWS9pZmFPczVOa0VHV1dBb0taTElVZXNReWxwMEFGb0l4bzJEaWg4bGMyN3UvUFhoUm8wN1lRQWNuRUIxd3RUZmRhdTN2aFJlaENseldOUzBGdG1MUGk2NHcxTExUSWozWGh5enltMkFTeU9ncTF0MDJjNFFkUTVFSWUwcjBxcWlLbW9qbkJBK1BSbzFLYnhlWWRXT05aTEsrNWxJd0lKT2x3SUZpckFrVWR0cmhURmNIUHBEVndRUWVLWW9KeFFWcnV4MnJEV2Uxb0c3UWMwWXk5eDFPQmIxWDFOaUdKSXg5WGtIc1JJMWJxOUczTFRkaFFJS3YrbHhpRE90OHh5V1F3WVlVRzRFNXlSMG8ydUR5bGtXSnhJMDBTMDNFTFRBc3ZSb0ZGbm0wMzRnVzVLZ3kwa2dtNjJzdUJRTXlXWXFCQ1JSMk91SDYxUTZIQ1JjbTR4clJKTmhoamM0S01JVE5rVHVjMi9HWU1FcEtMWnhzanc1aEMvSk5WdE9HbDg1ejRXQkFMZW5EZFBSY3g4WktwYlhPTlpaQUJxc0RlU1J0UWNrbTE0SXRJZVM0cnBxSUg1UDFhaXl6ODNuaVdrV1F4MmNra01uNm1rdkJnRXlXWW1BQ2Z0YUFmbEE3T2NjUldhOGlZS0lQa3hVSnJBOEg3UEdmZng3Rzd3TmdWMmx0TTZhaGZ6NUthdy9GU1R1MGdiWVNuR3l2RHA0RytqZzF0K3Uyby9hWXUyWEJLQ1NRUWEvY1dkVmwwSVFTY1NTalJOSVRxaWFpNEhZdnZSckZIYUJSaHZiY3R0eXZCREpaWDNNcEdKREpVdXhQUGFCTW9DQnkvQ2ZXcVFpWTFPU2I0Vmxpa1E0amRYSTdGSFEyQVczYmtQaXpKNnpVZ2xza1hpTTZncmtYSDJSenk0eC93V1h3ZU02UlVSL0c5eEg3aUJWNEV6MEJNUkxJNkhUanpLcXUwRGFVYkxrWjlrdUp4TjFhUzAzRWN3cFhnN3FpUjdhUWNBTkpJSlAxeFVvcDk2QVA4dlVkcjVlUlZrR2JRR0VuZDkrRlN0UEN4RlpsVHhzbVc2WjNvRXorYmxuM3duS3hRSjQvcU56akwwWG8vQzVmZlpzbCs0djBUYmdXcXFTM3p3Q1ZnNnM3VnFrRks3Z0crWXoxazZZNGIwdm10SnJ3VVpadGdTTW83RDBoVGtWSEh0dW9teVlUeVp4QzFlQmMwWEFEU1NBTDZJdVV3aVpBK1RiNFBZaTJDc29FUVNJWUU4ZjhUS0tGaVczcGdkWkIzMlBUMHBmSnVBVTMxYkkrVGtZOThoL3Z2aTNkY2xhK3poMTR0WFRXUHVGeWNaTWRObjdhclVzOThnQWdIVjZmN1pIYnlGVm53SEE0eStZc245NStlQ0pLdmZOcVh5eUFyK2o5VXlxeGdrUXlwMUExT0ZjMDNFQXl5R0pLS1Q3dDNvUVdjVk5uL1pzVWJSV1VDUlJFajR4K3lDK0hMQjFNYlBzMkE0K3VhL2VCRFpNdlBqT3lRNVlmN3QwZmlGMjZ0SUZmOEUzNmdVTHpnbU0rR2x2NmZPOER1NVJIOFozalcxbUNadXhMTmllVTFrNmN1c1EvSXFjd05jQVY1VjBWdldRWlpFQ1pUQXJHSjZQcWlGTDBDa2JYQ0NDelFtSFMwMXFsS2JrdzBXSTVDdkJOZHJsczNPU3lITWpTTVZLQTdIQkRSMnhhYnNDcHF3c0lTVElWSUVzbUJRc3lBeW1TeWxLMjRzL0tVazBnQzUxOU1WRElDbUFzNHFjL05aRzJGRHdTYloxQkJYaUNPR29GeVBZdTRacEdVeGx3NnJCSWJUUkxCY2lTU2NHQ3pFQktlQytXZU1jL25GUWZKaXU3RzBuaEREUzF5OXBaV05OQVhReElWMWZJcFFxUWRmc3lVZHk4QWFjZXdZMmZDcEFsazRJRm1ZR1VjSE9WWGdxdjUycGhtWERDWmJua2dtNkk0MmoweWJwMkZ0YTNVZFYwVkdkakZZUUtrQTNGcFlHaUViWUl6d25DaVgwVVZ3WElra25CZ2d3dkphSWZLL3lHU3pndDdEYXRxeW5xT3ZTcHlhWFNkaUtJK3N5d1dpaEExdk81SkV6aE9VSGNhUmNsVEFHeVpGS3dJTU5MaWVqSDh1VUlBcis2N2dVUC9USTdOWFNqaW5JRktvLzFUYUtZclNEQkdnVFprcmo2aVJJVVVtL0FDZTJLQmtHV1VBb1NaQVpTUWl4Q3EvWk9JZ2o4NnJiTzZha2tjNnF3dm9tdmlUcUZWU01JTXVuVkt6VjdWS2tCSjdRckdnUlpRaWxJa0JsSWliRE5jQ3VDd0svdTZQYXhDOGdoeEdmRnA5QytDZDlJbVc3ZzVwL2pnQTk0QVQrY0t3WDdoUWFjMEs0b2JKajFmUWswbFZDS0VtUVR0RXJGWU43dDZmYXhEN2xZdTJnTlRBN3RtMFF5VzhEcE1RakVPb2Jya2J5UkJBYWMwSzRvck9xM1JmRUpwU2hCTmtHcnJJamJlbUpmeEJ6RVRQa1RlVnhsSTBtVWpPNEJjcnlTSkt2UjRkakt4ZGYvSHZidjd2cmF4UU5mMGh6aW1MaFBIWll5NFlSelJTOCsrcTBHZkIvK1N6ZGQ5T1VtbFJJQTJZU3RVbi9JMXowc1ZYbjBHMFBZRVA3WVRkeTljZW5uNVBNSmJnWHVGKzJiUkxNYitxZDlOTVRIZ0RENzRrSTNxOUs1QVUxYlJMRUpKNVFyU28rak9sZmZrNTlVU2dCa3g2NE0zcEV3a2VLcHBreWM0bHl5QzU0V2JDZGNaTFdhS0lBQlJ6KzQreTF5TnMwdDhBZHRsSTJQeWY0RFo1ODllOXMrTDNTNG9hU05VV2pBQ2VlS1ZzbDQvK3dIbno2NzMrUDhzcVJTRkNDYnBGVldrSnRLTnhLNE5jOCtDNTJWVG96U0c5Rk9OdHVnZlpQb216NFhhd1ZTVEtZL3A1WUpwL2l1YUdJcEFaQnhYZkNTSmxLOFJzcEVHemxiS2hzN2haVm9UeWlzT1p5VlB4OWFiMUxacFM4L21WN0htaDFaVXo3dzRwMEJwMFh1SksrWnBNUlNVQ0F6a1JLcWZ4VzM1Zy9sQWYrM3FCOU9FRkVySDB1TklBK3RMc2VadWIrNkZzclRvTktFVXkzMmZtOWlLU2lRbVVnSk5WSHByNkhWdU1vaGZvdGR4UkFXclVlcThuaGxEZVJKakhqYzAyeVZ5cG56U0lXVVVsQWdpMlNkSlVHWmJNUVZkeTlGeEx6OEZsQmNicXhkUWJlOW1vaHJ1bzFMN0EyYnBzSzdUVk5PaUpSckQyVGQyR01IakdGYjlLTUIrQzE2eEUwWXBCYU9RQWlMUjlLbElSL1lLMHB4QUZjb0VpSWw4QjEvUmZOY0ZTMUZSZzIwNnNKWDBmdjBnUDhsTFVXTWlsSWFibVlNdVFaTlRtbjRaQ0cyUzRhVUZDSWw4QjlKa0N5blJuWUlCb3Q1MWVoTGJJVmttK3RCMFc5WUM1YmxxNFM5NjlxSTcyWGdlcE9ORkp3dVNhbCtIUCtlcnRJbnVqMXBZeWZ0WVBydFQyRUFMNmI5YkFYVXpFWktRR3plQ2dya1B1dm51azMzdkNtYm9qNk44VnBsT1BFRlNqWlNValRMaEZnMXljM2tTdnlSY0VKYVRaenRQTG5TSkcrYnRKaHNwRXk2RjhuNWwyNFovKzM2dzVobDNkTjYrRTNKclJmRklSc3BVVnFrWFA5L0Z5WUVoLzJJczljQUFBQUFTVVZPUks1Q1lJST0iCn0K"/>
    </extobj>
    <extobj name="334E55B0-647D-440b-865C-3EC943EB4CBC-82">
      <extobjdata type="334E55B0-647D-440b-865C-3EC943EB4CBC" data="ewoJIkltZ1NldHRpbmdKc29uIiA6ICJ7XCJkcGlcIjpcIjYwMFwiLFwiZm9ybWF0XCI6XCJQTkdcIixcInRyYW5zcGFyZW50XCI6dHJ1ZSxcImF1dG9cIjpmYWxzZX0iLAoJIkxhdGV4IiA6ICJYRnNnVUNoNFgyb2dYRzFwWkNCNFgzc3RhbjBwSUZ4ZCIsCgkiTGF0ZXhJbWdCYXNlNjQiIDogImlWQk9SdzBLR2dvQUFBQU5TVWhFVWdBQUFaUUFBQUJYQkFNQUFBRFI0SzQ5QUFBQU1GQk1WRVgvLy84QUFBQUFBQUFBQUFBQUFBQUFBQUFBQUFBQUFBQUFBQUFBQUFBQUFBQUFBQUFBQUFBQUFBQUFBQUFBQUFBdjNhQjdBQUFBRDNSU1RsTUF1Ky9kelpsVUVHYUpxeUoyTWtRZjdwNlRBQUFBQ1hCSVdYTUFBQTdFQUFBT3hBR1ZLdzRiQUFBS0gwbEVRVlI0QWIxYnpXOGt4UlV2Zjg2T3YyWmhGUkhsa0ZrK0pJZ1FqS1U5QkVWQU80UWt5aVhyUXdJU0t6UU9IQ0p4c1FWQ1FnaHBuQVFod1dWUXBOd2lqUStRU0xuWUlpY1VSVFAvd1RoL3dSb09LS2Q0ZDB3Q0xDeVZWOVZkVmU5VnZXcDM5M1p2SDl6dlZiMnYzMVRWZTFVMVl5R0tQOHRQRjVjTkpmKzRIYmJWMFBMUmZoVWovVWVyYUJrZGVjTlF0YjRYYmxZd3R5S1BLMmdabFpiOHdwQzF2bHZKejh2YjYzNWJYc2Rwck1xdkhWTW45ZEhaWGxsemkzSy9yQXFXYnd6S3V2d2g5aVBFdlpJOEQvNzB0N1JmaU1Pdi9KWlNmR05ReE83bkpKQVdBYUtaSjRpQWFNdUx0S0VrMXh5VXRqd2dzYno3d2owOWhlQTd2MWJQQjRwK2hBaWN5dEpUa3VnM0IwVWszeEJQd0N4QitBOW5qYXR2QTNNZmttajF2a1JjQmJKQktPTWd0YTVCOUJNYjVFdFM0dFN3S0xkc1Z5V2lRU2hyY3RNTGFRV2dITm0yVlpoaktEVU1VWmVWS1VNMENFWDAvSXcwTCtVTUJiY3I1WDh0MjBLMGJTeEZOQWxsNk0rd3NaUzNVSFNMTUVqSGhsKzU0MXJkSkpRRmYvWVBwY1JMV3kyZEF3UGx1dHcyWk1WM2sxQ1c1ZjlvVkllUzdDMldBY29OSTlHOXcxUXNSSk5RUklKWEJzUU02L3l5Q1IzZTZ3REY3THJXNzNpcE5BdGxpbEl2aEw0S29WOUVVRGFBTnhOdVR0NUdQWlhJUmtkbFFBWkJYSURRSnloS05jRk1HUjBFbVJzSkZpTWJoYkpDRjRzcUt6WmpRWGhxMlJzb1UvbCtzWURqVW8xQzJaQmtTd2xsUmVKSUZEU1RHSkk3TFpBTkwzdUJpN3NRWXluSjJWSkJ5MDVMNnhRMEJseVliblJVUkpkTUd5Z3JaajdwK0FDYVdTRkwwdDhaRkVaZ0JadUZNalNoYW45UVZraWFBbWdtRFhSc1ZyYVJsU2FhaFRJbXNTZW9JcXBBcndLVUxPQlRWeXRMUXpBS3pVSlp3RE5LblNOeFdWRmx4a3lya2IvSE1mR1ZlRGNMWlFXdmMxVkdKaWcwZFJEYnpQaXJaRkdweG84dm5YMVhkMzZjblAwbGs4cC94YUdVdHhWNmdxTG9HbFhvSjQ0VkErQ1BNbDdLSGRRRDVMK2s3T2toYmN0WlN0Qitob3RDcVdBck5BKzdyR1BidWdDaFd3YUl2dHUyd0JiR3lTbVpDL0tKbzFaZnpjZnVJM3ZpazBLNzVoaVVLclp3bkJrdDBkVVdqQUt1bUdxKzdXZGliUW9TWUtxOTJScWNibGFVeXRza2UyUTZ3U3NHcFlxdHdMZ1FpVHVRaUYyM3lwWGtxU3YxWWs2ZUVlWDJUTSs4bnR3WmJlbmJEWk1laUpUSFJLQlVzdVdaVnV3aDJsRENoREpiZXVpQmdaaWRLQkgxek9QMEFQd3d2UWJ2eTZmVWFvTFBBQjgrdFFiekp3S2xraTNHZkIvVml3U1hsUTNndHExQ2g1NVdWclAwTUpVemRmanYwdUcwV2g3QlE2bG15ek90MktuWlpBbWh5c3FXRVhrRGtEeHRHTFU3SXp1YXhXdytEZE05V284TXA5UHlLQjVLTlZ1ZWFjWHV1am1sbHZtMWY2am5uLy8rRmREZlIrS245Z2ltRzRlWDA3NXBXbE83NkFvQUtma2tENldhTGQ4MjhOZGRqS3FzdU9mc0dwWWVPc1NxdWJlZmR2YWxubWwvcDlNdjdRdi84bENxMlFxdHc4eXh1VWVWbGV5Wi9maTVQU0k4SXRsMjJWd0pkTE1jL1puT1owU0RZVmdvRlcweDVqc3U5d3dBQnlPaG0vcHVTUUUvWitEVFFtU1YvL0FEUzJLQ2hYS2VMV3lBMHI2WGpxdUtrRkxKd1FzckhwTDd2RTUySG9QOUpza0dtUWFjbzArd3NxRlpLT2ZZTXJyaE8vQ0NvUFQ1d0xRUkNtWHAvZFF5SkFwVWlLdzNPSHp1V3dZUkxKUnpiQ0Yxand5OGRGd1pUN3lERjFidGtsRXhQWkFvYmhnYXZUdHVGNHBhenpuYlIyd1JBNFFKdk16YisyNVZWcmpBdFA1VnRnc1N4Ull4bnpKTDltNkRkcktqWWtRaXRreDMrQTY4T0NpcXJGd01OZElXSHNwQUJxY1lMZjdaSG1zbkYwck1GbXVKOVFJZlJpYXN5c29rcHNoRGdVUnhFdE5nMm5PaGxMVEZtSGVqb3NyS01TT2htL2kxMHJlZlEweVB0T2RDS1dtTEdFNlplYnZzQndDRkVVaWJhQVl6WW9uTDVLWXA3NTBMcGFRdHhvK0RBaU1jTFN0d0ZtQiswd0dKd3RSS3huTFlsQWVsckszUXVuQjFCVWFZcTNlcERxMzJtWjFJV1dHOHBFMTVVTXJhWXB4MDdGQWtPV1ZGakxoYUNJbUNHU3ZHU2RhVUI2V3NMY2JMd096QmNzc0tuQVhNTlRpeUFZbGlFN0hua25sUXl0cGluTm1kY1c1WndXY0Jad1FTeFhiS1hUaXdyVzg5ODlEemxxRkVIaFRXRmxYSEhPZkZucWx5eXdwY2lURUxIQkxGVG1wL2NNUDRXWlAzWCtWM1lQa2JGODZXc1JtK1dTLzJGSmxiVmlBN3VDL3dyV1ZJRkhzcE05MHlqZDNINFg2RDIyT0NRTjZvY0xhTXpmRE5lckZuZXhqaGVGa1JDNlNDdFA2anJTZTJKaVdUek4zaXpUMkkySnpNdkJoWUtIRmJualppZVMvMnhpVzNyTUE5R0E1dkpCOER3M0N6bVJXaWpWazJPdUx3b3I3dU9FSitIY2xDaWR0eWlqN0ZlK21hSkRUS0t5dnFXMGtUcmI0aFUxZVNzTHF5V2Jkb0N0S0crbmtQSE1oT2ZPZWE1NkRBYlZ2RUZtdENOMGE4OUV3U1N2TEtpaHFCWTJ0N25NNUZPUHRrRUlhYldkK3J0NEdBWEhoa1pUSEJRWW5id3BxVTVyMUFOZG5SY3ZsbFJjQ1hsdnZXM2hCK1hBWE10SmVOaXJtVUUySjBBTzB3V2xhVUVCeVV1QzJpU2hqZUMzemE2U2VvdnRjMm55M1J5NWd1dWx2dTYrRllsZTlsYStVMW02aDd5aGhORWNnWUJ5VnVDeWw2Sk8vbGdsbk9zT3J0Ny9NOFRjMk81R1hiUE5WbnRMbGJzQ2oyb0xHVkhKaXVkeFRCMWlEVndVR0oyMUlhL01ON1dWSDdsamYrOUxjdUlKSHlleC8rV2NYR1BhZm85bWdzbndTUncwMjRwVDBBNGxOdlEyMUxsVytIZ3hLMXRaem9rUENmTXpYbTVnbTh6TXN2OVZkQ1ZtUGZpSHJ2RHRxRXJjbWZDZkV5Skt1MnZMWFgrbzEvS0xiNTNUUEJqa3JVbHZyNWcvOU1rTVhBeTNXMXQ1M0tCeDY4OHV5elA3bnlRQS8vVmhMcENhR0h6N1M4SkdlSi9DdHd2NWRuUGZsTDA1eTlFL2J1QWpxNVVSRXhXK3VYcnZqUGovQ1VDYnhNWTI2OThNU0dXVlM2NDVWbnpsN1V4Tzk2OTZlRWs0ZGNPSEVjcGxnb0lzOFcxcVowNktXTGNpeVY5YmxlcE83NWNxcXNIQWVOdW9HSHdzdWUxeHA0QVd4NDBQTDBSeWdiNThuQlZJeVVGWDZDNWRxS2R3WmUxc3pXSTY1amVnYnNwWjdwUlcvL3V6N1hWZWVvQkY0V3lIY056aWxEZVQ4ZFl5U3lwckhaemdRaWRVSUp2SXlMcm5xVmZ2QVg0VUdZcm1FWS9YanFoQko0NlJkZHl4QnBQN2FhSFFwTkhVWm5ZcDFRZkM4dGMrRHdvbUhaUWZ4R21jajNvbkoxUXZHOXRLTnpnUVNYTWdXRllXTTJZYlJWVTQxUUFpK0RvZ2xXeDViQWR1MzhCMzRBRkNrcmRVSUp2SXdLVnhVRjRiVFF3Z29TdmtOZjQ2ajRYbGJWWHJMNHM0VDIrWEd0SU9FNzBScWgrRjdLL205Tndsd2d1VUF6S2tqNFRxSkdLTDZYb2Iwb2NlN3lxSEYwRlNDdElPRzd2aHFoZUY1YXNhczM1NXhTeS9oL2pHaVg0L0JQbVZ5cnBtcUU0bm1aaTJaTkx3VExUZ3NVZkh1UGJMVXNVU01VejB1L3lOUzNjU2pDLy9kRDBwa3lzUGsrWVpwMVUzMVFQQzlyMGFvY0N3VXVoK3pkQ2lQenNxbzcvcy81c0Z3dFVEZ3Z1NFVxSGc1Ri9WaHluellnRGo0cDZMeWVzd0RyK005dXpzdTZ1WlpFMFp4UDd0Nk95c0QvdUUzVWJ6RzNveElpdXRHTXEvZzluSmVCdWVmMWhYUDUxV3ZSN282NkhXem5ibEJmMllscUYrM2d2THg1VkZTN29OeWlPbklOS3l6QWd2WlRzYnZpcFMwZkZhL0x2THhRS3VhSThOM3gwcFgzeUp0MWozV0E2SzU0V2I0MCswWGpTRVN1bC84RFhmSUhtcGtORWRZQUFBQUFTVVZPUks1Q1lJST0iCn0K"/>
    </extobj>
    <extobj name="334E55B0-647D-440b-865C-3EC943EB4CBC-83">
      <extobjdata type="334E55B0-647D-440b-865C-3EC943EB4CBC" data="ewoJIkltZ1NldHRpbmdKc29uIiA6ICJ7XCJkcGlcIjpcIjYwMFwiLFwiZm9ybWF0XCI6XCJQTkdcIixcInRyYW5zcGFyZW50XCI6dHJ1ZSxcImF1dG9cIjpmYWxzZX0iLAoJIkxhdGV4IiA6ICJYRnNnYUY4eExDQmNiR1J2ZEhNc0lHaGZWQ0JjWFE9PSIsCgkiTGF0ZXhJbWdCYXNlNjQiIDogImlWQk9SdzBLR2dvQUFBQU5TVWhFVWdBQUFXZ0FBQUJLQkFNQUFBQmsyTk52QUFBQU1GQk1WRVgvLy84QUFBQUFBQUFBQUFBQUFBQUFBQUFBQUFBQUFBQUFBQUFBQUFBQUFBQUFBQUFBQUFBQUFBQUFBQUFBQUFBdjNhQjdBQUFBRDNSU1RsTUFFREpFWm5hSnE3dk43NWtpVk4yVEJvUCtBQUFBQ1hCSVdYTUFBQTdFQUFBT3hBR1ZLdzRiQUFBRjhFbEVRVlJvQmUyYVBXd2pSUlRIMTNFQ2wvaWNTK2lvNHZiRVNVNkJrQkNGM1NLS2hDYlNWVTVES0JCeVFDQWhKR1FYU0NjZGhkTlFCQ0VsSUVBb1JUYWlRQ2VCWkhSSXRLU25jQ2loaU1OM1BpQ1AvOHp1N016T3JpZCtPYk83QlZONDUrUE5tNTluMy81M1ptelBRM3JpNmJXM1ByZ1F1VndUQytOeEV1bXZYSUV4T0E5alRrTC9uamMwRDZPODlySlA5SGZlMEd3TWZNdmR2S0V4UGc4RDFwdkZnR1pnTEJFMUN3RE53eGdRMVFvQXpjUG9FeFdBMmVOaERPbTBDTkFzakJMUkh3V0E1bUZVaVg0dEFEUVBvMEowVWdCb0hzWThVYmNBMER5TUphTFZBa0R6TUFiL3kvUzE3eGxYcHMrdVBkSUVPdzZKZ1FGOS9IT0NZMS9YRlEralRQVGJkVWVhWUQ4ZXhtUEZrR2tleGl6Umx1ZFZId3ozMzVqZ3hMRmQ4VENnait2ZWR6N3RFMzNLSG1weUhYZ1lEYUxsYWZxczVsWDlQRGN3UEl3MlVhbnppWml5ZXA0eXdzUFlvYlBaMHdVQmpiRDZSbHh6U1N3TTZPTkZiMU55VGhNZDVBS01RWGtZME1mejhId0oyYU84b0hrWTBFZUZPcFdqWXZNd0VNZ3FrdkZ0ZjhscnBua1l0L1FPRVRHZEd6UVBBL3FvQWhtM2FEZXZtVTdIbVBrcWtWNFZoTkRINVpBVXg2MWJKdlNUR1M2azBqRmFpRjByWFFwQzZLTUN4UzR0MEw2Z29qek04R1FoSFdOSTlQbTlMMTlhNitNRWZXTmo0NVg3RkJ6UkdLdnBwZGhtc2RyTDhqZ2tGUU55OXJXY1FFUjg4QWE1TFYvYVVJd29DRmIwWnJIMDdRdStma0xWcmZqdnJ1a1lGZm80R0xJZXhmQlFIUCtieTlpT1B0TkQ5cktUNFV5blk4d3BNVzVGWkMweHhjRXlOdmcrZmhBd292RDIvcHUxZW9iUTZSZ045YXRLTHlJYmlOOHNFQzNyZ2hJSkVhU01aRGxMNkhTTWpoSXpIYW1ORTdBMW9tZ1JrU0srUnBTeWhFN0hvTU1BQnRPcFRoc0hSNmhxUjlFaWZ2TVFOVkhLRWpvVm95bzFHVHd6ZWxHMDBrWFowTWQ2VFBIRW5pQTduVTdGdUtIR3Y2RlBHOXRDK2d4OTdFY3JKOVFqWlFtZGlyR2tWa0tJK05XQXllczNQYy9VUjErL0c2VkZodERwR0lQTmtCUXhVQXV6dmVXWVRLT2p1aDJCUVliUWhrd2JHTThxVWkzVDNsMndHZnFJUTIxeE82cXZCY2laaG9jTEF6aGFwaVVib21VOWhJUjRkSkdkajJRdnc1bDJZWURKaWdIbzQyRUlqV3dUMmZwdVdNN3lRWFJoeUxlZWttbkoxaVphQ0NFN1FiWi9rQU8wQ3lNbTA1SnRoNVNBNHg2Y2lpcS9KaHZ3WVlmSGMvZnc1TWJTMUlNdlltVVVubnF2WmxXbEdDVTh1VEE4ejVCcDZSdUhIdUVZTjRuK1FiWWNmUWtiR2srNGZZN2QwazlFNkFYdnJxdU5rcDVjR0hKOXRCcjZGeGZvaXlBVkNka1RYR2IxbXNtYWFjUmRGUCt5aCtpaUYrTkJsVENLMzQ4UlJvZUJmZVJvTklhNDVaRk1DM3Q4Wi9YV3dXK1BSNmdaN09JalNCWjBCenhicWsxZXhWOTRaRWpwV21IVTFVWGtSaGpGUERreFBLK2wxMGZDTmZUeFNGeVJNQ05kWElaNm5pem9JWGdpT1JROVBPd3A5U01oYXp4aGRCUmt3ODhSUmpGUFRvdzBtVDVRUThodFdNWDRCNVlGM1FOUC9KV0pCOFNlYVdIVVZSN2xkWVJSek5NdHRRVkVqd1JHUXFiclJwaTJ4V2p0SC9XSUZ2UUtlQzUwSzNJNDNJbHZHenhQR0RYSE1ZcDVjbUtJelVsTXBqSEdnaHBpSGpmLzltVlVURWdlcGt5ZFZLb3VIWHRhUlFSYlVlNGxqUktlbkJqbWFsb08zREQra0ZmYW9TRkZDdzgwV3pQdDNiMThNVG9pQ2JDbmQ5NVgvT3I2L05tcXlvYlhGQ1Bia3hNaklkTXplK3Q2aU9yOTg5ZDFLUW1OTmd2YXRHYm1ZNTZjR0dKSFpVL0U2TUhzbWNiSnQzM3JSM2Urb29YakNSRmZ1OEtkYms1Q1Q4VWVIMjNKejNFOHRlSXk3UjRzQ1YyTkNaVzd0N3VWNDZsbjdhaWNucFBRbGVnRXpkbHhqRWFPSnoreG5IRU1rSVNlTzNHWXM1b1luckNTWTh4VkVycSt4U0p6R0RNODRSWEdtS3NrZEwvcDRHQTFNVHpaUi8zdWNScldVc01yK2U0TzQ3ZHlQRUdtMThmMzNESmVsN0pYeFY3ZmorL0xzdVI0R2hqckk4dU5WU3d0UG55R2lONjVzN2lnVzc3L1NPY2ZMVGUycDhXSFB3RGozVHVMNDR6WGdHbVFER25lYVk3VGRSeWJNVDJWZkVWaExPeEcrMi9RM3Y3eDl2SFBlMFpjVnliMkVoL1gwMDMvL1BpbjdXMXcrSHJyT2hvNnJXVmxZdEV4T1U5cG5HWmRtYkZzTWZzbDg1UHpsUFJ0MVZRL3RDcXVYWHcwVC84Qys3SXRpYXQvQnk4QUFBQUFTVVZPUks1Q1lJST0iCn0K"/>
    </extobj>
    <extobj name="334E55B0-647D-440b-865C-3EC943EB4CBC-84">
      <extobjdata type="334E55B0-647D-440b-865C-3EC943EB4CBC" data="ewoJIkltZ1NldHRpbmdKc29uIiA6ICJ7XCJkcGlcIjpcIjYwMFwiLFwiZm9ybWF0XCI6XCJQTkdcIixcInRyYW5zcGFyZW50XCI6dHJ1ZSxcImF1dG9cIjpmYWxzZX0iLAoJIkxhdGV4IiA6ICJYR0psWjJsdWUyRnNhV2R1S24wS0lDQWdJQ1pRS0hoZk1Td2dYR3hrYjNSekxDQjRYMVFwSUZ4Y0NpQWdJQ0E5SmlCY2MzVnRYM3RvWHpFc0lGeHNaRzkwY3l3Z2FGOVVmU0JRS0hoZk1Td2dYR3hrYjNSekxDQjRYMVFzSUdoZk1Td2dYR3hrYjNSekxDQm9YMVFwSUZ4Y0NpQWdJQ0E5SmlCY2MzVnRYM3RvWHpFc0lGeHNaRzkwY3l3Z2FGOVVmU0JjY0hKdlpGOTdkRDB4ZlY1VUlGQW9hRjkwSUZ4dGFXUWdhRjk3ZEMweGZTa2dVQ2g0WDNRZ1hHMXBaQ0JvWDNRcElGeGNDaUFnSUNBOUppQmNjM1Z0WDN0b1h6SXNJRnhzWkc5MGN5d2dhRjlVZlNCY2RXNWtaWEppY21GalpYdGNiR1ZtZEZ0Y2MzVnRYM3RvWHpGOUlGQW9hRjh4S1NCUUtIaGZNU0JjYldsa0lHaGZNU2tnVUNob1h6SWdYRzFwWkNCb1h6RXBYSEpwWjJoMFhYMWZlMXh3YVY4eUtHaGZNaWtnWEhOMFlXTnJjbVZzZTF4dFlYUm9jbTE3WkdWbWZYMTdQWDE5Q2lBZ0lDQlFLSGhmTWlCY2JXbGtJR2hmTWlrZ1hIQnliMlJmZTNROU0zMWVWQ0JRS0doZmRDQmNiV2xrSUdoZmUzUXRNWDBwSUZBb2VGOTBJRnh0YVdRZ2FGOTBLU0JjWEFvZ0lDQWdQU1lnWEhOMWJWOTdhRjh6TENCY2JHUnZkSE1zSUdoZlZIMGdYSFZ1WkdWeVluSmhZMlY3WEd4bFpuUmJYSE4xYlY5N2FGOHlmU0JjY0dsZk1paG9YeklwSUZBb2VGOHlJRnh0YVdRZ2FGOHlLU0JRS0doZk15QmNiV2xrSUdoZk1pbGNjbWxuYUhSZGZWOTdYSEJwWHpNb2FGOHpLVnh6ZEdGamEzSmxiSHRjYldGMGFISnRlMlJsWm4xOWV6MTlmUW9nSUNBZ1VDaDRYek1nWEcxcFpDQm9Yek1wSUZ4d2NtOWtYM3QwUFRSOVhsUWdVQ2hvWDNRZ1hHMXBaQ0JvWDN0MExURjlLU0JRS0hoZmRDQmNiV2xrSUdoZmRDbGNYQW9nSUNBZ1BTWWdYR1J2ZEhNZ1hGd0tJQ0FnSUQwbUlGeHpkVzFmZTJoZlZIMGdYSEJwWDFRb2FGOVVLU0JRS0hoZlZDQmNiV2xrSUdoZlZDa3VDbHhsYm1SN1lXeHBaMjRxZlE9PSIsCgkiTGF0ZXhJbWdCYXNlNjQiIDogImlWQk9SdzBLR2dvQUFBQU5TVWhFVWdBQUN4NEFBQWRmQ0FNQUFBQXViRDZUQUFBQVBGQk1WRVgvLy84QUFBQUFBQUFBQUFBQUFBQUFBQUFBQUFBQUFBQUFBQUFBQUFBQUFBQUFBQUFBQUFBQUFBQUFBQUFBQUFBQUFBQUFBQUFBQUFBQUFBQW8xeEJXQUFBQUUzUlNUbE1BdSsvZHpabFVFR2FKcXlKMk1rU3huZTNaY0JNeXRnQUFBQWx3U0ZsekFBQU94QUFBRHNRQmxTc09Hd0FBSUFCSlJFRlVlQUhzM2R0aW9qQVFBRkR2VnR2dGkvLy9yMHNDV2tCQVFFRFE0OE5Xa2N2a2hHN0hPSVRWYXBhUHcvWjNsbkY5UkZEZm02K1BhS2RHRWlCQWdBQUJBZ1FXSTdDL2JMNFhFK3o3QmJxOXJOK3ZVVnBFZ0FBQkFnUUlFRml1d1BseStiZmM2SmNmK1hGNzJSMlgzd3d0SUVDQUFBRUNCQWk4aWNENmNsRmE4ZEsrL041Y3R2TGpsM2FCZ3hNZ1FJQUFBUUlFYmdLN3kwWHQ2MDNqTlUvK1hlVEhyNUYzVkFJRUNCQWdRT0ROQk5hYlM4TmpzOTN0RDQ5R0paUEtpdE9icVN5d09ZZkxaYmZBc0lWTWdBQUJBZ1FJRUppWHdMRWhONzY5dFcwY0d6NWRYQmMyaDA1Tit1RThoempFUUlBQUFRSUVDQkJZdE1EWGFYOWU1NGFRMS91L3gzbDNIVnB1bURqc044bWlINDB2TDFwb01jRnZMNWVmeFFRclVBSUVDQkFnUUlEQXZBWDI2VkR4cHB6b2ZuOGxoY1hoc1M2L2s3WG5tR1RRallQTDgyNzNPMFgzblhTVCtVUGVxVWUxaFFBQkFnUUlFSGlod0UvTWdTdEhIdy9wRUhMTnhBaEo5cXprOVlVZGx6OTAwb25iL0d2UENSQWdRSUFBQVFJRStnb2tsOWVGUitXdFBaSkp3OEtqTWovK3F0dW9ieUMyZTBJZzZTZ1hTVDdoWjFNQ0JBZ1FJRUNBd0UwZ3pZQTN0OWVGSjhta0NPR3hMeXlNTDhLVmZSV0w3MWUwWkFxQjhHRkZlY1VVMG81QmdBQUJBZ1FJdkx0QUtGdE5IblV6SDJUMXgvZVpWeGgwcmlsS2ZuZXlXYll2dVRwUHFjc3NlMFpRQkFnUUlFQ0F3TUlFd3JCajhxaTd4aTZyVEw3TG5wTjdVUmc4bmxOWGgzSCt3NXdDRWdzQkFnUUlFQ0JBWUprQ1RhWEhTWXV5Nm9wTHVYSEp6YVFOSHBkUlh2bzZHVDZ1cVpCNWFWZ09Ub0FBQVFJRUNCQlltRUJqNmZGcUZVYUp3K08zMkN5RHgwV1BHYndLNC93bVA1NUJSd2lCQUFFQ0JBZ1FXTFpBVm5xOHJtdEZ1UFZIZUpTS0w4TGc4WDA5Y3QxT0xKOUFJRndyYWZoNEFtaUhJRUNBQUFFQ0JONWJJQ3M5cmgxMnZCWlhGRmNJcVpoNWRtZDJab1F5R2RYSE0rc1U0UkFnUUlBQUFRS0xFOGhLajJ0SGdyTkw4MHBmMjRlbHB0bWRXV2VIZ1g2VFY4eXNVNFJEZ0FBQkFnUUlMRTRnTFQyK3UvTHUxbzRzZlM0TlN5YVhnVlhmUitTMm5TZlRDeVNkb2xlbVozZEVBZ1FJRUNCQTRLMEVIcFVlcjdMMHVaaDJoUXZ6akZQTzdrUUlCZUhHOUdmWExRSWlRSUFBQVFJRUZpWHdxUFE0UzU5TGhjWjdlZGdjZXpsMHBvcndPZmFNbUFnUUlFQ0FBSUhsQ0R3cVBjN1M1MUxwY1pLR2xXZDZXMDZUM3pmUytGbW10b3I4ZmR1dFpRUUlFQ0JBZ0FDQjRRUkNFWEh5cU4xaGRrL3A0Z3B4c3JmYVRienhNb0hRbThVcFJsNFdpZ01USUVDQUFBRUNCQllwRUNab1N4NjFzeDVmYXl1S0ZhMm5aQk9seHpQczhQQmRRRzFmempCZUlSRWdRSUFBQVFJRTVpYVF6V3BjTytJWWlveVRSNm1nTlF3cEZ4UG0rM1o5bjliYnkzYWR1NXZJOXlrWjNOeWVQM0ptM29rMFlpbk1mVjlZUW9BQUFRSUVDQkFnMEZJZ1MzOUxkNHkrYlp3TkxoZW5yVml0UXNiY25PWCtDNU1vWE9Lc0Y5ZlVPd3c1YndwTGJvZDU5eWVUYWNRN2dDcytmdmZ6U2ZzSUVDQkFnQUNCRVFVZWxCNW4yWE51Q0RqRUVrdVBHNU93WkJSeisvVzlXaDNERHRKdis5ZVh6ZGN4Ykp3a3p2c1JXelREWFUrb0VUNlVsSHByaGlCQ0lrQ0FBQUVDQkFqTVZTQWJIYTZySTg1S0w4cjVWaGdITGw2clYycGZraFJmdHdtMzF6c25iNSt2eGNwZm9US2pNYmN1N1d6eEw2ZlVDQjkzQXJjSEFRSUVDQkFnUUlCQUg0RXMvNjJwSTQ2anhCVmxGS0Z3b2xTTlhEajQ2YkpKUm82elJ5aW5PS3hPMSt3NEhZK3VPZUIxbTdmNk9hbEd1RFp2ODFaOEdrT0FBQUVDQkFnUW1GSWdUVlpycGpDT2c4U1h6WDFkY3NoNEcrWkgrTXBueDZ0d2lHMVNFNXNtekZrKy9rRURuTk5xeEE2ZDhneHlMQUlFQ0JBZ1FJREFXd2swbEI3L3B1OVZsUWtuQ1c5RCtYQXlGMXcrb3c3VkZjazFldGwrNGhWN2o2ZTllQi9raVRXaTl0L1EvZnM0YWdrQkFnUUlFQ0JBWUFxQjJ0TGo0MWVhSEcvemllNDFvamdYOG5VK2l1dkN2NSs3NHB4djJXMzNzcFF0emx4UnpKLy90bnpIWnhOcnhOSDVxazU3UjF0dElrQ0FBQUVDQkFnTUxaQ1ZPdXkvYzQ5L3YxLzc3Rlo1NitvOEs1WWtYeSs5dXdzcEtTWW9MSXZqbWJkYWpIVDArSE5xSzZiV2lETzcxZlpOb1dPOElFQ0FBQUVDQkFnUUtBdGtwY2VoL09IdXNkM1hmVWNmeDRPck0rZmtBSnZicEJYcDBkSmpYRmYvRHFQU1ZRVWI1ZERlNVBYVUduRmsvNU11Zkh5VDgwUXpDQkFnUUlBQWdaa0laS1hIcGRSNHMxdnZEMkdLNHBwSHZHU3ZibXEyUTJud2VKV09GLy90NnZkUWwzYi9yZk0yenpwci9PeGJQRTROdDJRSmZmazVnL052YzZKb0NBRUNCQWdRSURBUGdlczk4VHBHRThlRDYzTGNkYkh5T0wzRDNuVld0OFlESFhlRlMvb2ExMTNLbTEwMTBrcVUwc2VWKzVjTnMrcUZsZXVtc1Y2S21qZ0pFQ0JBZ0FBQkFpOFN5RXFQRytab3F3d3N6SzE3cVJ0ZHZzN2dkdDB5ZnR0L3FiK1E3N3JlS3N5VTBXSzEyL3FMZU5KVkl4M08zNnpYNS8zcDlQTnp5cXBmenFmMHNWK25selkyOUpqMGVCRW5oaUFKRUNCQWdBQ0JlUXBreVZmWHBMUXhQZDZYQ2wvVEZQeGFlbHpyY0lnMUdGMGpxZDNkWE43b3FCRXZyQ3ZVZklkc3QxQ3IvUzljTmxreXpyYzJyTjh3dUp4ZjFYTUNCQWdRSUVDQUFJR2lRRlo2WEZkR1hGejU3MVhNWk90R2ovOVdTNStsS1hoNWFlNzE4VHVaS2lPYjcrM3QwdU5jTytQVEJ4ckoyNXRDYjhSOHVWUnprdlJhdzlRVVFiSTRkVWc1QnE4SkVDQkFnQUFCQWdTcUJYcVdIcS9pdEcvVnU3eGZHbFB3aG1MWU9CU2RESGpHbjIrZkhqL1FTSExiWWsxM1dvdGNWRTJXTlF6R1M0K0xXbDRSSUVDQUFBRUNCTm9MOUN3OTdwUWVweWw0UXpIQWViUFpubi8rcmVJNDZidW54dzgwa2dtbFMrUENjYUMrVkdtY2RGc3hoeTcwZUV6QUMwdThJRUNBQUFFQ0JBZ1FhQ2ZRcy9TNFUzcmNzdlI0OVJucDhRT044OTJjRTZHU3VIekJZcEpFTi9TdjBlTUdIRzhSSUVDQUFBRUNCQm9GNGtEajVWSW9kbTNjSUh1elMrM3hnMkxidjhOOXhPanhBNDNMcFRTaGNWcDZYT3FnUStPbGR5RTlkbW5lMzNubEdRRUNCQWdRSUVDZ3RVRGYwdU5WNDh3VnBjTS9LTGI5Vy9zajB1Tm1qZnU4dDZyMGVQVjF1MFAzbjk3Zk0rbnhuNFZuQkFnUUlFQ0FBSUZPQW4xTGo3dWt4dytLYlhQeGZrSjYvRUJqWFM2alNPODRXQ285WHAwS0U3M2xDT1BUVUkzUmNDVmtlWFd2Q1JBZ1FJQUFBUUlFcmdKOVM0OVhjY09HcThPdUIwaCtQaWkyemEzNUNlbHhzMGFTUEpkbnl3dTU3bDNPdkM5ZnY1ZFRURzlTV0U2b0N5dDRRWUFBQVFJRUNCQWdVQzNRdC9RNEdiNU1IZzF6aStVT2w2Ymc1YXd2dDhMdDZTZWt4ODBhaDh2NXBwRStpU1ozdGVIckp2czRRRjNlVDJtM1hoSWdRSUFBQVFJRUNGUUlwTi8wTjg2Q1VMRlZXQlFIUVVzWGtkV3NHbFB3VmxlS2ZVSjYzS3p4dXl0ZGc3ZXFMRDFlL1RUVlRzUjdlRGZNbzFmVFR4WVRJRUNBQUFFQ0JBajBMajFPNTJBclRkQmI3Wm1tNFB2aW0xK1ZnNXNma0I1MzBFakZxbVk5TGxyZXZVcG1mYnViUFBsdUpRc0lFQ0JBZ0FBQkFnVHVCWHFYSHE5aW10ZHFoREpOd1lzRHpjblc5OEY4eEx6SEhUUlNvWkRxM3BVZVYrSDlMWXZIYUZmNDhyZVJad1FJRUNCQWdBQUJBcXRWNzlMajlQS3YwcEJ3dFdoVnNlMVA5Y1FLSHpCNjNFRWpjbGFYSGxkTFg1Zkdlb3gybDAxZU4vR1RBQUVDQkFnUUlFQWdFVWkvNmE4ZXlYMEVGRExydWdMWTQyOXU3TEtxMkhaYlBSNzZudWx4WDQzWUE5V2x4ODJkRTFQdzVsVzhTNEFBQVFJRUNCQWdVQ0hRdi9SNEZhZmozVlRzTTFrVVpyWFlYQzh4UzRjL2k5T00vVjQybFJOWlBFeVBmL2ZyY3k3enJqNzh2LzE2ZnoxNjlSckowdUZXZWhSVGI0MFllNC9TNDlnMXJTNkZyTlh4QmdFQ0JBZ1FJRURnTXdYaTdHeGRLMXN6cWppc1dabmtwbnU5aml5bjFRVEZNb3hkOWVCeGVyM2ZUMzFmcEh0K1VQR2NqcmRPdHRLam1QcHJSSWRRZVZ5alZlc1VicHBYQks5ZDFSc0VDQkFnUUlBQUFRSTVnU2RLajlOVXRtcVFOazRybGlSbzJYRkNybFpLOEw0dU5XT2JEMGFQNDR3TXljNktsL25sMmhPZVhsZHFIR1FlZnFXNm1KN1FDSzFKeDk2cm1NTzcxWTlZTWxNWFQvVW1saElnUUlBQUFRSUVDQ1FDejVRZXA5Zm1WYzNzOWhYejRXc0cvSE9KK1hGK01EUEpHR3R5MXdmcDhUbmRjMjNKYyt6VTYwckZjbzVTZncrLzBuV3d2SFNnMVJNYVlWZDlTbytqb2l2enlqM2hOUUVDQkFnUUlFRGdvVUNhZTEwVDJZZXJsMVlJVmJGVnN4ZW4xUlJaUVVDU0NuK0ZYRFNYckI2M2w3cktod2ZwY1RiWWZiazA1WDdYbFdvR3FOTkdETDlTWFV4UGFJUlErNVFlaDR5OHBpcTgxSVZlRWlCQWdBQUJBZ1FJNUFTeUMvTnFMcFBMclZqOU5CVFZWbVZoYWRLZDVjUHJKSU9POVFXM0t1VWtPNjVLcXVNeEhxVEhNVmRNanRwWWkzdGRLWmVRMzhjLy9FcDFNVDJoRWNJT3JhM2I5WDJ6MGlYaDQwZ3RjZDFHbGhNZ1FJQUFBUUlFUGxmZytIWGFuOC9YRERIa1grdnplWC82dVdXdzdXaGkvVzdGT0c3SWhyZlo5WFhuT0RRZFVzUnJ2dmE3eVk4a2w0NzBJRDNPQ2hXYXJ6dTdybFJWOTNFNzNQQXIxVjBMOTRSR0VtMEV1WFFyUFY2RmFwYkcxdDhZUENGQWdBQUJBZ1FJRUVnRXN1LzdreVNxK09pYVVvV3RxNjRBUzdMaFhWeCsyRjYyTWVjT0E4M241Tm54a0NUbGRaVVZTV1FQMHVPMDFDQXBacjdtMnBYZG1kWVZOdzRlcjFiRHJaUit6S2lQcWI5RzBycDA3TG15bWJVTEkyTEhqenExTy9NR0FRSUVDQkFnUU9BREJFTE90ZGxzdHR2dExqeVNuOG1yWk1TM2EwcFYreVgrSVl4ZmJrSjliOGlKdytNckxObUdmM1kxVitYRjFSNmx4NnVmWFRJd2ZXeStObS8xdGJ2c0dtYUhpMGNhY0tWSE1mWFdTQUtOdWZlRFREOXR6OSsvb1h2ckxoVDhXOHN6QWdRSUVDQkFnQUNCb1FWQ2RVVlY4WEZ5bk1ONXQ3bHM4emZuK0ZwdkxwdEh0K3Q0bUI2blRaaGo5dGNVVTArTnBMSGhBMFhYMHVPUVVuZjlJbURvVThQK0NCQWdRSUFBQVFJZktSQ1N0NmJCNE00bzdkTGpZMFAxY3VkRERyVEJPREZGajQ2bHgzRzJ2cTVmQkF5a1lEY0VDQkFnUUlBQWdjOFdpQ1hGUXhLMFM0Ly8xVjBHTjJRb0hmYzFUa3g5U28vRE52bFpwanMyeE9vRUNCQWdRSUFBQVFLOUJlSkFaZSt0S3pac2x4NGZ1cFliVkJ4cDZFWGp4QlJManp2V0VZZVM3NDVUWFF5TllYOEVDQkFnUUlBQWdVOFZDQmZuVmMxZDBkZWpYWHE4SDdhaW8yK3doZTNHaVNtV0hqZk05RkVJSVgwUkpwTHJtRkJYN01VaUFnUUlFQ0JBZ0FDQlBnSkQ1Mkx0MHVQTnBVK3M0MjR6U2t5QnQydDFkNWkxYjlCNjhISGQ3SjBBQVFJRUNCQWc4RjRDSVJrYjhKdjhWdW54dnhtT2pvNFRVM3J6a2s1blRLaDM2VGdSWEtmOVc1a0FBUUlFQ0JBZ1FLQkpZT0JzckZWNnZKL2h0R1hqeEJUdlhkS3RVaUpjTFRuZzU1V212dmNlQVFJRUNCQWdRSURBdmNDdzZWaThUL1dETzNvY1I2bGp1RzlabHlVanhkUzk5RGg4WEdtOHBXQ1hWbG1YQUFFQ0JBZ1FJRUNndTBBeVVjSncrVmljeU96Qjd2Wk5kNlh1SHY4Z1c0d1QweUhKZFR0ZStoZytyWmp6ZUpBK3RSTUNCQWdRSUVDQVFEK0JNT0Q3L0tWZ3grUHgrOTl2U082U3gvbnc3enRaVUIzUDkyVlQ4MDcxK2xNc0hUeW1vSEVJZGQzSlkvMFZOTm8xSTF6TDU0WjU3YXlzUllBQUFRSUVDQkFZU1NESjRtcnVMTjMrZ0xHb0lpYUR1WCtxaXl4Mk04ei9obzBwcWRTb2VyVEprSGNtZFd0LzBsbVRBQUVDQkFnUUlEQ1NRRkplOGV4ZDJrSjZ2TmxzdHR2dGJwZjhrenhORmxTbXgvc1p6c3N3Y0V6ZlNlTlRpbDE0UkkvTFpkdWk5NUtaTHVZM3RONGlicXNRSUVDQUFBRUNCTjVLSUh5alA5VmtDVjh6elA5bUUxTzRMdS81T3BlM09qYzFoZ0FCQWdRSUVDRHdDb0hrRXJKdG02LytuNDh0R1dXZUtoRnZIZXg4WWtwdVFWMDU0dDY2S1ZZa1FJQUFBUUlFQ0JBWVJDQ1pjS0xiN0x4OWozcllmZmZkZExUdFpoTlRVZ1QrYkpITGFFaDJUSUFBQVFJRUNCRDRMSUZreW9rSDA3Rjlsc2NyV3B0OFJuRzd2RmZBT3lZQkFnUUlFQ0JBb0VJZ3lZOVBGWXN0bWt3Z3FYRHhDV1V5YlFjaVFJQUFBUUlFQ0R3U1NNWXVUYmo3Q0duRTk1UGJjYXVzR05IWHJna1FJRUNBQUFFQ1hRV1MwY3ZaWFRYWHRRM0xYVCtadE1KVmVjdnRQcEVUSUVDQUFBRUNieW53dlovZlpYTnZDVjNWcU9NWmZwV0xaUVFJRUNCQWdBQUJBZ1FJRUNCQWdBQUJBZ1FJRUNCQWdBQUJBZ1FJRUNCQWdBQUJBZ1FJRUNCQWdBQUJBZ1FJRUNCQWdBQUJBZ1FJRUNCQWdBQUJBZ1FJRUNCQWdBQUJBZ1FJRUNCQWdBQUJBZ1FJRUNCQWdBQUJBZ1FJRUNCQWdBQUJBZ1FJRUNCQWdBQUJBZ1FJRUNCQWdBQUJBZ1FJRUNCQWdBQUJBZ1FJRUNCQWdBQUJBZ1FJRUNCQWdBQUJBZ1FJRUNCQWdBQUJBZ1FJRUNCQWdBQUJBZ1FJRUNCQWdBQUJBZ1FJRUNCQWdBQUJBZ1FJRUNCQWdBQUJBZ1FJRUNCQWdBQUJBZ1FJRUNCQWdBQUJBZ1FJRUNCQWdBQUJBZ1FJRUNCQWdBQUJBZ1FJRUNCQWdBQUJBZ1FJRUNCQWdBQUJBZ1FJRUNCQWdBQUJBZ1FJRUNCQWdBQUJBZ1FJRUNCQWdBQUJBZ1FJRUNCQWdBQUJBZ1FJRUNCQWdBQUJBZ1FJRUNCQWdBQUJBZ1FJRUNCQWdBQUJBZ1FJRUNCQWdBQUJBZ1FJRUNCQWdBQUJBZ1FJRUNCQWdBQUJBZ1FJRUNCQWdBQUJBZ1FJRUNCQWdBQUJBZ1FJRUNCQWdBQUJBZ1FJRUNCQWdBQUJBZ1FJRUNCQWdBQUJBZ1FJRUNCQWdBQUJBZ1FJRUNCQWdBQUJBZ1FJRUNCQWdBQUJBZ1FJRUNCQWdBQUJBZ1FJRUNCQWdBQUJBZ1FJRUNCQWdBQUJBZ1FJRUNCQWdBQUJBZ1FJRUNCQWdBQUJBZ1FJRUNCQWdBQUJBZ1FJRUNCQWdBQUJBZ1FJRUNCQWdBQUJBZ1FJRUNCQWdBQUJBZ1FJRUNCQWdBQUJBZ1FJRUNCQWdBQUJBZ1FJRUNCQWdBQUJBZ1FJRUNCQWdBQUJBZ1FJRUNCQWdNQm5DWHh2THVNLy9uMldxZFlTSUVDQUFBRUNCQWdzVnVCMy9PVDRjamt2bGtmZ0JBZ1FJRUNBQUFFQ255VndtQ0k5dmh3L0MxVnJDUkFnUUlBQUFRSUVsaXJ3YjVMMCtHZXBQT0ltUUlBQUFRSUVDQkQ0TUlGVElUL3VYQVp4UEg1L2YvOGV2bjVPKy9XMnNLdjhpODJIb1dvdUFRSUVDQkFnUUlEQVlnVjIrVHoyOHZWVU80Ny9EcWQxMWNWK2g2ZDJhMk1DQkFnUUlFQ0FBQUVDVXdrY2krbnM5L1BIUFI3MjVZSGszZk43dFFjQ0JBZ1FJRUNBQUFFQ1V3Z1VyODdiRG5QSTQwOHhRemEzMnpDdTlrS0FBQUVDQkFnUUlEQzZ3TDVRWHJFZjZuai9Ucmx4NmM1RnpVTkZZVDhFQ0JBZ1FJQUFBUUlFT2dvVUIzb0hyQlArK1V1UXplM1dzVk9zVG9BQUFRSUVDQkFnOENxQjc4THc4V1dBOHVOYlMyNFRZNXh1aXp3aFFJQUFBUUlFQ0JBZ01HK0JyMEorUE9oMWRNZXNkTVBjYnZNK0JVUkhnQUFCQWdRSUVDQ1FFemdYOHVOaFIzcC8wd3FMQVdzMmNvRjdTb0FBQVFJRUNCQWdRR0FFZ1dMNThlK2dSempHcVpVSEhaTWVORDQ3STBDQUFBRUNCQWdRSUZBU0tONWNlalB3aFhSeGNOcmNiaVZ6THdrUUlFQ0FBQUVDQk9ZcjhGTW9yMWdQSEdpNFFzL2NiZ09qMmgwQkFnUUlFQ0JBZ01DSUF1dENmdnd6OEpIQytQSEFROUlEUjJoM0JBZ1FJRUNBQUFFQ0JISUNwWnRMRDEwS2tXVGZ3MTd4bHd0OXZLZUg3YkJsMk9ORmFzOEVKaEg0M254TmNod0hJVUNBQUFFQ2N4RDRMUXdmRDExK3ZOcGVsamUzMi82eUdYSVM2RG4wc2hnSVBDZXd2UXhkZXZWY1BMWW1RSUFBQVFKakN0eHU0Ukh6NUtGTGhaTjdqeXh0MkNtcENCbDZFSDNNL3JOdkFoTUlITGVYblRxcENhQWRnZ0FCQWdUbUlSQW5ZTHVOSVErZHpKNHUyM2swczIwVVNUMkkwb3EyV05iN0dJSHZ6V1VyUC82WTd0WlFBZ1FJZkx6QWlEZVhEcmFiWlkzRkpoOFdodjZFOFBGbjJHZ0F4MysvWHorbjgzcTN1ZXhITzhoaWRqeXlSaklMcFB4NE1TZURRQWtRSUVEZ1dZSERiZWc0UEJsNnNQZG5zcm5kMXVtTitncXQrWHV4MmU3Mmg0ZkRYMGxseFFLdkpYejJERmpvOW5GaTdheUhoNjRLV2g3SjZCckoveFB1OHJPODgwTEVCQWdRSU5CVFlQK1hSQ2JQaGg2SCs1Mm9WdUZZYUVYTmkyM3owSEJTaU8wS3BKNW4wZlNiNVQ4T05mZnI5TEZOZjhUeE5aTGZEcDlDcHU5WVJ5UkFnQUNCRndrVWJ5NTllRkVVeng3MjY3US9yM05EeU92OTMrT2NmUCtlUHBwbXFBclRlRHdjWUg0MlROc1BKZkQ3Y3pxZHMzNDExOGdFR3NuL0UwTlBqVDdVdVdBL0JBZ1FJRUJnYUlHUnk0K0hEcmQ1ZjlsWStOMGNkZDlmMlVXSTY3b01PRXdDYlJTeVdYZCs3OGI4ZUhuVEI0NEVPYXBHK0gvQ3JDNGo5WnpkRWlCQWdNRHNCTDZ5b2RYMHg3SXJETE1iWlZjTmN4M1NvY2E2SzR5UzlIblpUWi9kZVRWRlFMRlBmZW1mVVkrcmtmeHVEWDF0d2hTbmlHTVFJRUNBQUlGZUF2bnJlaForZFZyV2xNcHYyNVBacWNLak9qOE9ueEVxdCtvbGFxTnBCTktTYzRQK3FmYllHc252ajB0WHB6bXhIWVVBQVFJRVhpOVF1cm4wUkZmVGpkTHVOQU91K2JZOW02V2o2dkxEa0ZsVUxSOGxTRHNkU2lEdFVWLzVwNTVqYTRTUGtLeUhPbmZ0aHdBQkFnVG1McERNYXBwNzNCWHV6ajM4di9peU91cTZiOXV6K3VPS1AvRmgxTG11S3Zsdjk1N05UQ0F0Tlo5WlVDOExaM1NONU9vOEJVZ3Y2MTRISmtDQUFJR3BCYktTM1N4SFh1NzBabGtaZGQyMzdWa3o3N1BuOFBuQTRQSFVaOTN6eDR1enJpejNkSDBlb0xDSDBUWEM4UFJTcDdZcFNIbEJnQUFCQWdUYUNHVGpxbGwrWEhWbFc1dTl2SHlkcHRMakpMaXN1dUp5RjJkeU0ybUR4M2NxczErUUZ0c3U5bXdkMkhjQ2pTUUJyeWxjR3JndGRrZUFBQUVDQkdZZ1VDby9yaWcvbUVHUWowTm9MRDFlcmE1RkpPWHFhb1BIajJubnVNYll4Ylp6YkhOOVRCTm9oSzlmZkJxcDd3THZFQ0JBZ01DYkNZU2JZdnc5RmpxQlUxWjZYUHR0KzdXUjVlS0xNSGk4MUU4RWIzWWVkbXJPNk1XMm5hSjU5Y29UYUlRQmFzUEhyKzVveHlkQWdBQ0I2UVRTUDY3WERQbStQSGU2U1BvZktTczlyaDNmdWhaWGxGWUlmL1FYK29HZ3Y5VTdiRGw2c2UyaWtLYlFDTlZMcW84WGRWb0lsZ0FCQWdTZUVpaVdINWNIV0ovYTlWUWJaNlhIdFFQQjF5c1FTK2x4V0d4QzE2azZhYmpqVEZCc08xeXdvKzlwRW8zdy9ZdkpLMGJ2U3djZ1FJQUFnZGtJdk1ITnBkUFM0L3NyNzY3R1dmcGNIdjhLdzI1dUNYSkZXczdQQ1lwdGw0T1JYWGRhKzlGd29KWWt2eXArVndheXRCc0NCQWdRV0lKQVZwb1EvZ0FtandWV0d6d3FQVjVsNlhQcDczdTRNTStJMkJMTzBGS01FeFRibG80NDU1ZlRhSVF5ZmQrMHpQazhFQnNCQWdRSURDeHdIVndOMmZFUzV3RitWSHA4SFI4dlpmNGhyL0FYZitCemFZcmR4V0piSDJ3eTZtazB3dTlZNmZkbmlxNTJEQUlFQ0JBZzhES0IrQmMycE1ieHNiaExjQjZWSGwrSHgwdWx4Nkd4NWFuZVh0WUZEdHhhSUMyMjljRW1CWnRJSTM3RUhMdUNvL1VwWUVVQ0JBZ1FJREMrd0hWZTREUTlYdHpOcGJQc3Z0YnBldkZoY1lVNDIxdHhrVmRMRUVpbjZmUEJKdTJycVRUQ0wxbnA4K1VTVGhZeEVpQkFnQUNCM2dMWHFSM1MvSGhoMzF1bjQyZVgybG1QcjdVVnBmSEdVOUxZaGJXMGQvKysxWWFoNHk3MTEyRytWVnNmTjJZcWpmQVZUZTJ2Mk9Nd3JVR0FBQUVDQkpZbkVLNjgrWHVVRXNtWk55ZWIxYmgyYUN1YjJibGNPUm5HbEI4MTlQdTAzbDYyNjl4c2Q5K25aQmh0ZTE1Y0Fjb0FmVGdYalBobFFQYkI1ckJQT21pelBlZDZhSUNXTG1rWFUybkVDcVVsd1lpVkFBRUNCQWc4SzFDNnVmU2l2cm5PMHQrNm1MUEI1ZEswRmF0VitEVFFuT1graXg4YTRyUVgxOXc3ak5WdENrdWVsVi9LOXJQQitDdTIvVDZGbnRqRTJwck50WWVXNGpsUW5KTnB4QUlzeGNjRGRadmRFQ0JBZ01BeUJOSVN4cEF5aHNlaXlvOGZsQjVuMlhONWZERTJ1UEhQZlRKZXR2MUs1a1UraGoyazN5dXZMNXV2WTlLaHYwbml2RjlHeHc0VTVYd3dic1cyU1VpYlUrekJRMGlUbDNuRHgyZTdaenFOOFA5QytaZm8yZWh0VDRBQUFRSUU1aTJRMWpDR3Y0SGhzYUFxdzJ4MHVLNk1PQ3U5dVB2REh0dmIxQ1ZKVW56ZEtKUm1oK3pyZkMxVy9ncGZhVGZtMWsxN1h1QjdNOExJaW0yUDUrU2p5bFV5RG0wK3FwUzVydnhXUDZmVENKOUNQL01qeUZ1ZE1CcERnQUFCQXQwRVloRmo4aWN3ZlN6bnUrb3MvNjFKanJKUjhmc3FpbEE0VVM1SHpvT2RMcHUvTytxRjBjbkQ2blROanRNQjZab2o1bmZ5THMvbmhKRVYyKzR1NnpDT256M2l3ci8rdWk1Ky81L1RhWVJyOHpidkQ2cUZCQWdRSUVBZ0wzQ2Q0Q0ZOajVjek5wcm1xalV6R0tlRGE1dUt1dVNROFRhTWtYL2xzK05WT01ZMkdhSk1FN0FzSWYrY29iUTVZYVJmRnV6WHhaSE1lT0hZWjVXN3hOL2RDVFhpNzFuK1B3elBDUkFnUUlCQVo0SGp2OS91ajVlT2YyVlpYNVllTjQyc2RzWVljNE9HMHVQZjlMM0t0Q2swcy9LTkdHdnlXU0dmVXNlSjd6Ylg5Yk5wUGo1bTlIaFdHT25YQVp0aWRyeUtTeGR6eWc3MzZ6Q2hSdndkZU9sL1VNT3gyUk1CQWdRSXZFaWdOQlZFbG5NKy9QSFNtb1pzSERZTGNpR0RvN1dseDhldk5EbmU1dlBjMjlrUXg4cnJ0WGZGT2QvaTRPUjE4SGdWQnA2VFIrVitid2Q0b3llendraS9EeWpYeGFRM3Rua2o4NVpObVZBamZucittSE8rcGIvVkNCQWdRS0NiUUZiem1pWlM3Zjl0K0xxLzIvRjdyWjBOeEdiaDNpNTg2cld2cVRiS3hyejMzN25IdjkrdmZWWkt2YTc1Z3g3N3A3YUZTVFZCSWY3MHRpblh6a2xIanhmeThhSFFqbDR2NW9XUjlXdHBHRFA5ZGNzVkkvZHE2ZkkybWxBamZnS3AvWTFaSHAySUNSQWdRT0FWQXVkc2pMRjlhcHlzV1QzU09WbjRwZkxqVWdveVdSaWREbFFjOGk1cWIvZTFUWWpqd1RXcDh5b1pIeTdtQWVsQnJxdC9oNDhSOVlVWm5jSmZ3TXJ6d2toN3VEenVudzd2ZjE1NlBLRkcvTS9oWXdxS0Z2QjdLVVFDQkFnUW1Fb2dLeUxJa3N4RjFISVdSN3l6eUMrYjNYcC9hTXFXNHJmU2RWT3pIVXFEeDZ0MHZQaXZGMzRQdFhuMzMwcHY4cXd6eHMrK3hlTjBQNWRJSzY5MG1QanV6SXpkV1J6eGI3VzdoYS9VU2VQWmZnbS9XeC96bGNuQ1R3emhFeUJBZ01DZ0FtSDJwci9IQWtaSXM5TGpTMWVGT0I1Y2wrT3VpNVhINlIzMnJyTzZOUjdwdUh1N2t1U3VHR2toeXQ5SlZQUHNMc050ZEwyOW1SYmJYc2Z4YjR2amVWczM5WFZ5WjVmMzY1Ylk5QzRhVC9kTDZNaDY0bHRYZUVLQUFBRUNCTjVOb0hSRjRWMGFNcnYyWnFYSDE3TGcxdkhGZktwdWVQbDJFVjYydTdUb3BQeUZmc1d4d2xRWkxWYXIySEsraTdwaXBNUDVtL1g2dkQrZGZuNU9XZlhMK1pRKzl1dTA2cWh6ajZWQzJUeS9aYTU0ME5xaHpYZnNsaWpRUmVQcGZwRWVsODg2cndrUUlFRGdVd1RTS1FDdUkzN3p2N2wwbG54MXpra2IwK045cWNReXpjRWZmbFk0eEJxTXpxSE0vTlRxaUJGUG9FTE5kenlaOGw5RS9BdFpYWW00TFVMYzJkMjI2WGNJTmZMdjJTMFJySVBHOC8wU0R0Wnp6TDl0NzFxUEFBRUNCQWpNVTZENEhlenN2MHhOeDhTNjM4UWtackoxbzhmbG5rbHo4UExTM092amR6SlhSbmJnMW5WT0FBQWdBRWxFUVZRdFprMlNsbHQ3MlU4ZllDUnZid28xM2VrSHJ1Sm5pNlRYaXRjK3RpVkppMjJMTzB1MlRXdm1DNGNOZTN6M2J1bWk4WHkvaFBQNzg4cTcyNTZaMWlOQWdBQ0I5eFpJTDBPTDQxTEpQM2VaeUx3YTM3ZjBlQlcvbG03YmxwaUROM3hTeUNxMnQvSG51NmZIRHpDU0pLcFkwcDErM2lwU0o4djZuVmhwc1cxeFo4bXJ0QVBLaTkrK1c3cG9QTjh2MHVQeUNlWTFBUUlFQ0h5T1FMSDh1T2NFQTFOeDlTMDk3cFFlcHpuNDNUZjZmMjA4YnpiYjg4Ky9WUndvZmZQMCtBRkdNcUJaR2hlT0g3ZEtsY1pKdHhWejZEL0w1bWMxeGJZaGM3dS9SZmpiZDBzSGpRSDZKWDR1YXU0ZTd4SWdRSUFBZ1hjVlNMK3lUWWVQYTY5Mm1rbmowMi82ZTF3TzEyWDB1R1hwOGVvajB1TUhHT2U3eVEzaWlWVDZ6SkNjWXYxT29MaXp1dzhxYWYxR0tTMy9POERiZm1ycG9ERkF2eGc5L2p1bFBDTkFnQUNCenhOSXY3TU5mM3NiQ2dybXdSSkh0QzdkUzQvVG1ZeGIxaDQvcUxiOWszamJQT3l2aWFzSEdKZEw2ZnVHTkhVdGxRVWZlbDdqbFg1eXU2dkxTRS9ZMnZIb2QrMldMaG9EOUV0SWoxMmFsL3RWOEpRQUFRSUVQa3NnRHEyR1A0WXQ4OGVYNmZRdVBVNnJWVnMyNzBHMTdWL3IzelVQKzJ2aGF0V01jWi8zVnBVZUo1ZlNsYW90OGtkb2VGNVRiQnRySytvenQzZnRsZzRhUS9TTDlMamh6UFFXQVFJRUNMeS9RSFp6NlUzdGVOeGNDSHFYSG5kSmp4OVUyK1lzM2pVUHl6WHhBY2I2cnM2bHF2UjRkZXA1VCs3cVl0dklmbmZndjZEZnRWczZhQXpSTDR2NE91bXYxejBqUUlBQUFRSURDNlN6Vjl4OWlUM3dVWjdmWGUvUzQ3UkdvRjM2LzZEYU50ZUtkODNEY2sxc3hraVM1L0tJZkVpcTdsTFhmZm42dmR3Um1wN0duZDJWSHFkblFYMW52bXUzdE5jWXBGL0M0Zm9OK2pkMXFmY0lFQ0JBNExNRS92MTJmOVQvaVovVUx2M1d0dlpTcDBsamFUeFk3OUxqWlB3eWViVEwvOVBzcTV6MlZjWDFybmxZcnEzTkdJZEwrVnJPU0hKWEc3NXVTWjg3Y0hoYVUyd2JheXNheXVUZnRGczZhQXpSTC9GN2czTDNsanJJU3dJRUNCQWcwQ2hRbkI0dDVHS3RIcVVyL0JzUE1kcWI2UWpoM1NEZGFNZnJ2ZVAwbS81ZXN5REVOcGF1SXF1SkkrYmc5Wld0dWEzZU5BL0x0VEF0UGE3RitOMlZyc0ZiVlpZZXIzNGFrdG44MFVyUHE0dHQwelN4NFRmblRidWxnOFlRL1JJcnJoYnduMExwblBHU0FBRUNCT1lra1A3TmJwVVM1MWVhdzVlWDZZRGZFc2FKMGp5KzF6ZStzWkd0eHNmVEhEeC9VK1RrUFB1cTVIblRQQ3ozZTlVQkk5MnFzdlE0dDhOT1Q2dUxiWXNEMm9mejNUai9tM1pMVDQyKy9STC9SMnYxRzlPcFQ2MU1nQUFCQWg4bGNJNWYrZVpUM3hiUHQrMis3aDhWOHZ2UmQ5V2pIcjNUenRQRTZLNnl0YzArWXA3WGFpd3N6Y0dMQTgzSjFsVUhlZE04TE5mVURoanBWdkdrYnhqWnplMzc4ZE80czd0T2krZnI3WFBsOXY2R0kyL2FMVDAxK3ZaTDdQb1ovUC8wK0RTeEJnRUNCQWdRR0ZyZ0dHc0pObmREY0VNZlo0ajk5Uzg5WHExQ2NsRWFFcTRPcVRnNG1hN3pVejBqOUp2bVlUbVhEaGh4cXloeVYzcWMyMkdYcCtrM01zVVBLdGVDNU91dzVyL0w1bTZYNzlrdGZUWDY5a3NzazVuSnhSRjNYV3dCQVFJRUNCQVlWU0IrWlhzL0FqZnFNWHZ1UFAybXYzb2c5K0V1UTJwZFZ3RjcvTTJOa2xXVkhtK3JSNnpmTWcvcml4RjdvTHIwK0dIblZLK1FGdHVXUDdpZDR5anFkZW0rNGpQUFczWkxlbkhwM1VRaGp6WDY5a3Y4WkZUZE1aWVNJRUNBQUlIM0Zrai92T2F5d3hrMzk0blM0MVc4YmQ3OVFHTnNiVWpETnRkcnpOTHh6OXQzOTNHRjMwdjE2UHJEUE94M3Z6NC90UDIzWCsrdlI2L1ZIMnlsUnlIMXhvaWhkeWc5ZmhUSWFoVS91ZDFkRmhpejQxdi9iQ3FHcWg5MXkrTWpKMjBaREx6ZG5oN0gxRmVqYTc5Y1Q4SFFsWGY0MXpmOUpFQ0FBQUVDYnl5UWp2WmR2Nm1lZVVQVDBjVHFnZHlIb2NlV1hzY2NDMnVudTcyT0xLZmxCTVV5akYzTk1SL2xZZW1lNzRwbkMwZlA1bnFZYXFWSElmWEhpSzJLdVd1cjB1TkhnU1M3aXpzcjlzUnFsZDdDNWxweDhWdVZ3VDNvbGhaSFhrM2NLOW5RY09OSjBGZWpZNy9jVHM1UTRsM0d2NzNwQ1FFQ0JBZ1FlRitCZER5MjhhL3lqQnIvVE9ueEt1Wk1WWU8wMlMwRHI5ZmVwVmRZRmpLOHI2b2NMTGc4eU1PdXM1bGNjN2xLeXV0S2pZUE1nNjEwM1ZGZFNFOWczRUFxeG5QdlcvNG9rR1NMZEpWeXBPblM2dzUzVmZjYmFlNldGa2UrSHZ2QlROblhQUTNYZGVYR1hwdjVqRWJZUnhScDFTKzNJOFpLcG9aNGJpdDZRb0FBQVFJRTNrc2cvYXQ1KzZKNjVvMTdxdlE0SFl1c0dpYi9pc055MXd6NDV4THo0L3l3V1pJeTFpUkF6WGxZZWlQclpPL1hnZWxLMzdTNjVjSDl5UVpiNmJxanVwQ2V3QWl0YTE5Ni9DaVFaR2ZwS0c5NXdEOStvcnQrNlgrb3VERHYwYWVXRmtkZTNicXU4WGZqdXFmaFZxcnJsbWMwdXZWTFdEcys0cm50eXJ3cmg1OEVDQkFnOERFQ0M1clNMZlJKbW50ZDg5ak92UlJxS2F0bUwwNnJLYkx5aVNRVi9ncFpUeTdqU2FiMnFCdGVmNUFlWjZQZGw4WUxINjhyWFRPK3luWU50dEoxUjNVaFBZRVJBbTlmZXZ3b2tHUm4xY1cyY2NqMjJqM2J5Zzh1emQzUzRzaXI5RzRveVhrd1RhL2NEbGZYTGM5b2RPdVhzSFo4aEE5S05iWDYxMVg4SkVDQUFBRUM3eWV3cENuZEV2M3N3cnlhcStRZWQwOFlqS3o2ZTU5bTNWbkN0VTR5NkZoZ2NCdTBUSlNxa3VwNHZPWThMRTBXazZQV1ZDNm5JY2VNTWxubm12RlZObVN3bGE0N3FndnBDWXdRZUdoczNhNkxEWHNVeUhWbitXSDhkQS9oRU5uU2ZYWFhOSGRMaXlObmVYNXlvR2w2cGMyWkVwcDliWGVPTXJlMFJpT3NIRGN1RkF6bGRsSDlOSHhJckQzeHF6ZXhsQUFCQWdRSUxGOGd6Uk9xeW5GbjFiYmoxMmwvUHQrU211U3Y5dnA4M3A5K2JnbHN5Mmpqc0dQRnQ4VWhHOTVtcWNNNURoZUdIUEdhR2Z4dUdsS2s1anhzbFZVcVZHVTFmekZmVjZxcSs3aXROZGhLMXgxVkpGcnhZRTlnSk50SGozWWxybzhDdWU3c3Z2bzFmTXhKczliVFpWdDVFalIzeStNakp5MjVyalJOcjl3T1Y5Y3R6MmgwNjVkNEZvUi9RbzFSWSt0dmEzcENnQUFCQWdUZVJ5RDlIcjJtcW5aR3pjeSs3MC8rV2hjZm5mOTJoODN2czYxWXRMR0x5dy9iTE44S0dWaTRWL0h4a0dUbGRaVVZDVkZ6SG5ZZGc5emNjdTFLMWJTQ3RYR1k4bG9MTzhCSzZjZU0rcENTandZOU1aTEdwV1BQbGEyOFcvZ29rQ3hsck1oL1EzVkU4akhuMzY0bU8zN1VMUStQSEdLZHRsZXk0ZVA2Ym5sQ0kybE1sMzdKT2lxZTJoWDQyZHQrRUNCQWdBQ0J0eFJJLzJSMnpqR250d2lCYmphYjdYYTdDNC9rWi9JcUdmRHQvTGU3OXV2aVF4Z3AyNFNzSytURTRmRVZsbXpEUDd1bXp3K1AwdVBWVDVMQy9SeWJyODFiZmUwdXU0ZGZmQSsyMHFPUWVtTWtiREh4ZkpERFI5L3d6Nk5BNG1qL2RSRC90bFh5NUJpS2t2TzlsWDh6UEgvVUxZK09IUGMzR0hpNy9uMFVVMytOcERXZCtpVzJQbWJVRFJjS3BpdjVsd0FCQWdRSXZKZEFXc2w3WDluNVhxMHN0Q1prR0ZYRng4bEtoL051YzlubWI4N3h0ZDVjTm85dTEvRW9EOHNPL3lBOUxnUTUwWXVta0hwaUpKR0h6eFB0U285dnpXd0k1R2V6cVJtNVA0VE9PZGVXQmJYcmxvWWozNktiK2tsRFRMMDErdlZMeUtnWDhObDU2ZzV5UEFJRUNCQjRhNEdZUVRSVTFiNWw0MFAyMWpRWTNMblI3Zkt3NC95Y3h3a3BQYWxxczlZcTNsRUNhZFV0b3h5NXFva2RsbzBVVTY5K1NYNVhPbjgvMDZHcFZpVkFnQUFCQXJNVE9NWnh2c1pacTJZWDgvTUJ4WkxpNTNmenQ0ZFdlVmp5WGYvc0J1bkhDYWxYaWVzSU5xMjZaUnlDdjNPano3T1JZdXJSTDJHVEVYcW1ENHB0Q0JBZ1FJREFSQUp4N3RmTnA0ME94ZnVLRENuY0tnOUxacVI3V0ZrOFpGQnQ5alZPU0xIRXRWdkI2aWlCdE9xV1VZN2N4cjVoblpGaTZ0RXY0VCtJVGw4RE5MVEtXd1FJRUNCQVlCRUM4ZS9sQi83NUN4Zm5WYzFkMGJmVFd1VmhxLzJ3RlIxOWc4MXZOMDVJOFN1Sm1uTGgvTkZ6ejBjSnBGVzNqSExrWE12NlBCMHBwdTc5RXViMzYvWTVwMDl6YlVPQUFBRUNCR1lra0U2Vk5tU2VPS1BHTllVeTlGLzlWbmxZY3NGYVUwd3ZlVytVa0lKdTErTHVVUUpwMVMyakhQbkp6aHducGg3OUV2NkhHTFJLLzBrWW14TWdRSUFBZ2JFRjBsTEUyWDNoUDNhencvN0RuLzBCdnpOdWxZZjltOTg0M0RnaHBiZlM2TlNONHdUU3BsdkdPWEtueHQrdFBGSk0zZnNsVkNHMW5aL3ZyaFVXRUNCQWdBQ0JCUXJFR1ZRLzlMcWJnZi91dDhuRGtwUjhkaE5ralJOU3ZKTkd0Ni9reHdta1RiZU1jK1RuL2pzWUthYnUvUkt1WVIzd1UrUnpLclltUUlBQUFRTGpDOFRjNFdQSGhvYjl3eDgvYVR3WWhrOG1DUm0vVTdzZFlhU1F1cGU0amhSSWkyNFo2Y2pkK3FHMDlsZ3hkZTZYOENHeTZuNHNwWGk5SkVDQUFBRUM3eUtRL0ExT0h0MXZPZmN1N1U4dXlSL3VMMzhzVTNtd3UzM1RYYWxmb3pwT1NPbU5aanBWdEk4VFNIb1A1ZVp1R2VuSVQvWG5TREYxNzVmd0dmTFRaclY1cXVkc1RJQUFBUUpMRjBpbmRQc2V1Qm5IMDRNeDFJR1AxMzkzWVdUeCtZdU9qc2ZqOTcvZmtFWWtqL1BoMzNleW9EcW03OHZzNXM4YlBLU0FjVWl2OTd5c3Z3Skd0VVY1NlFpQnRPeVd3WTljYmxxUDE4UEgxTE5md3FWOHM2c0g2Z0ZxRXdJRUNCQWcwRkpncENuZFRnTU95YlpzU2QvVmtqU3U1czdTN2ZlWWxtL0gzUGp2bitvUENMdjVaUnJEaHBSK0hmSEhrRDFya3lFUEc4aHExYjViaGo1eSsxT25mczJCWStyZkx6dVR1dFgza25jSUVDQkE0QTBGMGlHK1RsK0F0MUZJaWhXZkg1RnRjNkFoMWtuR3o1KzlIMWpJd3phYnpYYTczZTJTZjVLbnlZTEs5SGcvdnlydmdVUDZUdHFlU3V6Q0kzSWsxVHN0ZW1yZ1FOTDB1RlczREg3a0ZxMTl0TXJRTWZYdWwyU2lpOWw5NGZFSXovc0VDQkFnUUtDL1FEckZVMlVlMTMrbnlaYW5WdW5RVTRjWWJ1UHczZkZVbCtWL3pTL1RtRTFJcnd2a2RVZXVQNHRuRTFPNExtODVuM1hyUWIxRGdBQUJBZ1RhQ2FSZlBqZGZzOVJ1VDhXMWtvUnorSlM3ZUlnaFh5WFhLazEwYVdJQ1BsVWkzaFpvTmlHOUxwRFhIYm0raytZVFUxSit0YVJmNW5wUzd4QWdRSUFBZ1RZQzZkMnp1azFNMjJhL3E2UmNvVTJwYWF0OVRiRlNNdUhFQ0FvVmtSOTJRMThEV1hHUWJvdG1FOUxyQW5uZGtldTdhall4SmVWWHo1WWUxYmZTT3dRSUVDQkFZRzRDbzAzcGx2eEZYZGd0dHBJcEo0WWZRNTliZjR1SFFHZUI1SlBqd242WE96ZlJCZ1FJRUNCQUlDZVFYSkNlWEhRei9IQm1tUHgzOEl2OWNuR1A4VFRKajA5ajdOYytDU3haSUtrNzhybHh5UjBvZGdJRUNCRG9LQkJ2TFR0Q0tXeTgzSzlqTEs5ZlBjbnBUZTM2K200UXdhd0VranRxcXF5WVZZOEloZ0FCQWdUR0ZVaHZZVEg4S0c4WU8xN2kzOVJrbkd4dVY4Mk5ld0xZTzRFSEFzbWtGYTdLZTJEa2JRSUVDQkI0SjRGMFNyZmhDd3JHR3BNZTMvNTdQM3lkeWZoUk93S0IwUVNPWjc4U28rSGFNUUVDQkFqTVR5Q1pOeXA1REY1VytDL2VvbnBKa3g3UHIydEVSSUFBQVFJRUNCQWdNTG5BU0ZPNnBRVWJ2cEdkdkQ4ZGtBQUJBZ1FJRUNCQTRCbUJZeHprSGZwV0dJZDA2RGdabFY3VXBNZlBRTnFXQUFFQ0JBZ1FJRURnSFFUR21OTHRMemsyVWVvN25DUGFRSUFBQVFJRUNCRDRISUgwOHJuZkFSdDgvTm5FWXViMG4rR253eGd3VkxzaVFJQUFBUUlFQ0JBZ1VCQklLNFNIbStYMytMWE81Y2JKblVZS1IvT0NBQUVDQkFnUUlFQ0F3SndGQnAzUzdmdXd2MVVjWDNOa054S1ljL2VMalFBQkFnUUlFQ0JBb0NBdzBKUnV4MysvUC90WXczek5pbTgvM1YyakFPNEZBUUlFQ0JBZ1FJREFqQVcrWTVIdzVsLzN4Ky92NGZEMTlmTnoycDkzK1VyalcxcWNQZG5PdVBWQ0kwQ0FBQUVDQkFnUUlKQVhTS2QwSzJlMGc3NTJHOW84dU9jRUNCQWdRSUFBQVFKekZxZ3VoeGcwUFRicDhaeFBBTEVSSUVDQUFBRUNCQWprQk5JcDNRYk5oc3M3Ry94RzFibndQU1ZBZ0FBQkFnUUlFQ0F3b01EMXBzL2xsSGJJMTBOT3B6eGcwKzJLQUFFQ0JBZ1FJRUNBUUVuZ01HUWFYTE12a3g2WDBMMGtRSUFBQVFJRUNCQ1lxY0N4SnFNZGRQRnBwbzBYRmdFQ0JBZ1FJRUNBQUlHaVFEcW4yNkRKOFAzT3Zvdkg5SW9BQVFJRUNCQWdRSUFBQVFJRUNCQWdRSUFBQVFJRUNCQWdRSUFBQVFJRUNCQWdRSUFBQVFJRUNCQWdRSUFBQVFJRUNCQWdRSUFBQVFJRUNCQWdRSUFBQVFJRUNCQWdRSUFBQVFJRUNCQWdRSUFBQVFJRUNCQWdRSUFBQVFJRUNCQWdRSUFBQVFJRUNCQWdRSUFBQVFJRUNCQWdRSUFBQVFJRUNCQWdRSUFBQVFJRUNCQWdRSUFBQVFJRUNCQWdRSUFBQVFJRUNCQWdRSUFBQVFJRUNCQWdRSUFBQVFJRUNCQWdRSUFBQVFJRUNCQWdRSUFBQVFJRUNCQWdRSUFBQVFJRUNCQWdRSUFBQVFJRUNCQWdRSUFBQVFJRUNCQWdRSUFBQVFJRUNCQWdRSUFBQVFJRUNCQWdRSUFBQVFJRUNCQWdRSUFBQVFJRUNCQWdRSUFBQVFJRUNCQWdRSUFBQVFJRUNCQWdRSUFBQVFJRUNCQWdRSUFBQVFJRW1nUyt2MzVPKy9WdXUvM1h0TllzM2x0UXFMUHdFZ1FCQWdRSUVDQkFnRUJuZ2UvTDlUSDc5SGhCb1hidUJoc1FJRUNBQUFFQ0JBak1RK0M0M203U0JIa2U4VFJFc2FCUUcxcmhMUUlFQ0JBZ1FJQUFnYmtMSEVOK3ZKdDdsREcrQllXNkNFOUJFaUJBZ0FBQkFnUUkzQXZFblBOMHYzeUdTeFlVNmd6MWhFU0FBQUVDQkFnUUlOQkc0RGVNSHYrMldmUGw2eXdvMUpkYkNZQUFBUUlFQ0JBZ1FLQ2Z3Q21reC8wMm5YcXJCWVU2TlkzakVTQkFnQUFCQWdRSURDU3dTN0xqWlpRZXJ4WVU2a0NkWXpjRUNCQWdRSUFBQVFKVEM0VEI0MldVSHE4V0ZPclV2ZWg0QkFnUUlFQ0FBQUVDd3dnc3FKNTNRYUVPMHpmMlFvQUFBUUlFQ0JBZ01MbkFndXA1RnhUcTVOM29nQVFJRUNCQWdBQUJBc01JckpkVGVyeWdVSWZwRzNzaFFJQUFBUUlFQ0JDWVhHQkI5YndMQ25YeWJuUkFBZ1FJRUNCQWdBQ0JRUVQraFp6ek1NaXV4dDdKZ2tJZG04TCtDUkFnUUlBQUFRSUVSaEw0Q2VueGNhU2REN3ZiQllVNmJNUHRqUUFCQWdRSUVDQkFZREtCVU0rN0RVZjczZTgybDgzdVo3NnA4b0pDbmF6N0hJZ0FBUUlFQ0JBZ1FHQllnVEI0dkYrdER0dmszaURyOVNaNTlUUHNBWWJiMjRKQ0hhN1I5a1NBQUFFQ0JBZ1FJRENsUUZiUHU3OW14V0dFOW12S0FOb2ZhMEdodG0rVU5Ra1FJRUNBQUFFQ0JHWWxFT3Q1djNlWDg3V21JZ3pSWHAvUEt0TFZna0tkRjV4b0NCQWdRSUFBQVFJRVdndWNrMng0czh2ZFZEb01IOCt6dkdKQm9iYm10eUlCQWdRSUVDQkFnTUM4QkVLeGNTdyt2b2FWbEZtRVd1UVpQaFlVNmd6MWhFU0FBQUVDQkFnUUlOQkM0RHRteDd2Y21tR01kcDE3UFp1bkN3cDFObVlDSVVDQUFBRUNCQWdRNkNid0ZkUGpmSzN4TGxseXJ0N0pmdk5iL2NZa1MxdUZHaS9maTIycS91ZVZEWmhFeVVFSUVDQkFnQUFCQWdTZUVRaGp4Y1daS2tJSnc2bHFsNzlKNHZ6S291UldvWWJLNmZEWWJMZmJUVnFOa1Q1UEYxK2t4MVZkYXhrQkFnUUlFQ0JBZ0VBbUVETEllRk9RcThneDVKRjNNN3Q5LzU1aXJ2bks5TGhOcUNINjNlRTdHdzB2dHVWZnlLKy9yKzMwa3dBQkFnUUlFQ0JBZ01DZFFLem5MZVM4c1lUaFgySEZtR1VtV1hTU1hSWldMYXcwK290V29TYlI1MEk4SkJGZmNvRWxROHU1VjU0U0lFQ0FBQUVDQkFnUUtBbkVaTGd3b2hxR1dEZkZ0WTdiM2ZsME9JWmtNNWQ3RnRjWi8xV3JVSGVGU1RmQ0pCejVxd3dQeFlIeThXTjJCQUlFQ0JBZ1FJQUFnV1VKaEFTeW1BeUhFb2JxSy9OZW5CNjNDZlc3MkpqeWVQZHZJVmxlVmsrSmxnQUJBZ1FJRUNCQVlBS0JrRUFXa3VIc3hzMVZoMzV4ZXR3bTFKL0M4SFlzQ3NuWGlmd1d4cGFyMm1nWkFRSUVDQkFnUUlEQUp3dkVCTEpRTUJIR2FHc0tkRitiSHJjS2RWdTRIWFlJdU5DV3IwTDIvTWtkciswRUNCQWdRSUFBQVFKVkFqR0J6SSt2cnVwcksxYXZUWS9iaFBxdk9EcGNMajFlL1pqWHJlb3NzSXdBQVFJRUNCQWdRQ0FUdUJzci9nMERyb2RxbjllbXgyMUMvZDBXcmpJc2x4NnZEdHY4L1UrcVcya3BBUUlFQ0JBZ1FJREE1d3FFQkRJL3RjTXFsNFNlODNlYURrU3ZUWTg3aFJwNzlLNzArSFA3V2NzSkVDQkFnQUFCQWdUYUNOelg4NGJCNC9SU3ZlKzdTZEJlbWg1M0N6VTJQcFpqdEdHd0RnRUNCQWdRSUVDQUFJRWdFQlBJZk9seFhKRGVkM2wvZDJmcHh2VDRzTi9uZHhSOUQvdFRvZGdoSHJMZHNydmRkUXMxSHY2dTlEZ3U5UThCQWdRSUVDQkFnQUNCR29GVEdDek92NWU3SjhpbU1BbEVXS2twUFE0YmxxOTdpNFVhYWE1OU8wYkxaZmU3NnhacVBONWQ2ZkV0Q2s4SUVDQkFnQUFCQWdRSVZBanNrcHkyVUhvY01zcDlYUEdyT0FsRVdOYVFIc2Zaa291MzVGZzlzYXhpMDI2aGhuQ1ZIZ2NGRHdJRUNCQWdRSUFBZ2ZZQ1ljaTNNT3R4U0VMamdpUzN2SytMdUw1NWY0Q2ZzS2ZTbEJmWnNzSmNFUzJYVmV3dTdMNTlxQ0hDV0k1eEg2b2xCQWdRSUVDQUFBRUNCS29GNGl4dWhZcmhVTUx3RlZiZUZYUFJ1SDNENkhGTVJhOFg5V1VIeTVabHI5SWZMWmZkNzY1anFPRm9TbzhMOUY0UUlFQ0FBQUVDQkFnOEVyaXI1MTE5SitseFVsenh2UzNlYVRyZFVVaGFDd080dWYySHFvekxwVGdWWEZ4MnlxMlVQRzI1N0c1M0hVTU5CdzM3cUF1M0dKUlhCQWdRSUVDQUFBRUNCQktCTUw2YXp1SjI0d2dwOERvcHNVZ0xrRytMNDVPbTlQaDd2ZG1jdHR2Q0JzZnpabHZPVDFzdXU5dGR4MUNUT0pRZUZ6ckRDd0lFQ0JBZ1FJQUFnWWNDeDkzbVhDZ05Uclk0N3JlWDdibFFjWEhkVDFONkhOZlpGa2VQcjl2MS9abmZYY2RRazBPR2FBdXpjdlFOdzNZRUNCQWdRSUFBQVFJRXFnUWVwc2Vid2l3WVZidm90T3k1M1NrOTdvUnRaUUlFQ0JBZ1FJQUFnYTRDajlMajc3c2JpWFE5UW1IOUozZW45TGlnNlFVQkFnUUlFQ0JBZ01EUUFvL1M0Ni95ZlVHZUMrQzUzU2s5Zms3ZjFnUUlFQ0JBZ0FBQkFvOEVIcVhINjJGTGZaL2JYUWgyMkhnZThYaWZBQUVDQkFnUUlFRGdzd1FlcE1lL3c5WldQTGs3cGNlZmRYSnFMUUVDQkFnUUlFQmdjb0hqT1JtUDNaVm51dmdMWTNlcGYrOXZyZGJQbnR0ZHZJMUlhZEs2MW9lMklnRUNCQWdRSUVDQUFJRW1nZk51dTkyRWFvWGtzZGx1ZDFVVHVPMkh2UWRINzkwZGR0dk5OZFlZYmJ3TFlGUHJ2RWVBQUFFQ0JBZ1FJRUNnazBCeW41RExacE1reGtubUdYTFB6ZjNXUDVkQlozWHJ2N3VrcWlJTk5RYWJCQzQ5dnU4dFN3Z1FJRUNBQUFFQ0JNWVYrTDBVNzVqMzVORUczdDJUMGRpY0FBRUNCQWdRSUVDQVFEZUJuL1dnaGNjRDc2NWJXNnhOZ0FBQkFnUUlFQ0JBZ0FBQkFnUUlFQ0JBZ0FBQkFnUUlFQ0JBZ0FBQkFnUUlFQ0JBZ0FBQkFnUUlFQ0JBZ0FBQkFnUUlFQ0JBZ0FBQkFnUUlFQ0JBZ0FBQkFnUUlFQ0JBZ0FBQkFnUUlFQ0JBZ0FBQkFnUUlFQ0JBZ0FBQkFnUUlFQ0JBZ0FBQkFnUUlFQ0JBZ0FBQkFnUUlFQ0JBZ0FBQkFnUUlFQ0JBZ0FBQkFnUUlFQ0JBZ0FBQkFnUUlFQ0JBZ0FBQkFnUUlFQ0JBZ0FBQkFnUUlFQ0JBZ0FBQkFnUUlFQ0JBZ0FBQkFnUUlFQ0JBZ0FBQkFnUUlFQ0JBZ0FBQkFnUUlFQ0JBZ0FBQkFnUUlFQ0JBZ0FBQkFnUUlFQ0JBZ0FBQkFnUUlFQ0JBZ0FBQkFnUUlFQ0JBZ0FBQkFnUUlFQ0JBZ0FBQkFnUUlFQ0JBZ0FBQkFnUUlFQ0JBZ0FBQkFnUUlFQ0JBZ0FBQkFnUUlFQ0JBZ0FBQkFnUUlFQ0JBZ0FBQkFnUUlFQ0JBZ0FBQkFnUUlFQ0JBZ0FBQkFnUUlFQ0JBZ0FBQkFnUUlFQ0JBZ0FBQkFnUUlFQ0JBZ0FBQkFnUUlFQ0JBZ0FBQkFnUUlFQ0JBZ0FBQkFnUUlFQ0JBZ0FBQkFnUUlFQ0JBZ0FBQkFnUUlFQ0JBZ0FBQkFnUUlFQ0JBZ0FBQkFnUUlFQ0JBZ0FBQkFnUUlFQ0JBZ0FBQkFnUUlFQ0JBZ0FBQkFnUUlFQ0JBZ0FBQkFnUUlFQ0JBZ0FBQkFnUUlFQ0JBZ0FBQkFnUUlFQ0JBZ0FBQkFnUUlFQ0JBZ0FBQkFnUUlFQ0JBZ0FBQkFnUUlFQ0JBZ0FBQkFnUUlFQ0JBZ0FBQkFnUUlFQ0JBZ0FBQkFnUUlFQ0JBZ0FBQkFnUUlFQ0JBZ0FBQkFnUUlFQ0JBZ0FBQkFnUUlFQ0JBWUs0Q1Avc1dqOU5ocnVHTGl3QUJBZ1FJRUNCQWdNQ0FBaitYVm8vdGdJZTBLd0lFQ0JBZ1FJQUFBUUp6RmRqRzdIaXpYcC8zcDlQUHoybWZac3ZuVS9yWXJ6ZHh3WHF1OFl1TEFBRUNCQWdRSUVDQXdIQUMvMEx5dS8vTzdUQm13L3ZjZ24rN1pORXB0OEJUQWdRSUVDQkFnQUFCQW04cWtBd1diLzdsMnhiejVjdHZmdEVxR1dIK0tpendnZ0FCQWdRSUVDQkFnTUJiQ2lTbEUvbWg0OVVxclVVdXRqVlpWc3lYaTI5N1JZQUFBUUlFQ0JBZ1FPQTlCSDd2eG9YWG9iaWlWR2w4S09mUTc5RjRyU0JBZ0FBQkFnUUlFQ0JRRkRoZmRzVUZxMWg2L0ZOY21DVFJ4UVZlRVNCQWdBQUJBZ1FJRUhoSGdjdWxOS0Z4V25wY3FFWmVyUTRYODdxOVkrOXJFd0VDQkFnUUlFQ0FRRkhnUHUrdEtqMWVmWldyTFlwNzhZb0FBUUlFQ0JBZ1FJREFXd2lzTDZVeWlsVlY2ZkhxZE1sUDlQWVdMZGNJQWdRSUVDQkFnQUFCQW1XQjQrVnlMQzJyS2oxZTdjM3JWbUx5a2dBQkFnUUlFQ0JBNEEwRkRwZHpxVldWcGNmSmtMSjUzVXBRWGhJZ1FJQUFBUUlFQ0x5ZndPK3VkQTFlNWF6SHlWekk1ZWt0M285Q2l3Z1FJRUNBQUFFQ0JBamNDMVNXSHQrdlpna0JBZ1FJRUNCQWdBQ0JUeENvTEQzK2hJWnJJd0VDQkFnUUlFQ0FBSUU3Z2VyUzQ3dlZMQ0JBZ0FBQkFnUUlFQ0R3Q1FLVnN4NS9Rc08xa1FBQkFnUUlFQ0JBZ01DOWdOTGpleE5MQ0JBZ1FJQUFBUUlFUGxaQTZmSEhkcjJHRXlCQWdBQUJBZ1FJM0Frb1BiNGpzWUFBQVFJRUNCQWdRT0J6QlpRZWYyN2ZhemtCQWdRSUVDQkFnTUNkZ05Mak94SUxDQkFnUUlBQUFRSUVQbGRBNmZIbjlyMldFeUJBZ0FBQkFnUUlsQVdVSHBkRnZDWkFnQUFCQWdRSUVQaGdBYVhISDl6NW1rNkFBQUVDQkFnUUlGQVdVSHBjRnZHYUFBRUNCQWdRSUVEZ2d3VTJvZmI0NTRNQk5KMEFBUUlFQ0JBZ1FJREFUVURwOFkzQ0V3SUVDQkFnUUlBQUFRSktqNTBEQkFnUUlFQ0FBQUVDQkc0Q3NmUjRkM3ZwQ1FFQ0JBZ1FJRUNBQUlGUEZvaWx4NmRQRnRCMkFnUUlFQ0JBZ0FBQkFsZUI3M2hUa04vclN6OEpFQ0JBZ0FBQkFnUUlmTExBVjB5UFAxbEEyd2tRSUVDQUFBRUNCQWpjQk00aFBWWjZmUFB3aEFBQkFnUUlFQ0JBNEtNRmxCNS9kUGRyUEFFQ0JBZ1FJRUNBUUVIZ0VHc3JEb1ZsWGhBZ1FJQUFBUUlFQ0JENE9JSGo4ZnZmWVIrejQ4djY2OS8zOGZoeEJCcE1nQUFCQWdRSUVDQkFJQW9jWTAxRm1odm4vcFVoT3o4SUVDQkFnQUFCQWdRK1VlQTdTWTgzMisxMmx6NlNaNXRreWZZVEtiU1pBQUVDQkFnUUlFQ0FBQUVDQkFnUUlFQ0FBQUVDQkFnUUlFQ0FBQUVDQkFnUUlFQ0FBQUVDQkFnUUlFQ0FBQUVDQkFnUUlFQ0FBQUVDQkFnUUlFQ0FBQUVDQkFnUUlFQ0FBQUVDQkFnUUlFQ0FBQUVDQkFnUUlFQ0FBQUVDQkFnUUlFQ0FBQUVDQkFnUUlFQ0FBQUVDQkFnUUlFQ0FBQUVDQkFnUUlFQ0FBQUVDQkFnUUlFQ1NkcllBQUNBQVNVUkJWRUNBQUFFQ0JBZ1FJRUNBQUFFQ0JBZ1FJRUNBQUFFQ0JBZ1FJRUNBQUFFQ0JBZ1FJRUNBQUFFQ0JBZ1FJRUNBQUFFQ0JBZ1FJRUNBQUFFQ0JBZ1FJRUNBQUFFQ0JBZ1FJRUNBQUFFQ0JBZ1FJRUNBQUFFQ0JBZ1FJRUNBQUFFQ0JBZ1FJRUNBQUFFQ0JBZ1FJRUNBQUFFQ0JBZ1FJRUNBQUFFQ0JBZ1FJRUNBQUFFQ0JBZ1FJRUNBQUFFQ0JBZ1FJRUNBQUFFQ0JBZ1FJRUNBQUFFQ0JBZ1FJRUNBQUFFQ0JBZ1FJRUNBQUFFQ0JBZ1FJRUNBQUFFQ0h5end2Ym1NLy9nM0JmQmg3SFpNMG9vcHBCeURBQUVDQkFnUUlFQ2dWdUIzN0tReTdQOWNlL2dCMzVBZUQ0aHBWd1FJRUNCQWdBQ0JUeFVZUGFtTTZmZHhBdDdSVzJMMGVJSmVkQWdDQkFnUUlFQ0F3SXNGL2sweGVuejVtYUNWMHVNSmtCMkNBQUVDQkFnUUlQRDJBcWRDZnR5NURPSjQvUDcrL2oxOC9aejI2MjFoVi9rWG13a1l2MC83dWhCKzJqK0tITmMyYk0vNy9XbUtJZkFKbkJ5Q0FBRUNCQWdRSUVDZ1VXQjN6UUhqejYvR2RSKzllZngzT0syckx2WTdQTnB5c1BmL25lNnk5RTdKZVVFanZOaitmQThXbkIwUklFQ0FBQUVDQkFqTVh1QllUR2NIeUFXUGgzMDVSZDFOeWZCVmJOSGxtZlI0TTExaVB5V1JZeEVnUUlBQUFRSUVDTlFLRkl0MnQ3WHJkWHJqK0ZQTWtDZTlycTJVOFQrUkhtOVZWSFRxZGlzVElFQ0FBQUVDQk41QllGOG9LTmdQMWFSL3A5d29idWVpNXFlaStDNjBxSDk2dkpFZFA5VVBOaVpBZ0FBQkFnUUlMRk9nT05BN1lEbkJ6MStDUEcyaVdjajQrNmZIVTh5NHNjeFRSdFFFQ0JBZ1FJQUFnWGNXS0E2MlhnWW9QNzVwM1dhQ09OMFdUZkdrTUY5ZC8vUjQycHgrQ2hqSElFQ0FBQUVDQkFnUWFDSHdWU2hHR1BRNnVtTTJrTnNwUjIwUjhvTlY4ZzNxZE9qOGhnUFZZVDhJMWRzRUNCQWdRSUFBQVFLekV6am5zOExMc0NPOXYybUZ4WUExR3kzNDh2VWl2ZFBqZFlzRFdZVUFBUUlFQ0JBZ1FPQWRCZkxwNU9YeU8yZ1RqM0ZxNVVISHBCL0dsNS9OdVhkNlBPMzFoQS9iWkFVQ0JBZ1FJRUNBQUlISkJBckZ1cGVoWjJ5SWc5T1R6dTBtUFo3czFIRWdBZ1FJRUNCQWdNQmJDdndVeWl1R0xpc0lWK2hOT2hZclBYN0xzMVNqQ0JBZ1FJQUFBUUxUQ2F3TCtmSFFVNXFGOGVNcDU0R1FIazkzNWpnU0FRSUVDQkFnUU9BdEJVcTNtaHU2RkNMSnZvZTk0cSs1RTVhZkhoKzJ3MWFBTjN0bDc1NDJnOTBWcHRYeHhsdnBlL00xM3M3cjkvdzV2ZllpNEhwNjd4QWdRSUFBZ1JFRWZndkR4ME9YSDYrMmwwNlh5RDNad01Xbngvdkxac2o1cDF0eUpxZEF5elZudjlyMk1uU0ZVSXNtZjFLdnZRUzRSUjlZaFFBQkFnUUlEQ2x3dTRWSHpKT0hMaFZPN2oweTRYamUwdFBqcEJobDZQSDdGcWZLY2VJU21CWWg5VjdsdUwzc3Bpem5DWUYrVksrOUFyajMyV0JEQWdRSUVDRFFWeUNmVXc2ZnpKNHVFOTVtSTkrVVRxUFcrU0gwb1Q4aHRPK1hwQlRsQmFVVnEzRDd4QmVNV2JkMzZiTG05K2F5blRZLy9yQmVteDY0Uy9kYmx3QUJBZ1FJRENNdzRzMmxRNENiQ1FkRWw1MGVKOUZYamJRZi8vMSsvWnpPNjkzbU1rNkpjT2YwZVBTSW5qbXhrOGtLSjgyUGEzcnRtU2EwMnZabHZUWTFjQ3NOS3hFZ1FJQUFnWUVGRHZteDA4RUhlMzhtbk52dFplbnhPcjFIWUFIeTc4Vm11OXNmSGc1cEp0L1JWMTNHR0diL3VEN0dHZGp1bW1pTkg5RlRKM2h5T3JlN0djMFFuUllxSzZwNjdha1d0TnI0ZGIzV0dyaFZPNnhFZ0FBQkFnVG1LYkMvcGwveDU5QkRsTC9URlF5OEtqME8xYnNQSDl1cW9lRy9FeUtwQWErOHFpeWZlRGZ2NFc5ZjNaNTFUYlRHajZoYi9PVzFFOGsybnlPRzZMUlZYYStWWXhyKzlRdDdyU1h3OEcyMlJ3SUVDQkFnTUtGQThlYlNod21QUE95aFhwVWVyNzVPKy9NNk54cTUzdjg5emtsVlJQcG9tblVzekNCU09jRDgrM002bmJNOWpGTWgzRFhSR2oraUo4K0s1SFJ1TTRQMzg1MjJxdTIxSjF2UVl2Tlg5bHBMNEJhdHNBb0JBZ1FJRUppdFFQaFRtM3VNazRWTjBQcVhwY2RaMjdKaCtMdnA4YjYvc3NqV2xSbHdzbldZZjdwcGJEam14NTJ1Tm16UDNUWFJTdmM4WmtUdFk2OWNNelNvL1F3Zy9UdnRZYTlWUmpmUXdsZjJXamZnZ1Jwc053UUlFQ0JBWUdLQnIxeHkzTFowYytJUTJ4enUxZWx4ZG8vdXFxSExRem9BWEhmVldCSjVZOEZzM0xwTnlVQWJwdEk2VHlSYUkwVlVDckR6eTZRZjJzK1gwci9UVm85NnJYUGdIVFo0YWE5MUF1N1FLS3NTSUVDQUFJRTVDZVF2dDNyVnhVYlBlN3c2UGM0VUswZmZrd214d3FNNlB3NGZUeXEzeWt6U090bW00ZVVuOEhvbFdxTkc5RVJqMGswVDY5WVh6UFh1dE5XalhudTZHVTA3ZUcydmRRRnVhb1gzQ0JBZ1FJREFqQVZLTjVlZTdtcTZRVTFlblI2bkdYQk5EVVEyUVVqVmxZOGgxNnhhZnNOSnQyMWZNSERic00yVFhvbldxQkcxaWJweG5aQzR0dFhxMjJtcmg3M1dHT0t6Yjc2MjE3b0FQOXRTMnhNZ1FJQUFnVmNKSkxPWjVoNTMxYk92Q3F2YmNWK2NIb2VNSlhuVVZSeGswVldrYldFQXM2NHFPUXFrOWJIZE1GcXYzU3ZSR2pXaTFxSFhycGhjUE5aWXJQSzNZZTlPQzNPNk5mZmEzMEZHZVBiaVhtc1BQRUxiN1pJQUFRSUVDRXdra0pWZ2h2d3VlVlRPTVRaUkpQMFA4K0wwT0F5cEpZKzZHb2hNK0Q1N0RoOU5HZ2VQVjBreU1sNmY5RXEwUm8yby94bHczVElNYnJlYmdhVnZwNjBlOTlvMW1GRit2cmpYMmdPUDBubzdKVUNBQUFFQzB3amtjOHQyTTJOTkUxZUhvK1NiVUZQaVVMMjNrSDFlSC9mcGEvVTI5MHVicWxpVHRkTjZoTXZsYnNQa3RzVE53NUJwb1cvVkZYOTMrK3F4b0UraU5XNUVQUnBSM2lSSjM5dWRBWDA3YmZXdzE4b2hEZnY2MWIzV0dualladHNiQVFJRUNCQ1lWS0JVZmx4UkF6QnBPSDBPOXVMMHVMR0tkUldIRzBNT1hpN3NmandNT1c2aGI1OUVhOXlJK3ZSOWFac3dWTi9xODBUUFRudjE0UEhxMWIzV0dyalVNVjRTSUVDQUFJRkZDWVI3SFB3OTJzK01OWjlHdmpZOURnbEw4cWl0UzduNmxvc3Z3akJrODRlUmNRdDkreVJhNDBZMHdCa1ZocmZiREIvMzdiUTRlTnpjYXdPMG9tRVhyKzYxdHNBTlRmQVdBUUlFQ0JCWWdFQ2E4NFFVTHp6NkZ4bThyS212VFkrekt0YmFNY3RyY1VWcGhaQm5QUGdzTW02aGI1OUVhOXlJaGppQlF0RkVpK3JqbnAwV3A2MTQwR3REdEtKK0h5L3Z0WmJBOVMzd0RnRUNCQWdRV0lSQVByMnN2OFJzdmszSng5OW02UERXa3ZCeDRQcm8vYkVncTJLdEhWSzhYdnhZU28vRDR1Wkpla2N1OU8yUmFJMGMwYTFmbm5nU3h1cGJURjdSczlOV2ozdnRpZGpiYlByeVhtc0ozS1l0MWlGQWdBQUJBak1XQ0g5eWM0K21HMVhNc2hXdlRZL1RLdGI3SysrdVZGa21WaDdUREFPeHpkSWpGL3IyU0xSR2p1Z3E5dFRQY0NJM3U0YmQ5K3kwT0pmSTQ3MC8xWURtalYvZmErMkFtMXZoWFFJRUNCQWdNSCtCN0t2bThJY3ZlYnoweStNK1dDOU5qN1BQRnJXbHg5ZE1ySlN6aFF2ekhveHlqbHpvMnlQUkdqbWlQbjEvdDAwbzZXNGVsVTgyNmRscDhjSzhCNzEyRjlDd0MxN2ZhNjJBaDIyMHZSRWdRSUFBZ1ZjSVhFYzRRM2I4YURMZVY4VFhmTXlYcHNlUHFsaXpUS3o4b1NOa21nK3l1RmpvTzE0eTFpUFJHam1pNWw1dStXN29qNGNmOEhwMjJxcEZyN1VNcys5cXIrKzFWc0I5bTJjN0FnUUlFQ0F3STRHWStJVFVPRDVhWE5zMG85aFhMMDJQSDFXeFpwbFllYnF4NEZ5ZTZxMW9taGI2UGtpaGk1dDBldFU5MFJvN29rN2gxNjBjUDQ3VUZvSm5XL1hzdE5Yalhxc0xhNmpscisrMVZzQkROZGQrQ0JBZ1FJREFDd1hDZC8xL2o0WGRYUHFsNlhIMndhSzI3NjdCRlZlSXM3MFZGNVZmcFJQQ05hZlE1VzI2dk82ZWFJMGRVWmZvNjljTkhWSzZEUEp1NVg2ZHRtclJhM2VIR25qQkRIcXREZkRBcmJZN0FnUUlFQ0R3RW9Ici9BcHBqanplVi9wak5PNmFnWWJZcDU2NUloMVJyWi8xT0k2MUpYR1ZSb0ZQeWFJSHlHR1ZpbnZ0RFFiWVBkRWFPNkpobWhaR2h1c3J3ZU14ZW5iYXFrV3ZEZE9HK3IzTW9OZGFBTmZIN3gwQ0JBZ1FJTEFrZ1hERnpkK2psTTNOdXlHdlRJK3pXWTFyaHl2VHE5bnVxbUZEeUErTVk2dXlGUHF3WDI4dm0rMjVmR3VSWi9xbGU2STFka1RQdE9adjIxak44dmV5NmxuUFRvdFZQQTk2YmZWOVNycHF1ODcxMVBjcEdXL2Rub2VwV0pwQnI3VUFya0szakFBQkFnUUlMRStnZEhQcDhiN1VINTdtbGVseGx2N1djV1hqbEtWcEsxYXhpTFU1WC9vcjlQMCtoV25JTnJFZ1lGT2JoM2RtN1p4b2pSNVI1eVpVYmhEcmhKcUxqM3QyV290ZSt4Yy9aY1pwNDY0OUZZYWNONFVsbFdHM1hEaURYbXNCM0xJeFZpTkFnQUFCQW5NWFNDdExyd1BJU3lvL2ZtVjYvS0NLTlV2RWNtT0o4VFNJMXMwcDNLM1FOeG1zMjV6aXVvZVFaUFcrZlVuNS9PdWNhSTBlVVRuQ25xL0RLVndHTCs2cVg2ZWxwY2VOdlpiMDFmWXJtUmY1R1BvOXJmQllYelpmeCtUd3Ywbml2QytHMGVmVkhIcnRNWENmbHRtR0FBRUNCQWpNVVNBdExRMS8rOExqUWZubW5Ccnd3dlE0R3gydUt5UE92c1cvUzlZaWRUTmgyaHVyNHpsSnI2NXJ4bkc3UjkvdVgxZCs5TE56b2pWNlJJOGlidmwrU0g0YlAwVDA3TFJZZWx4Lys1Y2t1aVFwdnZaVnFPVVBRWnl2SmVaZjRTeHR6SzFiTlc4T3ZmWVF1RlZMckVTQUFBRUNCQlloa0U4ekgxLzlQNThtNWVPZStOSzhMUCt0U1ZtekFmbjdLb3J3RmZ5RHlYbGpvM1pKdWVzNmpEMW1qN2h3b0x1MmRVNjBSby9vMnNvbmY0Wkx4eHBQZzU2ZHRuclVhNmZMNXE5dndrai9JY21vczA5TzZkY0lOZWRKaHdiUG9kY2VBbmRvajFVSkVDQkFnTURNQmNLZjN0emorYUd1aWRyN3d2UTRLNTZvTGoxT2gxczNGVytHM0tsNWVENGQ0ZHl2aStPZzhhcW9BYjZpRHgzVE5kRWFQNktCVHBmWUowMzc2dGxwOGY2SERiMzJsYytPNHgxRXRzbHdmNW93WnhsNTQ2QjJVOGkzOStiUWF3K0JiOUY2UW9BQUFRSUV5Z0xIZjcvZEgzL0RUK1hkVGZBNit5T2VwY2dQaGpjbmlLZmxJVjZZSGpkVXNmNm03MVVtczBHNDhvMWJpOU9CNTAweE8wNnJYd2ZxbDY2SjF2Z1IzUnIvM0pNNFIySFQ3MUhQVG90WDV0WDNXdUtaL3lBVW85aGNlemxlc2Zkd3NwSVc3WjVEcnowRWJ0RU9xeEFnUUlEQWh3cVVwb0xJY3M2SFA2NFh2TDlFTFJ0WHk0SjhmcXhybWthOExqMnVyV0k5ZnFVNTJEYWZNZDAwUW83ejROWVY2Y2h6dVFJakZoODNsci9lanZId1NkZEVhL3lJSG9iY2JvWDRJYS9TUGQyK1o2ZkY0ZmFHWHRzVlorcUxBLzNYd2VNNDhKejBlVU5VN2RyV2VjeC9qRjU3Qk55eUtWWWpRSUFBZ1U4VXlBcFBzMVN6OVkrR2IyOG5VTXdHMXJKb3I5Y1pUWERnWnc3eHV2UTRHMjdmZitjZS8zNi85bGxFNjVwMEtKNGF6YmpaSGtxRG9PazVsU3RHZm9LdGEzbzhma1JQTkNhL2Fmd00wYURiczlQU29mdmEvU2FsRmZrZ1ZuR0k5VlpCazQ0ZUQvQjVjdzY5OWdpNDRPQUZBUUlFQ0JBb0NKempaS2V0OCtKMHhlcmh4c0oreDN3Unh6WC9RaTVsWjJNZStZbDl2eTQ5TG82Mi83bUZaOXQ5clY0Y1dheEpuVE9IZEYvbHJ4TFNJY25YcE1malIvVEVLWkRmTko3RERSZkI5ZXkwVlhPdmJXNlRWcVN4cEVlNWR2SjMrTnhaWDVpUkQ3LzVlZGYwZUl4ZWV3VGMzQUx2RWlCQWdBQ0J4UWxrM3dtbmYxWEwzKzNQdERXdlM0K0xnKzBaMm1XelcrOFBUVGxzL01hNzhjckhkSmo0cnNvNGJsZ2NwZXpkSngwVHJRa2lldFNVNDY1ZGRVTG9oNGFCMnA2ZGxzN3JWdGRyaDlMZ2Naem1JbjlQOE45RDdhZWxSKzNPdnorTFhuc0FuSS9YY3dJRUNCQWc4QTRDWWRhbXY4Y1FBMTZqcTd3c1BjNnFXRHNYQThlUnhjWnNLUzBadlk0OTNnUmo1OVJOc254YnE5MlRqb25XQkJFOWlEdGM2MWdlVHEvY0pKeSs5VWg5T3kzT1JYRjMrOE5yQU90aTVYRjZYOFNHS0s3YmRmMDVpMTVyQnU3YUpPc1RJRUNBQUlIWkM1U3VLTHpMMEdiWWdKZWx4MWtWYStkeThaamxOZzB2SjlNZFY2WjRjZUN6ZG1DMGNZOTMvZFl4MFpvZ29yc1E4d3NPc1h4M2dQUzRiNmNsZC9oSUhuWEd0NHZ3c3BpRGJxdHN2bTZIK2Jibm5zK2kxMExUNmo5LzVLTDFsQUFCQWdRSXZJbEFPanRDK0FzWUhrdTR1ZlRMMHVPc2lyVlZ6cFkvT3hvVHJiaGl0TCtybjAwSFBtc09sMXdMMW1tc3YyT2lOVUZFZWFMYzgrTjNjckZqVnNkZjAvYmMyc25URU9wZFhjcHRsYjZkMXB3ZTcwdWRsU2JoRHo5Y2R1MjByak5Yak5OcnpjQTNhVThJRUNCQWdNRDdDS1RYM01jL3JNay9DeGdsZWxsNm5GV3gxdFdqMXA0U2NTQzBhZGd3TGZTOVM2N1N3dkRxdzhWUE5VMzdMRWZUTFQyZUlxSnloT25yK0ZraXlYZmp6MWJwY1VpbDZ3dTArM1phV2szY1ZqaE53cXRiOUxlMGM2ZDFUSTlINnJWbTRML21lVWFBQUFFQ0JONUhJTHVIUVpZZzN5VnBzMnZvcTlMajNsV3NNZUFteHJUUTkyNk5ORk84V3h3WHhIeXMrcTNxcGQzUzR5a2lxbzd6dk5sc3p6Ly9WakdWZkQ0OTd0MXBhY0ZMZFl6M1MyTVMvdkNqWmVkTzY1Z2VqOVJyMHVQN0RyZUVBQUVDQk41ZG9GaCtmSmg5YzErVkh2ZXVZbjJZSHNjVjdwT3JXR0ZRVStrYzNxdDVxN29EdTZYSFUwUlVIZWQxYWZ2ME9LYW0xODNLUDN0M1dxZjBPRTNDU3dVWDVWQldqMjVUZmI5QngvUjRwRjVyQks0STJpSUNCQWdRSVBBR0F1bDNzdW5vY2UyRllQTnBaMHdDc3JIdStpL1ZLK0xOdG9rL2VyU3pkeFZyRExnaW50dWlHTkZkY2hVVHhOTDB1dGROUXJMYmJsNkgvQmFOczJkY1Y0dy9wNGlvY01DN0YrM1Q0OGJCemQ2ZDFpazlibGQ2M0wzVE9xYkhJL1ZhSS9CZHgxbEFnQUFCQWdUZVF5RDlVamI4Y2IwZndweGZDMStWSG85V3hWcFRNcHIyU25WS0c4dVNxNnVTYXpxczAranhKQkhWQkpvdDdwWWUxMTZhMTd2VE90VWVwMGw0YzROVzZZMUdPblZhdC9SNHJGNEw2WEV0OEtOR2U1OEFBUUlFQ0N4VjRKcHhidHRlaXZUS2hsNkREZW44aEtQSC9hdFlIODFjVVZNeUdyS1N1clFrN0xKVDI3c2xXcE5FMUh3T0RaTWU5KyswNXBrclNySEhKUHpoUjh2dW5UYVBYcE1lbDdyYlN3SUVDQkQ0RElINHRXK1NjRlVQVmM3TTRFWHBjZjhxMWtmcGNXelFYWEtWMWxiVVhKd1dNcFp1OVNHZFJvOG5pYWo1dEdxZkhvZFBFWGQ2MmM3N2QxcVg5TGhENlhHM1R1dVdIby9WYTAzQXpaM29YUUlFQ0JBZ3NHU0JkUGFLK2M5YUVZeGZsQjczcjJLTld6Wjg4Z2pwUi9rdWJLdjBybTAxdDIyTEgyZStPcDF3bmRMalNTSnFEcjliZWx4M2xXTC9UbXUrYTE0eDlnNmx4OTA2clZ0NlBGYXZoZjNXQVJjaHZDSkFnQUFCQW1XQmY3L2RIdzFKVTNuM1k3NU92MHp2K0tkN3pJQ2E5djJpOUxoL0ZXdlVyZi9vVVZNeUdtc3Jha1pGWStseHQzT25TM284VFVSTmZieHFQN0ZiSExxdEc1VHQzMm1yQjcyV2p6NU53aDhWSnZYb3RFN3A4Vmk5MWdpY1ovQ2NBQUVDQkFpVUJZclRvOFdCbkRiLzFIeDVYdDc3dUsvVDBhKzdxUlBHUFdqdnZiOG1QWDZpaWpYeTFrK1lWMTNvbXlZN05hZkh5RldzMDBUVWZBSzBIajJPSStrMTUrNFRuYlo2MEd2NTZHTVMvdkRpdFI2ZDFpazlIcXZYbW9EekNwNFRJRUNBQUlFN2dUU2RhWk1SRjlhWnc1ZVdhWlZyM1FEY1hVdGZ2ZUExNlhINkVhTFhsOHpSdDM1b1ByYm5icGk0T0NKNU9NZXh5ZDg0cEZ3NGdSNW1aVmwzZFJrOW5pYWk1dk9vZFhvY2YvRnFkSi9vdEhUNHVtYS94ZERUSkx4MGkrK3YyKy9URTUzV0tUMGVxOWVhZ0lzUVhoRWdRSUFBZ2JMQStUNTFLZVF4bFMrMjlkKzVsL2MvMnV2dnBxL3hSenRxL3gyL0pqMStvb28xcGs4MTQ1c0pRend4N3Q2T25YTDc4TFJOaTVDTE53Q1BHNDZSSGs4VFVmTVowRG85amlsd3phL1JFNTIyZXRCcnVlalRKTHo0OVVDeTlYV05KenF0VTNvOFZxODFBVi9iNkNjQkFnUUlFSGd2Z1dQOGFuanpxSEp5UG8xK1RYcjhSQlZyVElCTGc0dC9uT25YRHNYa2FyVktsMTRITC8vZFpuRTdoa2RNdVA3RnAzLzdlZkNzdytqeFJCRTFCOXc2UFk0WU5YWFl6M1JhYzYvbGd5OE85S2Z2L09RbjAramRhVjNTNDlGNnJRazR6K0E1QVFJRUNCQjRINEUwMjZ6SkwrYll6SmVreCtrWDZIOURncDFnUXBaMlZ6MXgzVU5hTWxyK2RCSW5nN3RjbCs0dmhleDY1Q3JXaVNLNkFsVC9iSjBleCtTMGVoOVBkZHFxcWRlT3Y3bng2cGlFbDBieHQzZjNOT3pUYVYzUzQ5RjZyUUc0bXQxU0FnUUlFQ0N3ZElFMEQ4djlzWjk5ZzE2U0hqOVR4UnB2d0ZaN0U0L1luRkp5bFZWYzNHb3JOcGZDemRaQzRjV3R0TFZsZjNVWVBaNG9vdWJBVzZmSFlVN0NPNzUwMzA5MVdsT3ZoVlIwYysyU0dHbXBLUDMzY3ZkMVRKOU82NUllajlackRjRE5YZWhkQWdRSUVDQ3dVSUcwTVBMNkpmNGlHdkdTOURnZG03c2JFbXdIRnBHdkk4SGxUWkpNNjFJY0hFN1dpTE1GWEs0VkY3L0YvQysrV1RPblJYbnZ0OWNkMHVPSklycUZWdm1rZFhvYzBzN0MyUHJmN3A3cXRGVjlyNlg3dlg0ZmtOWldGRVBZM1owcHZUcXRTM284V3E4MUFQOVJlMGFBQUFFQ0JONUhJQjFmdTdzdWJOWU5mRWw2L0ZRVmEwejFyb09OSmR1bWt0SHJxcnRMNGZOTG5FQzNabmZYVGU1K3RrK1BwNHJvTHNUQ2dyYnBjU3lndUg2T0tPeGhGY3Nqa3F5eEsxVzJsOXBlaTVsdXN0OXN2WkErWG9ycDhGZng4MHhZc1ZlbmRVaVBSK3UxSnVCTXdBOENCQWdRSVBCT0FqRURLSDB2UFB2MnZTSTlmcTZLTlY3bFZjaHcvNURUa2NqeTBITDgySEl0R1RqY0xzeExOeHU1aW5XcWlQNE1xcDYxVFkvamV0V1Y4MDkyV20ydnhVejNWdEh4YzRuNWNYNzBPTW1mNzZxVmVuVmFoL1I0dEY1ckFLN3FOOHNJRUNCQWdNRENCWlkycFZ2Sy9ZcjBPSzFCdVI4VGJIa0NoUExObW1MaDJKcHJJbnpiWFJ3THZKWWViMHZKVmtqSHJ1L2R0bmowcFAzbzhWUVJOVWZjTmowT3VXcE5YZmVUblJhTGo2dDZMYTJteU1hTEU5ZXZrUHJtT2lTWkMrYisrNWhlbmRZaFBSNnQxeHFBbTN2UXV3UUlFQ0JBWUlrQ2k1dlNMVVYrUVhxY1hlTjFmNzFWeTI0UFEzczFPVnp5VGxYdGJHN3B2cFJaeCsvMnU1WWVkMGkwaG92b2tKV2t4RDNXL3JPdEhQdHRteDZIMUxRcWgxMmx0NzFMM3IyN1NLNWxwOFhiU2xmMVdwcDJaL253T2psNjdKSGJGd0RKcjlWOVFQMDY3U1c5VnVLcEJ5NnQ2Q1VCQWdRSUVIZ0hnVENtMmJzeTgzVUFFNmJIeDYvVC9ueE9uU0xXWlgwKzcwOC90MVNvcFVJY0RLN1BBbS9YNFAzdExpVFVhUUoydW15TGh4dTVpalhtcGNORUZES3JGby9LVkw5dGVoeEdaWXQxSzBOMVdqcjNkRVd2aFZSM213VjlqdDhvaElUNW1oSW5OOG5MalNSZmU3UmZwN1ZQandmc3RXdkkyYzk3NE5JS1hoSWdRSUFBZ1RjU1NMOGp2aXVTbkgwTEoweVBzNi9SNzFLOFlqN1dRaXpzb2ZMNnNaZzIzZVkzenUwcERMd21xZG0vWFRrN1hzV2djbXUyZXhweXVvcFU3MzdqQVNQNnQ5NjJlS1QzeXk0SDBqSTlqcXNWUHo0TTFtbXgrTGlxMTVKc2VCZVhKOFBqNldlWDhHa210T040U0Q1TDNWZFdySHAyV3Z2MGVNQmVLL1pFQlhCeEJhOElFQ0JBZ01BYkNhUmZFWGRPOUY0dk1HRjZISXcybTAyUzQrM0NJL21adkVxR0RvdjVXQXVTMm0rbzQ3anlkZUF4djZOamFHYklrZSt5eDdDd1lud3l2M0hGODlicDhXUVJWUVNaVzlReVBRNDlkSjFoTGR0NnNFNWIxZmJhSVF5cGJ2Szk4eFdXYk1NL3U4b1BuUDA2clgxNlBGcXZWUURuZXNsVEFnUUlFQ0R3VmdKcE9XMytldnVsTkcvQzlIZ3drcEM5VkpXeHJsWS9tMDNWYUdOeTVNTjZjOW1jNzJZbGkvTXhWTllqTkViYk9qMmVMS0xHY0ZjdDArTlErRExhUjd6Nlhsc2R6cnZOWmJ2UDljNVg2SzUxZmttdWdUMDdyWDE2UEZxdmpRcWNFL0tVQUFFQ0JBaThYaUJtSHowR0lWOGYrV3FKNmZFcWpDdFdEaXQyQm8yZmEzSnBXY3NkdEUrUFcrN3diN1dlRWYzdG9PcFp1L1E0cHAyZHgvS3JqbGU1YkxCZTYwdjA4bDRiR2JoUzNVSUNCQWdRSVBBYWdXUDR3OTk3bnJMWHhIdzk2aUxUNDFpY2VtM0JVei83bFI1M0dJZnNIRjNQaUpxUDB5NDlEbC85ai9nTnlHQzkxcGRveFBTNFhVZ2pBemVmQTk0bFFJQUFBUUtUQ29SU3lQNHpYazBhNnQzQkZwa2V4MUc0dTZiMFdWQ3NZbDIzclN3WU1kSHFHVkZ6NDl1bHgrSFEzVWZTbTQrY2UzZXdYdXRMOVBKZUd4azRaKzBwQVFJRUNCQjRzVUE2VmRtSWVjV1k3VnRrZWh3djg2cWFCYUd6VlBoZ2N5czlQbFZPazFDMXp4RVRyWjRSVlVYNXQ2eFZlaHdhVmJvdzcyOFBRendMRitjTjBXdDlpVjdkYTZNREQ5Rko5a0dBQUFFQ0JJWVFpTityRHZKbmY0aG91dTVqbWVueFVJbEdUQnV2SDJ5UzBjMVdrN1VseE9NbFduMGphdTczVnVseE9KR0hxZWl1Q1dhZ1h1dE45T3BlR3gyNHh0MWlBZ1FJRUNBd3RVQ29KOHlOUUU1OStHZVB0OHowT001OGUwMXJueUNJRTl4ZXQ5KzNIandlTVQzdUc5RzFFZFUvMjZUSG9mYWgreFIzMWNlcldScnl3K2Q3clRmUmVPbHhxNUFtQUs1eHQ1Z0FBUUlFQ0V3ckVLZElIZk9DcHBHYnM5RDBlS0JVSStScjF5bmlmanRjWERsZW90VTNvdWJUSko2bHR5S1M2blhEbFhQUDU2N1YrODZXRHROcnZZbGUzR3NUQURmcWU1TUFBUUlFQ0V3a0VJZmx4aDUwRzdNdEMwMlBWOFBrR3JuYk5DUzVVL3ZLZ3ZFU3JiNFJOWjhqOFN1T3F2dWwvRzBXVXRmbU5mN1c3ZjFza0Y3clRmVGFYcHNFdUhmUDJKQUFBUUlFQ0F3bWtFM3BOdDVjc1lORldyZWpwYWJIcTJRV2dPZXp1ZkRwWmh0cC9tMjYzQkJqdkVTcmIwUTEvWHM4SHIvLy9ZYXNOSG1jRC8rK2t3WFZxNFoxYXQ2cTNxRFgwaUY2clRmUmEzdHRHdUJldldJakFnUUlFQ0F3cEVDWXFlbXlhWHRCVjlzakgwOFB2Z2R2dTZNVzZ5MDJQUTcxQXUySGUrc2tyc09aeVloa0YvUHhFcTNic0hqSGlLb2JtSmIraEpNMDk2aHNhR2hSMjJudHFvL1ZhdWtndmRhejAwYXNHRy9SYXhNQnQrb0ZLeEVnUUlBQWdSRUZScHJTN1RUQXVHamJWaTgyUFE1WDUxM0xodHMydG1LOU1ObllPZHpCdUZPcVBXSjZIQ2V0Nng1UlJkT1NSU0ViM1d3MjIrMTJ0MHYrU1o0bUN5clQ0K1E4R0hWU3QydDhnL1JhdjA0Yk16MSszR3RUQVYraC9TUkFnQUFCQXE4UkNOY0lEVE9UYXlIK3BFaXhVNjVXMkxqcmkrV214Nkc4WW9CN3ZQMDdieS9iZGNmcGVNZE1qMWU5SXVyYTc2WDFrNmtYTnVPWFZvU0REdEpyL1loZTJXdlRBWmQ2MWtzQ0JBZ1FJRENwUUp6TnFYb3M3cWs0VGgybVVIanFRR0hqQmFmSElkc1plYXFGT3Q1UkU2MjZnNDY0UEZ3Mk50Rkhzcy9zdFFtQlJ6eE43Sm9BQVFJRUNEd1NTT3M2bjc4OHJIeWNKSCtvL1BxN3ZONHdyeGVjSHE4T3lYVjEwd3g1bHEzZkxUMU9xb1FtTytjK3N0ZW1CQzZmckY0VElFQ0FBSUhKQkVLR05FcTladkx0ODRRNTM1TFQ0MVZ5K2Rva0JiTjNKOVdicGNkSmxkQUFaU3AzU2pVTFByRFhwZ1d1Y2JlWUFBRUNCQWlNTFREYWxHN0pYOUtSNzExV29GbDBlaHdtREJoKytMN2dVLzNpdmRMakpGK2Q4cFQ3dkY2YkdyajZwTFdVQUFFQ0JBaU1MUkRUeXNHbmRGdUZBZEZMeCt2RW5tcnFzdFBqa0dtZG5tcC92NDNmS2oxT3FoMG0vb3p4WWIwMlBYQy9zOXBXQkFnUUlFRGdPWUV3dGRRWUY0YkZ5LzJlQzYzYjFndFBqOFBIMlhoa2ZBQUFJQUJKUkVGVWlRbW02eTJiaGl1dEpxeUFLUjkrME5mSlhUWW1yS3hJUS8rb1huc0Y4S0JuaUowUklFQ0FBSUZXQXVIR0JHT004b2F4NDJtVGxhV254K0g2dkJkTVg1RjBVNnNUWmY0ckpabitaRmZsL1dsOFVLKzlCdmlQMmpNQ0JBZ1FJRENOUURxbDIvRGY2bzgxSnQyZ3N2ajBlUFc5SC9xdWhRMWMxN2NPNXlrcllLNUhIZVBuOGZ3Q3Z0VUg5ZHFMZ01jNFYreVRBQUVDQkFqVUM0dzBwZHUvZUl2cUtTYzlUcHE0L1BTNHZwKzhRNEFBQVFJRUNCQWdNSVhBU0ZPNnBRVWJVMy9WTFQyZTRwUnhEQUlFQ0JBZ1FJREFHd3NjNHlEdjBQZWpPS1JEeDBsTjY3U1hmRW1QMy9oVTFUUUNCQWdRSUVDQXdCUUNNYUVjZUVxM3YrUjQyaGxvVjZ0YlZoNHVDdXpBRitadXVEMG1uVFczUTVCV0pVQ0FBQUVDQkFnUUdGMGd2WHp1ZDhEakhIODJ0MFJ6ak9rd0drUE5IYm5Ud0hVeVc5WGZZOXQ0Q0c4U0lFQ0FBQUVDQkFpOHIwQmFJVHpjVkx2SHIvVmZtcGs4MjB4TFY4aHl1OXlQSkU1QmQ0dDgyb0tRYVlrY2pRQUJBZ1FJRUNCQW9GNWcwQ25kdmcvN1FtMUR5RFludmtQRDlYckFOTkh0VUNSUkRQd0ZNK2ZXOTVGM0NCQWdRSUFBQVFJRXBoSVlhRXEzNDcvZm4zMytvcmpiTU96RXQ3aElKK0g0TzNycm1wSDBZOEp0dzQzaDQ2bE9RY2NoUUlBQUFRSUVDTXhJNERzV0NXLytkWC84L2g0T1gxOC9QNmY5ZVpldk5MNGxtTm1UYWF0NDAwazQ4akcwdkFGZCtqRWh0K0ZPZmp5ajgxUW9CQWdRSUVDQUFJRnBCTzZ6eVZ5Q09NelRTYXNVdmlvUzlWWUJGRXN5WXNzM3JRZWVwK2tyUnlGQWdBQUJBZ1FJRUJoZG9Mb2NZcGk4T052TGRJT3czNmRpK2ZDMUdadjlneEhrMzMxRlZwMXN2ZjE1eWQySlIrOTFCeUJBZ0FBQkFnUUlFS2dXU0tkMHU2YVJvL3c4Vng5NTBLWGZwNlRDb3pvMXZyWnB1OTZmVG5mRHdiL0podXZtRFhmbi9lbG51aFIvVUJjN0kwQ0FBQUVDQkFnUTZDUlFVVkZ3VFNjSCszbVhrbmFLc04zS2g1YlJuc3E3YS92eDRNSG9jM20zWGhNZ1FJQUFBUUlFQ0N4Um9HMVcyVEw1ckZ4dGtrbVAyelpFZXJ6RTAxVE1CQWdRSUVDQUFJR0pCQW8zVWE3TWJRZFllSmVSanRFNDZmRVlxdlpKZ0FBQkFnUUlFUGd3Z1hST3R3RlM0S1pkVEhKdG0vVDR3MDVkelNWQWdBQUJBZ1FJRUNCQWdBQUJBZ1FJRUNCQWdBQUJBZ1FJRUNCQWdBQUJBZ1FJRUNCQWdBQUJBZ1FJRUNCQWdBQUJBZ1FJRUNCQWdBQUJBZ1FJRUNCQWdBQUJBZ1FJRUNCQWdBQUJBZ1FJRUNCQWdBQUJBZ1FJRUNCQWdBQUJBZ1FJRUNCQWdBQUJBZ1FJRUNCQWdBQUJBZ1FJRUNCQWdBQUJBZ1FJRUNCQWdBQUJBZ1FJRUNCQWdBQUJBZ1FJRUNCQWdBQUJBZ1FJRUNCQWdBQUJBZ1FJRUNCQWdBQUJBZ1FJRUNCQWdBQUJBZ1FJRUNCQWdBQUJBZ1FJRUNCQWdBQUJBZ1FJRUNCQWdBQUJBZ1FJRUNCQWdBQUJBZ1FJRUNCQWdBQUJBZ1FJRUNCQWdBQUJBZ1FJRUNCQWdBQUJBZ1FJRUNCQWdBQUJBZ1FJRUNCQWdBQUJBZ1FJRUNCQWdBQUJBZ1RlVCtENzYrZTBYKysyMjMremI5dUNRdjJ6UE80dXYzK3ZQQ05BZ0FBQkFnUUlFSmkzd1BmbCtwaDllcnlnVVAvNi9IZDd1Zno4dmZTTUFBRUNCQWdRSUVCZzNnTEg5WGFUSnNqempqT0pickpRajROUkhOYkJWbm84R0tnZEVTQkFnQUFCQWdTbUVEaUdIRzQzeFpHZVBzWUVvZjVjTHZ1bjQxd2R2MysvOXRrSEQrbng4NTcyUUlBQUFRSUVDQkNZVUNEbW5LY0pEOWovVU9PSCtpOThWbmg2L1BnYzluSzViT05QNlhIL0RyY2xBUUlFQ0JBZ1FPQUZBcjhoazF2RzlXUGpoN29QR0U5M3dubXoyWjUvL3ExaXNpMDlmdHJURGdnUUlFQ0FBQUVDVXdxY0Jza0lKNGw0L0ZCRFFjUjZzTFpJandlanRDTUNCQWdRSUVDQXdHUUN1eVFqWEVicDhXcjBVT1AwR01NTjkwcVBKenVMSFlnQUFRSUVDQkFnTUpoQUdEeGVSdW54YXZSUXY4SVJocHZqVG5vODJGbHFSd1FJRUNCQWdBQ0JxUVRHcitjZHJDWGpoeHF1cGRzTUZxL2E0K0VvN1lrQUFRSUVDQkFnTUpYQStQVzhnN1ZrL0ZCRDZmRjVzSGlseDhOUjJoTUJBZ1FJRUNCQVlDcUJjT3VLaFpRZWp4NXFMRDMrR2s1ZWNjVndsdlpFZ0FBQkFnUUlFSmhJSU1tT2xSNW4xckgwK0hzNGVPbnhjSmIyUklBQUFRSUVDQkNZUmlCbWNJZHBqdlhrVWNZUGRlRFNZOFVWVC9hNHpRa1FJRUNBQUFFQzB3c2tOMUVlNERaeGs4UTlYcWkvMmYyZmcwWDIyQTdSSktQSFF5amFCd0VDQkFnUUlFQmdTb0ZRenh0VHdkLzliblBaN0g2ZXZxUHlhTkdQRjJwTXZLK0pjZnBUZWp4YVA5b3hBUUlFQ0JBZ1FHRE9BaUVaM0s5V2gyMXlnZDU2SFVaUmg3c3J4c0R0SGpQVVkzakVMUGxmZkRwTTZFYVBoM0cwRndJRUNCQWdRSURBWkFKWlBlLyttaFdIRWRvQnAyNFlzaDNqaDFwVmV2eHpYM2NSMHZUN3g2YWlnRnQ2UE9RSllGOEVDQkFnUUlBQWdRa0U0b0RwOSs1eXZ0WlVoTHp2K255QzQzYzR4UGloVnMxNm5JeXF0M3lzNzlzaVBiNDNzWVFBQVFJRUNCQWdNR3VCT0dDNnk4M3NGb2FQNTFsZU1YcW9jZGJqY3R1L2R0dDJqL1h2ZlVkTGorOU5MQ0ZBZ0FBQkFnUUl6Rm9nTFIxSWlvK3ZqNlRNSXRRaXovQXhlcWh4MXVOL1E3WmNlanlrcG4wUklFQ0FBQUVDQk1ZWGlBT21oWnZtaFRIYWlqS0I4VU41ZElUeFE2MHFQWDRVVmZQNzB1Tm1IKzhTSUVDQUFBRUNCT1ltRUFkTUM3WEd1eVE5UGxlSHVkOVUxQTlVcnpyQzBsYWh4bncwYVVIZG83RUJZWGg2MkU4RzB1TVJUZ1M3SkVDQUFBRUNCQWlNS0JBR1RJc3pWWVFjOFZSMXhOOGtjUzRYNWxhdE45YXlWcUdHeXVudzJDVDF3cHUwR2lOOW5pNitOS1hIbGFYSHo3VkdldnljbjYwSkVDQkFnQUFCQWxNTGhBeXljQU9NWThnajcyWjIrLzQ5eFZ6emxlbHhtMUJEOUx2RGR6YnpSckV0LzBKKy9kMEFQSHpwc1p0S04zQjdpd0FCQWdRSUVDQXdRNEg3QWRPS0hERm1tVWtXbldTWEwweVBXNFdhUko4TDhaQkVmTW1wSjBQTHVWZDNUOE5GaVkwcjNHM3hjSUhSNDRkRVZpQkFnQUFCQWdRSXpFa2dKc09GRWRXS3k5T08yOTM1ZERpR1pET1hlMDdkakZhaDdncVRib1I4TjE5TGZDZ09sSmRiRVBMLy9Pcmw5M3U4bGg3M1FMTUpBUUlFQ0JBZ1FPQjFBaUdCM0JRT0gwb1lxcS9NZTNGNjNDYlU3MkpqeXVQZHY0M1pieHdrSHpqL2x4NFhUaTR2Q0JBZ1FJQUFBUUp6RndnSlpDRVpqdmxjeGQyUms0YThPRDF1RStwUFlYZzc1cnY1YVl4L0MyUEw1YjZKcFJqNTFjc3I5SGd0UGU2QlpoTUNCQWdRSUVDQXdNc0U3Z2RNRytwdlg1c2V0d3AxVzVpaUx1YTdlZHV2UXZhY2Z5YzhyMm42WWQzdXBubGJkODByaTNwTmdBQUJBZ1FJRUZpYXdQMkFhWDF0eFl0SGo5dUUrcTg0T2h6eTNVSXQ4VS9qdkc3RjB1UDFkZmFPc0xqZG8zQ3M5RlF3ZXJ5MFh3bnhFaUJBZ0FBQkFwOHRjRGRnK2hzU3dlcmFpaGVueDIxQy9kMFdyaklNaVcyaGx2aXd6V1o4cSt6MTBQVGI2cWZiM004L2NVYTc4T2FEeCthYVVPZjJMajNPWVhoS2dBQUJBZ1FJRUppOVFISEFOQWszbDRTZWQ2WHdYMXRjMFNuVUdQbGQ2WEdwUGFXWE1aTzlsaDRuMnhZeTdkSzZyVjlLajF0VFdaRUFBUUlFQ0JBZzhIcUIrM3JlTUVDYVhxcjNmVGNKMmt2VDQyNmhSdHBZanRFZU9VNGNkMTE5ZnhzOHZpN3A5MU42M00vTlZnUUlFQ0JBZ0FDQmx3amMxZlBHQmVsOWwrOFR4TWIwK0xEZlgwZGViMDA1N0U5M1E3QXRsOTN0cmx1b01ZUzcwdU5iWUpWUHd1clhPZTUrN3o0YlZHN3llR0VzVnJsVmJEeGUzeG9FQ0JBZ1FJQUFBUUl2RkRpRndlTDg4WFAzQk5rVUpvRUlLeldseDJIRDhuVnZzVkFqemJWdngyaTU3SDUzM1VLTng3c3JQYjVGVWZua0oybEJWaytTM0tDdkZIZmxGaTBXaHAwV1o4NXJzWkZWQ0JBZ1FJQUFBUUlFWGlPd1MzSzN3blFMSWFQY3gxaStpcE5BaEdVTjZYR3NJYmlOdmFhTmVXSlp4YWJkUWcwUmRDdzlYb1dEYm1Qby96YVhpcXZzMGxhMS9mZDRQSDcvKzQxSmZaSWZILzU5Snd2YWJtczlBZ1FJRUNCQWdBQ0Ixd2drQ2VIZlhBMGhoSkNFeGxLQXFrdlRHdExqT0VoYW12SWlXMVpJQ2xzdXE5aGR0MUJEVzJJNVJualM5aEZ5MlZBZ2toejk2WEtJV0ZRUllzNC9udDVyMjVaWWp3QUJBZ1FJRUNCQW9JOUF6T0VLRmNNaFE0d0RwN3VLRExFaFBZNnBhS21LSUZ0V0NLemxzdnZkZFF3MUhMUmo2WEd5UlNqcE9LODNsODN6bFJVaDNzMW1rOXhRWkxkTC9rbWVKZ3VreDRXVHdRc0NCQWdRSUVDQXdOd0U3dXA1VjBuUmJTaXErTjVXMWN1R3BMVXV3d3RWR2JmUzNheWRjZG1wMk9pV3krNTIxekhVY05Dd2o3cHdpMEhkWHYwN2J5L2JkYzIwejdlMVBDRkFnQUFCQWdRSUVIaFBnVEMrbXM3aWRtdGZTSUhYU1lsRldvQjhXeHlmTktYSDMrdk41clJOUzNldld4M1BtMjA1UDIyNTdHNTNIVU5OUXVoYWVueU4yazhDQkFnUUlFQ0FBSUZQRlRqdU51ZENhWEFDY2R3bkE2am5Rc1hGbGFjcFBZN3JiTXMzRXJsdTJlOW5mbmNkUTAwT0dLSXR6TXJSTHdoYkVTQkFnQUFCQWdRSUVLZ1dlSmdlYndxellGVHZwTVBTNTNiWHZmUzRRMmhXSlVDQUFBRUNCQWdRSVBBb1BmNGU2RTV6bWZTVHUrdFJlcXlMQ1JBZ1FJQUFBUUlFQ0xRWGVKUWVmdzExTDQwMHBPZDJwL1M0ZmNkYWt3QUJBZ1FJRUNCQW9JL0FvL1I0UFd5cDczTzdDOEVPRzA4Zk10c1FJRUNBQUFFQ0JBaThyOENEOVBoMzJOcUtKM2VuOVBoOVQwUXRJMENBQUFFQ0JBak1RdUFZN3BxeEs4OTA4UmZhN2xMLzN0OWFyWjg5dDd0NEc1SFNwSFd0RDIxRkFnUUlFQ0JBZ0FBQkFrMEM1K1RPYitHMmIrR1IzQWx1VnpXQjI3N3JQVGlhRGhqdWVWZWVNcmw1L2R1N2gxMXlqN28wMURUYWVCZkEyOXVlRUNCQWdBQUJBZ1FJRUhoV0lMbFBTSGFMNU9UdXlFbnV1Ym5mNGM5bDBGbmQrdTh1cWFwSTcrWjh2Wld6OVBpK3R5d2hRSUFBQVFJRUNCQVlWK0QzVXJ4ajNwTkhHM2gzVDBaamN3SUVDQkFnUUlBQUFRTGRCSDdXZ3hZZUQ3eTdibTJ4TmdFQ0JBZ1FJRUNBQUFFQ0JBZ1FJRUNBQUFFQ0JBZ1FJRUNBQUFFQ0JBZ1FJRUNBQUFFQ0JBZ1FJRUNBQUFFQ0JBZ1FJRUNBQUFFQ0JBZ1FJRUNBQUFFQ0JBZ1FJRUNBQUFFQ0JBZ1FJRUNBQUFFQ0JBZ1FJRUNBQUFFQ0JBZ1FJRUNBQUFFQ0JBZ1FJRUNBQUFFQ0JBZ1FJRUNBQUFFQ0JBZ1FJRUNBQUFFQ0JBZ1FJRUNBQUFFQ0JBZ1FJRUNBQUFFQ0JBZ1FJRUNBQUFFQ0JBZ1FJRUNBQUFFQ0JBZ1FJRUNBQUFFQ0JBZ1FJRUNBQUFFQ0JBZ1FJRUNBQUFFQ0JBZ1FJRUNBQUFFQ0JBZ1FJRUNBQUFFQ0JBZ1FJRUNBQUFFQ0JBZ1FJRUNBQUFFQ0JBZ1FJRUNBQUFFQ0JBZ1FJRUNBQUFFQ0JBZ1FJRUNBQUFFQ0JBZ1FJRUNBQUFFQ0JBZ1FJRUNBQUFFQ0JBZ1FJRUNBQUFFQ0JBZ1FJRUNBQUFFQ0JBZ1FJRUNBQUFFQ0JBZ1FJRUNBQUFFQ0JBZ1FJRUNBQUFFQ0JBZ1FJRUNBQUFFQ0JBZ1FJRUNBQUFFQ0JBZ1FJRUNBQUFFQ0JBZ1FJRUNBQUFFQ0JBZ1FJRUNBQUFFQ0JBZ1FJRUNBQUFFQ0JBZ1FJRUNBQUFFQ0JBZ1FJRUNBQUFFQ0JBZ1FJRUNBQUFFQ0JBZ1FJRUNBQUFFQ0JBZ1FJRUNBQUFFQ0JBZ1FJRUNBQUFFQ0JBZ1FJRUNBQUFFQ0JBZ1FJRUNBQUFFQ0JBZ1FJRUNBQUFFQ0JBZ1FJRUNBQUFFQ0JBZ1FJRUNBQUFFQ0JBZ1FJRUNBQUFFQ0JBZ1FJRUNBQUFFQ0JBZ1FJRUNBQUFFQ0JBZ1FJRUNBQUFFQ0JGNGw4RjN6ZUZVOGprdUF3UElGYXY1YitUNHV2MmxhUUlBQUFRSnZML0R2VXZNNHZIM1ROWkFBZ1pFRWpqWC9yVngrUmpxZzNSSWdRSUFBZ2VFRXBNZkRXZG9UQVFLcGdQVDQzYytFbjMyTHg4a295N3VmQjlwSDRHMEZwTWR2MjdVYVJ1QmxBdExqbDlGUGMrQ2Z1cThIaXN1MzAwVGpLQVFJRUJoYVFIbzh0S2o5RVNBZ1BYN3pjMkFiMCtETmVuM2VuMDQvUDZkOW1oYWZUK2xqdjk3RUJlczNaOUE4QWdUZVZrQjYvTFpkcTJFRVhpWWdQWDRaL1NRSGpuODM5dCs1WThWc2VKOWI4RytYTERybEZuaEtnQUNCQlFuRS8rWTJDd3BZcUFRSUxGTGdIRElvbCtZdHN1L0tRU2VEeFp0LytZWHBPTXR2ZnRFcUdXSCtLaXp3Z2dBQkFvc1JrQjR2cHFzRVNtRFJBdExqUlhkZklmaWtkQ0kvZEx4YXBiWEloWFhDc21LK1hIemJLd0lFQ014WVFIbzg0ODRSR29FM0VwQWV2MDFuL3Q2TkM2L0RWd09sU3VORE9ZZCttL1pyQ0FFQzd5OGdQWDcvUHRaQ0FuTVFrQjdQb1JjR2llRjgyWlgyRTdMamN1Vk1ra1NYMXZLU0FBRUNTeEdRSGkrbHA4UkpZTmtDMHVObDkxOHUrc3VsTktGeC9EdHlLVlFqcjFhSGkzbmRjbWllRWlDd0tBSHA4YUs2UzdBRUZpc2dQVjVzMTVVQ3Y4OTdxMHFQVjEvbGFvdlNicndrUUlEQWZBV2t4L1B0RzVFUmVDY0I2Zkc3OU9hNlhFYXhxaW85WHAwdStZbmUzcVh4MmtHQXdHY0lTSTgvbzUrMWtzQ3JCYVRIcis2QmdZNmZUR3A5TE8ycXF2UjR0VGV2VzRuSlN3SUVsaU1nUFY1T1g0bVV3SklGcE1kTDdyMWM3SWZMT2ZjcVBJMS9Sc3FseDhtUXNubmRTbEJlRWlDd0dBSHA4V0s2U3FBRUZpMGdQVjUwOS8wRi83c3JYWU5YT2V0eE1oZHllWHFMdjExNFJvQUFnWmtMU0k5bjNrSENJL0FtQXRMak4rbkkrMlpVbGg3ZnIyWUpBUUlFRmlNZ1BWNU1Wd21Vd0tJRnBNZUw3cjZtNEN0TGo1czI4QjRCQWdSbUxpQTlubmtIQ1kvQW13aElqOStrSSsrYUVmK0szSlVlMzYxbUFRRUNCSllqSUQxZVRsK0psTUNTQmFUSFMrNjlwdGdyWnoxdTJzQjdCQWdRbUx1QTlIanVQU1ErQXU4aElEMStqMzY4YjRYUzQzc1RTd2dRV0xpQTlIamhIU2g4QWdzUmtCNHZwS002aDZuMHVET1pEUWdRbUx1QTlIanVQU1ErQXU4aElEMStqMzY4YTBYOEk2TDArTTdGQWdJRWxpd2dQVjV5NzRtZHdISUVwTWZMNmF0T2tTbzk3c1JsWlFJRUZpRWdQVjVFTndtU3dPSUZwTWVMNzhMcUJpZzlybmF4bEFDQkpRdElqNWZjZTJJbnNCd0I2ZkZ5K3FwVHBFcVBPM0ZabVFDQlJRaElqeGZSVFlJa3NIZ0I2ZkhpdTdDeUFmRnZpTkxqU2hzTENSQllySUQwZUxGZEozQUNpeEtRSGkrcXUxb0hxL1M0TlpVVkNSQllqb0QwZURsOUpWSUNTeGFRSGkrNTkrcGpWM3BjYitNZEFnUVdLeUE5WG16WENaekFvZ1NreDR2cXJ0YkJia0x0OFUvcjFhMUlnQUNCSlFoSWo1ZlFTMklrc0h3QjZmSHkrN0NpQmZGUGlOTGpDaG1MQ0JCWXNvRDBlTW05SjNZQ3l4R1FIaStucnpwRXF2UzRBNVpWQ1JCWWpJRDBlREZkSlZBQ2l4YVFIaSs2KytxQ2o2WEh1N3AzTFNkQWdNQXlCYVRIeSt3M1VSTlltb0QwZUdrOTFpcmVXSHA4YXJXcWxRZ1FJTEFZQWVueFlycEtvQVFXTFNBOVhuVDMxUVQvSFc4Szhsdnpyc1VFQ0JCWXFJRDBlS0VkSjJ3Q0N4T1FIaStzdzFxRit4WFQ0MWFyV29rQUFRTExFWkFlTDZldlJFcGd5UUxTNHlYM1hsM3NzVmVWSHRmeFdFNkF3RklGcE1kTDdUbHhFMWlXZ1BSNFdmM1ZMbHFseCsyY3JFV0F3TUlFcE1jTDZ6RGhFbGlvZ1BSNG9SM1hGUFloMWxZY21sYnhIZ0VDQkJZb0lEMWVZS2NKbWNBQ0JhVEhDK3kwK3BDUHgrOS9oMzNNamkvcnIzL2Z4MlA5dXQ0aFFJREEwZ1NreDB2ck1mRVNXS2FBOUhpWi9WWVY5VEhXVktTNWNlNWZHWElWbG1VRUNDeFJRSHE4eEY0VE00SGxDVWlQbDlkbmRSRi9KK254WnJ2ZDd0Skg4bXlUTE5uV3JXNDVBUUlFbGlZZ1BWNWFqNG1Yd0RJRnBNZkw3RGRSRXlCQTRBTUZwTWNmMk9tYVRPQUZBdExqRjZBN0pBRUNCQWowRVpBZTkxR3pEUUVDWFFXa3gxM0ZyRStBQUFFQ0x4S1FIcjhJM21FSmZKaUE5UGpET2x4ekNSQWdzRndCNmZGeSswN2tCSllrSUQxZVVtK0psUUFCQWg4dElEMys2TzdYZUFLVENVaVBKNk4ySUFJRUNCQjRUa0I2L0p5ZnJRa1FhQ2NnUFc3blpDMENCQWdRZUxtQTlQamxYU0FBQWg4aElEMytpRzdXU0FJRUNMeURnUFQ0SFhwUkd3ak1YMEI2UFA4K0VpRUJBZ1FJUkFIcHNST0JBSUVwQktUSFV5ZzdCZ0VDQkFnTUlDQTlIZ0RSTGdnUWVDZ2dQWDVJWklYLzdKM3BncXVnc2tZemRqcEo3NXh6YnQ3L1hTL2dFSEJBWnRTcy9PaFdvMWkxQ3ZBTGxnZ0JDRUFBQXVzZ2dEeGVSeHl3QWdKN0o0QTgzbnVFOFE4Q0VJREFiZ2dnajNjVFNoeUJ3S29KSUk5WEhSNk1nd0FFSUFDQkR3SGs4WWNGU3hDQVFENEN5T044YkNrWkFoQ0FBQVNTRWtBZUo4VkpZUkNBd0F3QjVQRU1HRFpEQUFJUWdNRGFDQ0NQMXhZUjdJSEFQZ2tnai9jWlY3eUNBQVFnc0VNQ3lPTWRCaFdYSUxCQ0FzampGUVlGa3lBQUFRaEFZSW9BOG5pS0N0c2dBSUhVQkpESHFZbFNIZ1FnQUFFSVpDS0FQTTRFbG1JaEFBR0RBUExZd01FS0JDQUFBUWlzbHdEeWVMMnh3VElJN0lrQThuaFAwY1FYQ0VBQUFyc21nRHplZFhoeERnS3JJWUE4WGswb01BUUNFSUFBQk93RWtNZDJQbndMQVFpa0lZQThUc09SVWlBQUFRaEFJRHNCNUhGMnhKd0FBaEFRQkpESFZBTUlRQUFDRU5nSUFlVHhSZ0tGbVJEWU9BSGs4Y1lEaVBrUWdBQUV2b2NBOHZoN1lvMm5FS2hKQUhsY2t6N25oZ0FFSUpDZXdQUDB6di81bDk1dWh4THQ4bmpIamp1d1lSY0lRQ0FkQWVSeE9wYjVTL3JKZmNtcmM4SExENDR6UU9DckNMeHk5eFN5L0VjVnBIWjV2R1BIcTlEbXBCRDRYZ0xJNHkzRkhubThwV2hoS3dScUVjamVVeWo1ZmF2aG5sMGU3OWp4R3JBNUp3UyttQUR5ZUV2Qno5NzNNM3E4cGVxQXJSQ1lJYUEwWlBZUjVMK1pzMmZkYkpmSE8zWThLMVVLaHdBRWhnU1F4ME1pYTE1SEhxODVPdGdHZ2RVUXVCdmEyRHNONG5aN1BwK3ZuOSsvKy9WNE5vclNWMDQxM0xYTDQ4TitIYThCbTNOQzRJc0pJSSszRlB6bi9UcDN0ZnB6LzVnWGtPNXlkMzVjci9jcWQwdTNGQUZzaGNBMkNGeTZocTMrLzBZWmZmdjNjejlPUGV6M0UxVnMyTUVMOHZpd1c4ZkRjSEVVQkNBUVNBQjVIQWl1NW1ILzdxTUJIYTl4SE9QQ0tWZk9mOCthL25CdUNFQWdNWUdiS1djVE5QRGJ6M1hZNzF3U0crMVMzSkk4M3EzakxuRFlCd0lRU0VZQWVad01aZEdDZnMyTDN6dEdIcDlxakFFVnBjWEpJUEIxQk14TXJITWEvMjkvcGtLdThMRENrancrN05YeE5CR2tGQWhBd0pFQTh0Z1IxTnAyRzR5UlJNampNeGtWYXdzdTlrQWduc0RWdUV0MGpTK3dLZUhmWGZ0cDdwM1VIRy9Gb2p3KzdOVHhlSFNVQUFFSWVCQkFIbnZBV3RXdVQrUGlGeTZQVDZqalZjVVZZeUNRaUlBNTBKdndIdEhmUnlDWDd6Mlc1ZkZobjQ0bnFoVVVBd0VJdUJGQUhydHhXdUZleGhoSnVEeXVNam5UQ25GaUVnUjJSc0Q4QmYxT2tIN2NBK29mNzczM20wb3RPTWpqZlRwZUNqRG5nUUFFRkFIazhXWXJncnBNZEVQSTRmSzQvUERQWm9sak9BUTJSZUMzNng3VS82VFAwZDNhWCtkZUhVOFNlQTd5K0xCTHg1UFFveEFJUU1DVkFQTFlsZFQ2OXRPdmZWNVhLZjNBUkkvc3JJOE9Ga0hnNndtbzdyMXY3bWxIZWw5TmhrWENuQTIzY0xuSTQ4TWVIWGZEdzE0UWdFQWlBc2pqUkNBckZLTm4yQVhMNDJNRnd6a2xCQ0JRaElEZVI3emZyNlRudktrWmhwT09TYnZZNXlTUEIrbkh1M0RjQlE3N1FBQUN5UWdnajVPaExGNlFQdjk5c0R5dThPaDVjVkNjRUFKZlNzREl3SHFuZmd4WFhUMUt6KzNtSm85MzZQaVhWbUhjaGtBdEFzampXdVRqejRzOGptZElDUkRZTllHL1ByVkNMcVMrVnlTZjBDdjlBOXROSGgvMjUvaXU2eW5PUVdCOUJKREg2NHVKcTBYSVkxZFM3QWVCYnlWd05QUng2bmxxNVBXajhNTzlqdkw0c0R2SHY3VUc0emNFS2hGQUhsY0NuK0MweU9NRUVDa0NBcnNtTUhoL1VPcFVDQ0ZDMHo3eHR4Z01WM204TzhjUFArZTBPZFJEMU0vVDczQlRpZlhjYmxsOXVKK1N2Uy9IZXA3Skwrc0EvMTdlQjEvZ2E1REgzeHN1MzJpWmJXeno4cmhPNEt0MmlHWUVJOWZpcWsvb3lhdEVyVXJRNnZBTmpjdmNjUzlqK0RoMStyRjRCczdydVljNUs5MjN1OHJqdzk0Y3Y3NVBLYWV1bmlCK1RwNTlNM0dTNGFiOGJnM1BxSytMeHFHdkZsNnVBZnliZVl2ZXlpdS9iQVh5K0p2RDVSa3RzL0Z1WFI1WENuemREdEVNWWVSYVZQVUpQSGVkcU5VSldnMitnV0d4SE5hL3drUHA1TlNwd3VJVkhHWEhISjNsOFdGZmpvdExkZXFoLzJHbHVaM2ZsOEtwTW5JS3Z0eHVEZDNVMW0raVRaVDJXRDk5ZWVCZnpmdmdXY1ByeStPdkRwZG50TFNHSlJZM0xvOHJCYjV5aDJpR01ISXRxdnFFbmJ0TzFDb0ZyUUxmc0tqWWo5STdpdlJpOXY0dU8zZTZ1encyZXNpdE95NnlXUEttVnNnNjlEeTl6MlhWWWhHMzVwdUhmTDlpNWlINStaUFhBUDdsdkQxcmVIVjUvT1hoaXVtUDlLdWUxdzFPTllyVS9razltR1R0RFBRdmF3Vytkb2VvTTRoZWpxaytRU2V2RkxWYVFTdk9OeWdvU3dkSmV0b250Unc0bFIzKzg1REhPM0pjZFBaVGcvUzNmNi9mdi92amVEbTlrK1RRQ3JoRjlmR01XMHMxT3RuMzNoM0x4b0hQOEU3dDFXeDh2SGtmVXB2bVZjTnJ5K09aY00zaVRmMkZkN2lxUnN2MFhyRHJQNXVUeHpPQlQ0M1hKQ2JYcWtkOGJGTEVGcS9HSG5HZTl0Q1pxTVVYdkZCQ3RhQVY1cnVBSWZUcm43NmZrQXVwQjN2L3lzN3RKa0x5ZHMxM1hvWGp4K2IxZ3RMc2ljL3BmTG4rTEk3WWl1djAxQk9RNnZMZEZwcG1vRU1RYzN2UlN3cXZaR2JGbEZ1aDlkei9PTitPWmVQQVozaW45Mm91RXI2OGpkZGZGcTdod2djRkpteTJueFR0WXlaY2MzRFRiL2NOVi9xSzVOd2ZqWnl2Sm84VFJING04T254anFqVmovaklwSmdOenRVblFkRHFYYzNxQmMyWmIwd1FzeDk3TlhSWmtuRkd6ZVpYL3J2KzJ0bDg1UEZoQlk3THhLREZ6M2xxYVBqanRNaWlubnlrU0JmZTloSStaUzBzaVZPNXlKQVVYc25rOEVtM0ZreE0rTFZ2eDdKdDRITzhNM2cxRXlOZjNvY01wam5XY09tQjBpTkI4amhGKzVnTDF3emJESnQ5dzFVM1dpYUFXdkk0UWVUbkFwOEJyOG5NZi9TNGdFbERFNzNXSFJ0N2dxQlZ2SnBWYkthT2ZMMWlWbjVuOCtYU1ArVU5TSGRHTDNrOGVMbDBGY2QvNzlmSFVmdDFlcngrUGcrUkZkRjhiSk9xeVRrNEpnZVlYMy8zKzZNdElWWE9qS2dxTG9JZzNpczF0Y2lrVytrcXkxSkp2aDNMcG9FWHJVYlQ1SDE1SHlvQ0Z4NkV5K05EZlB1WURkYzAyaHhiZmNOVk4xb21nVnJ5T0Q3eXM0SFBnZGVFNXAxY1VjQ2tnWVdlcThVdVo3TlI4elE0WVBlYXpkU1JiNEJYQlErUkFMVlBLaWxWMElQK1ZIN3llRDJPdHdQWm81bjFucjl0UjM2Y2s0cHlCbWZiMkxEU3gxN3BkVDNNaVFWSnpIMHVpWEN2RGt0dVRkaVdmSk52eDlJWXNFM2dTN3pUZWpVZHFqRGV6Umh5aFJvZUlZOWIvOFBieDFLNHBnR24zUm9XcnJRVnlhOC8rdmhmVFI3SFJuNHA4R254Zm9DcHBUVkVmR0JTM0twZjlkbG1jNjBaTkQrK2NiSE1kL1N2Sm81ZDAwdnpXUk5Uc3A4OFBxekc4Zll0MTFNanN6K3F4NXQ5S0U1MDlOWjhZSFcwUzBhRUczWmhxSHQ2ZXJoWGNsNFJxMXR1MXNidEZkR3hiQTc0RXUvRTFXZ3lNR0c4RzNsY0FYaThQQTV2SDB2aG11U2JlR05ZdUJKWEpLLys2QU5BOE9zL1hyK3MrcVBFUWtTZEM0NzhVdUFUNC8wUWswdXJpTGhwVXVTYVYvVUpEbHJWcTFuVm9IbnhqWXhsdnNOVlQ5KzMvTG9QUkVWNTZTbmdlbEJvQUFBZ0FFbEVRVlNQbXh1a0szQzhEY0Rrd0wyWUlVVitwaWVOa0FKLzhxZ1dZNU0zWlJ0ZTl1UXRqSEd1SDhGZXFkOHROcmM4alE3YlBhaGoyU2J3NHRWb0tpSkJ2QS9WZ01mTDQrRDJzUlN1S2JySnR3V0ZxMXEwVFBkcnkrUFF5QzhGUGpsZUE5czZJbTZZRkx0UzVISzJGTFZZSjZ6SDF3MmFEMStyR3pXL2xMZHN0RS9ScCttUyt1MHJqOWZpZU1OL1poeERQQUVxUDFNUFRjcnVjR3A3RDdVNTFqMGZvajl3YmtFMmRkZmlRcjFTa3NmcTFweDFTYmNIZFN5YkJGNitHazBGS29qM29ScndlSGtjMmo0V3d6VkZOL20yb0hCVmk1YnBmbTE1SEJqNXhjQW54MnRnVzBmRURaTmlWMHBjemhhakZ1dUU5Zmk2UWZQaGEzV2o2cGRLVmtvTnBqNmpGTmlxdHZtYzNGY2VIOWJodUt6QzRqTjN0Njd0ekNkVXFieEV6MlVsSzI1TnZwUVB3cVY5UmJxOVk5cERzRmRxVU4vcTFwS1JTYjRQNmxnMkNieENOWnFJVUJEdmR2NlppZUtDTnpuVzhHaDVITncrRnNNVjdMclBnVUhocXRrOE5PY3F5K1BReUM4R1BqMWVEVnBZY2tWZWszVHpncFlkRzdzb096Um9sYTltbFp1cE85K2c4QlU2cU0yclVTcXQrb3hhNFQ1N3krUERLaHlYdjdIRVp5NEhvclZ4cko2bHUvWlJWbEU3RTRkVERsQzRUZklSNnBYNnpXSjNLN3lHZUJ3WjFMRnNFWGlOYWpRUmh5RGV6ZlF6U2FjQWRLemgwZkk0dEgwc2gyc0NidnBOUWVHcTJUdzBCSlhsY1dEa2x3T2ZIcThHTFV3ZTV6VkpOeTlvMmJHeGk3SURnMWI3YWxhNW1icnpEUXBmcVlQMERzTnQ5cTVTbHZtY1IzWWdycThGYWN0ZGcrUHFTanVmUkN5cm1QeU1TSWozVk5vSGorVjluZFRSRlAzZFRCYkl3TDVRcnc2TGJnMU9sR2sxcEdQWkpQQkYzam04R2djdGhIZWJlanoxVE92NEJLNWIzR3A0dER3T2JSK0w0WEwxTTI2L2tIRGxxRWh1MFRKOTFUdDl0ODZzUFY3MXArMmY4WENGZVpMNXRjRElMd1krQjE3Tmk3VkVYRE1wZnRHNStnUUdyZmJWckhiUW5QbkdoekpqQ1lNczNJa2IrUmxQbnF6b0FIbThCc2V0cVdpSFBnTmttQk8rUEpyUUNPdTB3WlJqMlU1eUpOQ3IyaiszKzhvWTByRnNFWGlkYXRSajdoZENlS2RQUFJibXVOWHdhSGtjMkQ2V3c5VVR6Ym9RRXE2cXpVT2pVVmtlaDBWK09mQTU4R3JVMWhKeHphVDRSYmZHTHM0VEZyVHFWN1BhUVhQbUd4L0tuQ1hJbWFzL0gvZlp1M0xhNUYyMjdFRWN4emI3c3VzN0xtdXcrTXplSWU0c0hDWmZ5TkVFdS9UTmtmZ2xoeWhjUmx4Q3ZWSS90KzF1OWJITHVoRFNzV3dSZUoxcU5BNWRDTzhNcWNjSE5TSzlYTU5qNVhGbysxZ08xeGh0amkwaDRhclpQSFFHZGVWeFlPU1hBNThEcjRadExSSFhUSXBmekgwNVc0NWF2QSsyRW1vSHpaV3Z6WWMxZk5lMExhblQ1Q2Y4emxGTlgwTGs4ZURsMGhVY2I3T2Fab2RrbTBHQjBaaXRySGdMUDJQRW5RMkw3QTZNbE5RRkR0bkhnVjRwY2JMZ1ZxRGhub2VGZEN3YkJGNnJHbzJpRWNJN1ErcXhzTXVwaHNmSzQ4RDI0UkN1RWRrc0cwTENWYk41NkJEcXl1T3d5RHNFUGd2ZUQ3ZlZSUHhqVW9JbHA4YmVweDVudUVnbjhNRlNSUFdnT2ZLMXVMQ09yL1ErWS80NXNYWFlPbU5Ga0R5V3MzWnJuK0VZN2N5cEVtNVdGMXJMUUxDOFB5RS9nNllwTjl2bklKWTk2dWl3YU1QbFlMYkQ1QldCWHFsYjIzYTNvajF3S3lDZ1k5a2k4RnJWYUJTRUFONVpVbzhQNm8zbWl6VmMxZTlCa3h6NVpOa1EyRDZXdzJVNVo4cXZBc0pWdFhub3Z1czkvdko5QXUxSTFhRzJmNElIVXNJaXZ4ejRQSGcvM3E4bTRoK1RFaXpsdlp3dFJ5MkJDN1lpcWdmTmthL05oMVY4SjBGcW4rcXZaUWlBRWlhUGF6dmVaRFdObjd6ckFMVGQ2WERJVm80VjJJT1VLUmROVmhMN2lhWGxnVjZwOGNEbDBqczJHZjhIZEN4YkJGNnRHZzFERjhBN1MrcXhzTXVsaHNmSzQ4RDJzUnl1SWRkTTZ3SGhxdG84ZEF4MTVYRlk1SmNEbndsdkQyNDlFZTlOU3JIZzB0aURMMmZMVVV2aGdxV00ra0Z6NDJ0eFlTVmZ0VGQ5cER2aXM0b2IzSjVrd3VSeE4yZEw0M2R4eDJVRkZwL1oxT05PYUE0a3FmUjFZWWdyVXk2YVRLZGFITjhOOUVvOXlyRGdsbWVsQ04wOW9HUFpJUEI2MVdnWWx3RGVXVktQaFYwdU5UeFNIZ2UyRDRkd0RibG1XZzhJVjgzbVlWQ29Lby9ESXU4UStFeDRlM0xyaVhodlVvb0ZsOGJlelhxYzRTS2R3Z1ZMR2ZXRDVzVFg0c0ZxdnVxR0thVmFXNXBSZHpWRzY0YklQc1RwdVRIOUlMRmMxZkdsVkxTMk94M0tkdGtaTG9oVStkTjFTVUlQU0xpc1NvTVhmendGZXFVRXo0SmJMalltMkNlZ1k5a2c4SHJWYUJpaUFONU42bkg2WDFNdU5UeFNIZ2UyRDRkd0RibG1XZzhJVjgzbVlWQ29Lby9ESXU4UStFeDRlM0xyaVhodlVvb0ZsOGJlamFETkpsTkpOdkl6dUM0NlJDMkZDNVl5NmdmTmlhL0ZnL1Y4cFJwWUUyZngxK0g1cS9XWXJpd0psY2ZOWmJhUzQ2MDJuNTJzb2UxT2g2bkgwdHJoVkc5bU9KcGN0UFJhVTNVRnMrYTJOZ1I2cGU1cjI5MHluY3kzNXQreGJCRjR2V28wakp3Lzd6YjF1RTROajVUSGdlMWpPVnhEckxuVy9jTlZ0WGtZR0tySzQ3RElMd2MrRjk2ZTNIb2kzcHVVWWtHNnRUQURWRCtBTm52VkM3NUlwL0RBVmtiOW9Ebnh0Ym13bXUrVXZKUzFSWDIyOTNMcFlIbGMwL0gyTjhsc0plajZjbk1ITmR1YnVXbTRwblpaa05ERFk1eldwY1d6djZQYkVzSzhVazlGeldkaE8xbVhhaWYvam1XRHdHdFdvMEdnL0hrM3RhVlNEWStVeDJIdHd5RmNBNnJaVnYzRFZiVjVHQnk2TGxWZTVvby9taGNVZVlmQVo4UGJvVnRSeER1VGt2elBkemx6aUZvU0R5eUZyQ0JvTG53dEhxem9LL21nNWVlVC9xNWxabGVENWZIZzVkSWxIVzkrOU0rbkhzdjZMVCtETWJLNzJMUmdwdHhsNGwxNzhUR1F5bUErQzB1VkgralZ3Y0d0ZVB2ZFN2RHZXRFlJM0lGM05xOEdZZkRucldwTHJSb2VKNDhEMjRkRHVBWlVzNjM2aHl0YlJYTG9qMHdNTmVWeFdPUWRBcDhOYjhkdVJSSHZURXJ5MzZINmhBVnREVmV6RlFUTmdXK1NPQllvUk9aUmZ6NERTVmJnL0hHbkNKZkg2bW1jS280M3p4dlBqOGJLOUNYeEdTUTFxZG5vRnNLakxnS3RoUDY1SHMvdjAvbVJaTm82ZFNmSkhxbEFyMXpjT2p6dndwZnpVWFBsZVJlL1VNK1B0TmxBL2gzTEJvRkxrMnRWbzBFTjh1ZmRUTWxZcVliSHllUEE5dUVRTHBySG9GNU5yS3FHcXJyVjhxUEhZWkYzQ0x4eUtrZGo2QUQ2TjlEc0puV21SZjNQZHpsemlGcnU1cnFDb0Rud2pZcGZ3WU1INzFoZVJ4YW9zLzhSOHJpYTQ2MzhuU1BkL200ZFRGdlJ6RDFsbDRQTmtWTDdQTzl5THFHVHVxdDNXc3FLY0lDdE1NK21ZYWtDQXIxU3FjZDJ0LzZwWDNCcWNxVE9GVGx1Y2pLMk9EaXh1SXQzeDdKRjRGSWoySG5uODJvUUFXL2VXdXB4aFJvZUo0OEQyOGR5dUdnZWcybzF0YXBrbTJRcFBxV1RLOElpTHkydDNVNjlHMml4cm1NcXh1N2I4bDNPbHFPV3ZibXVJR2dPZk4yRFZYblBKb05KeGxWK05wWitIQ0dQMnp6R3h1MlNqaXZST24rSHVPMU50YUZTVlVGVW1Pd0t0YzlGRTcvZVRuZTE3NC9Va01IVDJYOXFwcVEwdE9qenJWd0s4Nm9KZ3RVdDRjejVWOHlMZkpOZ21neVA0L3YwZXhQbmZBbmhmRFhOaUZuejdsZzJDTHh1TlRLajQ4MzdrM3BjbzRiSHllT3c5ckVjTHBxSFdhbW0xMnJLNDZESUx3YytaMk5vSVhvMzBJd2Q0blJjQTdmbXVwd3RSeTEvYzExRDBKYjVCZ2F1d21GTkNwUDBTSDRXVWt3cjJHYzdaWXc4YmhNWkc3ZkxPZDc4d3A1TkkyNXZ4WTIwcUlxU0RjV2hTOHk4UFlSNjdQWlVnQlp1cG5mN1d2N0xMdDZxc2dPOWFteTJuRmpPKzlZNUkvUGtwUkdQRHQ2dnZPcFp0Yld0NU5GMzNoMUxtL3kzSmVCMXE1R0ozSnQzMVJyZVRBYlozYjh3UFZsZUMyd2ZpK0dpZVN5ekYzdFVsTWRoa1Y4TWZOYnV2bVhxM1VBemRvaE9ZWGJkS2RmbGJERnFCWnJyR29LMnlOYzFVR3ZZVCs4N2xtY29XSVBGdlExUjh0am9OSXM1M3VyZkdjbmEvUDZldUswbU13eUc2Y2c5aG1aQnhmRWl2RHJLb2RYMm96Wkd2NVJPanB4WmIwb0dlcVV5d0cxdTNkK25qL0Z5S1B4SGFLUTIzMDRPSnk4bTBuWWNIUDU3ZHl3YkJGNjNHcGxCOE9iZHBSNVhxZUZ4OGppd2ZTeUZpK1poVnFtNU5mMFNaKzNIaGdXb0xxYjlZeDBmR0I3WXI0ZEZmaW53b3ZpTXZVOXJ2SGNEelc5U2p6VnFJZGZsYkNscUpacnJHb0syeURjcWVvVVBsa0MxVDdyaHVQeCt4TW5qS280M29tNW1jcXJtNS9kcElpOVpTa1A3eUg0elRIRTltc084NG01T2dnd0VaYlF0bklGZXFSY0VXdHo2MWRXeGVvUElXWVM4RWN6dGRTZnNvalhsaTIvSHNrWGdkYXVSU2QyWGQ1dDZYS21HeDhuandQYXhFQzZhaDFtalp0Y3F5dU93eUM4RVhqaWFzL2RwT2ZvMjBBSW16VWJZNjR0Y2w3T0ZxQlZwcm1zSW1vM3Y3ZC9MLy9NWkl2T0tjNXFkVzZIUlNtVGJZRjZhODZVckpVNGVIMm80YmtsRmV6WGZUYWJUTHF2Y1p1RDVaS3JqSmtNdE9xUnEvajliSFEzMFNqMlpOK212cWlPaXFldS9GSlFWcHk3ZFdQNVVGNStaWWZpQU91YmJzV3dSdUNRMnoxdEN5K21WR1JSZjNsbE5XNnpoY2ZJNHNIM1l3MFh6TUN2VS9GcEZlUndXZVh2Z3BhTUYycWx2QXkxZzBueUlmYjVaYk94aFFWdkYxV3dOUWJQd0hjeUlJT3U1eXljMHFjMm5Wc3p1Mi83Q2JlMU1OeDQzZThKVVgwVEtZelVlK1lsT0NjZWJYOWhkZm9ERzRmYmJ0TW16TGdqNzcyV2xuNThMVHUzV2pEd1BNekFVb2VqM2JxamZFWk9HTlJZR2V0VzgyWDYrNmw5TThhdEd3cnZCWXpYd0xLQllyT3JwdVMzNGRpd2JCRjY1R3BseDhPWGRwaDdYcWVIdGU3VG02NnJwMjJBdHNIMHNoSXZtTWNBOHUxcFBIb2RGZmlIdzBzK2N2VS9MMGJlQkZqQnBOc0plWDJTNm5DMUVyVXh6WFVQUUxIeWJuMUFmemVXNFpMbkQ3Qlg1c0ozYlgwdXRyZDJ6VUdGbGxUd3FWaDUzRXk2VWM3d2RzTDQrdGMrLzErKzE3Y0NQTTJwUDFTcDdYTm9TQm1POFRYWFVrcEdEd3FNNFcwNGY2RlV6QkRKYnJyZ1paVmlyZnBUMktTYk42SEhDbnpTK0hjc0dnVmV1UmtZMDFXK2pRVzAxZHhpdTFRUWVKNDhEMjRjOVhEU1BZUVdaWFc5cmp1cm16VDVsOXBEbUMvM3FIZFRWaEVYZUhuaGxXczdHMEVKWlU0ZTRFQ2UvcnpOZHp1eFJLOVJjMXhBMEc5K0h6RUR4L1V5UEdmb0ZQV0p2eVZUN2VGMjBJazRiZldpMFBDN3V1RGxRcnpFWGkrZnJMSGcxY0Rvam5WdUtUVm5ENGExbXhEVldIaXRNbGpTR1FLOE9kcmRPL2FRVmpZdk5XVG9LVC9tYnpwNG80RmUvZkR1V0RRSzM4MWE0Y25wbHhzT1h0N3AzT2I2SFVxYUd4OG5qd1BaaER4Zk53NnhQbHJWNjhqZ3M4dmJBbDJxbnZnMjBYTmRoQ2JYTFY1a3VaL2FvRldxdWF3amFFbCtYR0sxcW4rWWEwOVR2eFNrUzFtTjV0RHh1QkZybjkvQytiUVpIelhINjdzU255L0g2WTlPdzZyNlY5YUZKOWROMTdJQTZjSDdBNUhaeHkwNlFobHBHVHdLOWF1NFF6cm4xTXhnOGJsOTArQW5LNjJmbTU0U3JWNStpNUpKbng3SkY0Qm1xMGV0NkVlTUI1OHU5KzlsaVFyV3NlZkp1c3kxSGVmUmxhbmljUEE1c0g5WndCVFdQOEdobGJ4NWVwaTMwUjhOYVYwOGVoMFhlR25qbFhGanZNK1JpWC9kc29DVk1zaHQ4Y08zNEY2cFBXTkJ5WGMwV2ZCNTh2WXFnTGZBZG1MeUJWVFhwdmZSS2ZWSU95dVYwUGw0ZU4wL2NkSDRuSFkyY2NyeE5SZk5PQmxhREVETmlzRG1QNmxISFdsZkZ0WjBKYld5UWZCaHdPTjQ4M2t0c2tZQm1TMm1mb3A1LzFjbGtrWEtqMWEyam1YbmNHR0d4b2orTHMxZjlFV3JCczJQWkluQXJid1hCMDZ0ZjdWYlo2Vzc3Z1dleWxtdWV2TnRzeTVFS0wxTERoYm5xUEU2TlplUnFsbFlmMER4aW91VWJycndWeWQ0ZmpRSlFUUjRIUmo1NU94MFJjZG5nMlVBOUkrNWlnZWMremgyL3Zmb0VCaTNUMWN5VHdTcUNadWZyNmRFYWRoODhVVGk2Q0szQnhyRU5DZVJ4V2NmYlZEVHZUSE4xYmJhcUQzVUZHQ3RZOVVONFp0ejNSNlh2T2wzeDdmVTkxS3RHY3N5NTFUK0UxOFpkTm53SE5lL2hsVm1oUER1V0xRSlBYSTFrZnN2NTcvVjh2dTdOZ010c0dybEp1bG56NU4xTjlEb3Nxa2dORnllTmtNZWg3Y01hTHUvbUVSY3RYM25zMVR5OFRiUDNSOE1xMGxRZDFYMHN6TjgrUExJOVJ2MmI2VVdIaHhqcmdaRzNCbDZkd0F0dlo5SmNUOXQ5UC9qdjJVQkxtRFN3MEZqMTZQanQxU2N3YUZtdVptSUdQOFBKeFpWVkJNM09kOUdIRmU2Z2xHYmZHMnprNWRJSjVQR2hxT05xV01CQjR3MHJ5SEovcVVJM1NnOXVmZ2lQRlBEdEtaNEdiQWYrUmw4T3p5M1haZW1qMjlyOWpxRmUyVHVVNjhDYnB0ZXkvSER6OXFwM1FDMTRkaXhiQko2MkdvbVdjKzR6WTVybkpuMGtoQ2Z2SnZWNFVDZTYrVjlIbGRpN0x0aHJ1S2dnaXQzb1BHWVZtbGtMYlIvV2NQazJqOGhvK2Nwam4rYmhiOXBpdE14SUtPV21MQ29zandNamJ3MjhjczBIYjh0Q3RGQy91OEtlRGJTRVNXWll1N1hFalQwd2FJbXZabzF6Mnd5YVovUHM0cmptLzgzMXJlMURYTzVocjhBWkpXM25NMnZkTEN6cGVEUEk1djhtWkRYT2Evc2QyU1IramJSamsxUGVhNWdXaU9wOWhiWnh2K0pMS1QzUE9kU3JKcHZZNXBZZXdhYlgwcmVZeS81ZW1jZjdYUTAyQ1R4cE5YcWVqUGN6cXJab1MxQTNhWHNuVjFRRkxteDNieXhEUjd2NWNZYk5jTFRmY01OaXVQUURGcHBIYkxRODViRlB0QUpNcy9kSE9oYTFYRTBlQi9hTWk0SDN3ZHZTVU8zVHRhOVZ4MlRzRUJ1Yi9FMXFmVEgvK1hmODl1b1RHTFMwVjdOUVFxc0ltcDJ2R2IydHJLazIyY25qY1Jickd0MUlJby9iUjc0NnowY1NNNkhqb1ZsTnpkMUJteUZONHRkb2o2Ym5HRzUrbkU3bng5Ky9adURjYVVETVd0K0R2VnAyUzdkYzlWcmo5SkYrRjMrditrUFZnbC9Ic2tuZ1NpYVlYcHRyUGw1ZEJyK2htMHUyZTM2RkgrODI5ZGcwVjZ3VnFlSHlyT0h5T0xoOUxJWkxwN0hRUEdLajVTbVBNMWNrYTMra1UybVdhOG5qME1ndkJ0NEhiNHREL1h3YW83RnM4V3VnUlV5YXROYS80N2RXbjlDZ3BiMmFOWjV1TkdoV3ZwTXhYUDlHTXd2M1ovMEdIeHA5TnorcTZlaENPY2REczVxV1c1N3FVTWZhVWRiVGZxYmdFUTcxNjhKSkhxdHI3K2o0ZGtPd1Y4dHVhYWRzZXEzUnpYVnRqM2JSM1N2eldMK3J3U2FCTDE1MlBid1NVUitNUlRWS2RiRFJaS3l2K2ZGdTZrcWxHaTdORHBmSHdlMWpNVndhem9YbUVSMHRUM21jdVNKWit5T05TcnVvckduSFA3d3VGOTJZaWZ6dmt6alVuamMwOG91Qjk4RGIwWkNYQXI5blh2d2FhQkdUT21jbS83dDMvTmJxRXhxMEhGZXpqUWJOeW5jeWRodlkyQXovTkQxQ1FGOVF3Y00wbzhmdGxGRUZIRzl1Z0xwTkZtSGdYT3d2bGZFajdhajRER1lQMXNwMTcwK3NQd2VEdmZMcVVKcGV5MkZzMzkwckRZVlk5THNhYkJKNHltcDBIR1V5U29BZWVmVit2R2RTajh2VWNGbFJ3dVZ4Y1B0WURKZFdnUmVhUjNTMDhqV1BFTk9zL1pGR3BWMVVJRlh0dE9XSWpZOXJLbDE3WU1BbE1UVHlpNEZYSm5sMTk2cHhPZzJGOUJqOEdtZ1JrM3JicGhiY08zNXI5UWtOV29hcjJWYURadVU3RmJwTmJHdnVqOGg2UGg2bFdhVURxa0Y0RFFkTXUxSEtjZldyNnUyZmVyeVkxalNUaTliNE5Uc2huRjkvTXZ0b1hyQlhpMjdwMFdwNkxYM0x6TEs3VjJZQlhsZURiUUpmeW1uMDhFcU9WcDRHRjJoMVZaK3RKaVp0MzU4akhxWnBKM0t2QzdKSHQ1b2VMbytEMjhkU3VEUkhtMW1sWmllTWpJK1duenoyaUZhUWFZdlIwdEVjR3VFaXIydmk0M1c1YUE1cC9nYkk0OURJTHdYZUEyOEhRajJGNHBmOW5ydERERENwODJieWY2TEdIaHEwREZlekFFS3JDSnBuODV5TTVnbzNkcit5ejg1M1NPczZvUnFFVjM4M1kyOFp4NXNib0FIekF6ZERWNWFnekNSK3lXcHF1ZWluNlUvQ3ZWcDBTNCtXNnJWY2ZyYTVlNlVYN3luWHRnbGNTYncwMVVoUkh0d0hhYUJZeWplQWUzWGtjNm5IUldxNE1qdFlIb2UzajZWdzZUanR6U00rV243eTJLTjVCSm5tZWYzdHVuZlpIWHBkTHVRQjNjZGZIZ2RIZmlud0huaTdPaUtMOUhJOWY0Y1lZRkxuemVSLzk0N2ZWbjJDZzViaGFoWkF5S3RYelZXUGJId25RN2VOalpLdGJFYXo0NDByYzBNMUNNOUdQK2xDR2NlRHM1b1dXNTdxLzBmYWNlcktvN3Z2M3AvSVdqRXF2aTBxM0t0RnR6UmptMTVyTUZ5cGZmOVpkUGZxYzR4Yzh1cFl0Z2w4NmJMcjRWVXpnR1hXaVdhZUZOZk93NHQzTXdCb25rN0VyRXdOVi9WRXNmTzdPNjJPTzRTM2o2VndOZVdydnd2Tkl6NWEyWnBIa0dtMi9raWowaTFXa3NmQmtWOEt2RWM3N1JCSXhlSXA4TDBhYUJtVE9tOG0vN3QzL0xicUV4eTBERmV6clFiTnhuY3lkQnZaMk14ZTRaRGd1UTUvVklOSUlZL2IyU3N5T3g2YzFXUi9JWStJaGF5UHc1Zk10UytsZTgvTEZiLytaTzY1am5DdkZ0M1NhbG5UYTdrRXlOMHJyWGl4NkhVMTJDWndGYXI1K3VCVGpTU3Q0Yk0rN2pHUzVMMTQrNWltaGRXOUxveTkwWXFSaThIeU9MeDlMSVZMczNBQmZYeTAvTUtsS3Nmb3QyeERZbEQvZ2t4YmpKYUdSaXhXa3NmQmtWOEt2QWZlRm9TaTdENnJqRHJLcTRHV01ja002MkF0VFdNUERscjZxOWxtZzJacm52OWUvcDlCbHpHSWU3SFZackRkc3hVVnMyNThJdFVnVXNqak1vNEhaelUxdDVibnRlRk1McHI4OFRrNzZDdG9PdmNuYW14cWJ1d2gzS3NsdC9TQU43Mld5NDE3WjYvMDRzV3l6OVZnbzhCVk5VOVVqVlRZemZsdG10Rmoxd1JISDk3dDA3TWowOHZVY0ZWUmd1VnhlUHRZQ0pkZWY1ZWFSM1MwOGpXUEFOT3MvWkdPcFYydUpJK0RJNzhRK0lEZVJ6Vk5UNVhoMDBBTG1UUVIyODhtNTQ3ZlduMkNnNWIrYXJiVm9GbjRtck9FcWQ5VUxuOUM3dHA5S2thaXBXWUlZdlNqUDFIcEdZcEpKWS9MT0s1cWphZ01BU0NVZ2FZVzBVdHAxTDIrUlM0M1haYWxaam4zSitwbjdFeTlpUENxdWU4ODc1YnVrT3Exck05T2RYczdlOVVkMFA3M3VScHNGSGpLYXZROHZzK0RIOUxOQzNaY0w4SSt2R2RTajh2VThLWitoTXJqaVBheEVDNjkvaTQxaitob2VjbGpyK1lSWUpxdFA5S3BkTXQxNUhGNDVCY0M3NFgzVTN0OXg1RjhHbWdoazdxQVR2NTM3dmh0MVNjOGFPbXZackxMMldMUUxIeWJIdHRGRVJ2N3pOMjVucXdIbVRhcTZ1V2JvSlRKRnJkaWxjVytGV2hjZENISFZhYzN2Q0U5dG1acWk3SndJRWEwL2FZVHY4d1JwWi9IYU9oVmxXcVJ6LzBaVktXZU9YMkVWODN3OVV5NS9jblZRdE5yRFY2SytqczVvTzNzbFhrR3Irdi9Sb0hucVVZOVI1V2E1ZHdjZmE2K002bkhaV3A0NDErb1BJNW9Id3ZoNnJsM3I5WjJhaDc5VVg3Ukt0RThuRTJ6OVVkOUlkcENIWGtjSHZtRndIdjBQaTkxZjhXUUdrNWpEQktlVHdNdFpKSVcwL0dpYzhkdnF6N2hRVXQzTmR0NjBHeDhIK01LYWRUT3laWHo2TGJoT1BxNXQ0aDNlNHJQNk9tWDNLZU5LVjgxQ09mcjhkeVpTam5lWE13SFQvdlBHV1Z1Vitwd1p2aFc3S25xMU9ockZjLytkOWQ1bklUczNKK29QbU9taWtaNGRWaHdTMlBROUZybVFMTTRXdHVqWDNUMnFqK2lXZkM1R213VStBTHZRSzk2anVyNGdVYnJ2eHd0K1BDdVdzTWJ5MFBsY1VUN1dBaVhSdFNqZWZSSCtVWExTeXpscmtpMi9xajNUMXVvSTQvREk3OFFlQSs4elEwZGRVRDNKNHM4TG1TU0Z0UHhvblBIYjZzKzRVRkxkelhiZXRCc2ZNZGgyOGFXbTdvL2R4b05NYTdaK2lUeXVKamo0VmxOalFDZUZSN3ExOXJiMUk1ZGJrVTNOdnR2NGphTmMzK2kydXZNVGZNWXI1VHFtWFZMcjNsTnIyVld6ci9wMzNMT1h1bmxpMlVQdWJaWjRQSXFOc3M3MUt1T28xOXVoUS92Tmsrb1VnMXYvQXVWeHpIdHd4cXVEcnY4NzlFOHVzTThvK1VUcnV3VnlkWWZkZjdwLyt2STQ0aklXd1B2aC9jbVB3cllQN1dvYzdFdlorc1F3MDJ5R3V6YzhkdXFUMFRRRWw3TndnbXRJV2cydnRZSXJ2akxwZ3VaMFVBcnRUdUpQQzdsdUJvU0VQMWVFRXZaYW1jSDlwdkVMMU03dG8vYTl5Lyt2VTdJSXVmK1JGMTlwKzJPOHVwZ2MrdjIwc2FyVmE4MUdQYzRUdy9FTzNzMWNNaWpZOWtzY0J2dk5yL1h2eHAxSE5YZGlsbngzZTNWLy9mZ0hXeWFjMTJ3MVBEVzRFQjVITlUrYk9FS2JSNGRmODlvK2NqajBPYmhiTnB5dExxaW12OVY1SEZNNUcyQkQya01zdko2MzJYMWFLQUJFUTh5eVF6cllDMUZZNDhKV3VxcldSQ2hOUVROdDNrTzRyakdWZFg3dnpWQnNrWWpoemFwQnVIZDdNMVNpam5lM0FEMWZPOTlaNnRNRkp4MVZQWCtBKzNZWmx6MHVSV25pWGYxT2Zjbjh1eWo4aHZUb3J4Uzgrbk51Q1Y3M0ZNM0M0S3lkSUR1OVo2KzFlSHNWY2UyL2UvUnNXd1dlSlpxMVBKVHoxblBCSE9BV3ExNjhHNVNqMGMxVU5RUUxaVS9WdzF2YlZmOWhFdWl2dWxyVlB1d2hDdTRlYlRtK1ViTFJ4NkhOZzluMHl6OWtVbS9YYXNpajJNaWJ3bDhPMDJkWDJPUXY0VW1IOVNZeE5WdTlHaWdBUkVQTXNsbXJ2dEVUSmJxRXhPMDFGZXpJRUpyQ0pxRnJ6V0E2LzFTalllL3V6dng2N1hUdEN5QlBDN25lUE1MZTNyRTAzUnJZazJaT1J6WTYvWlRNbUU0YkNmYnlidlB1SGhOeVZ0bklTa2I2ckQ4OXVSUlhoM20zV3JLN1FiTTFlL1JnUW1YR1pUT1huWDQydjhlSFl0Q093U3lCZUR6dkFXRVVLOGFmc3A5bnhjS2VmQU9OczI1TGxocWVGczlBdVZ4VlB1WUQxZDQ4d2lNbG84OHpsNlJscVBWQnEzOVYwVWV4MFIrUHZEQ0kzKzhxbTE2LzdUemFLQ2xURExET2xoTDBkaGpncGI0YXJiZG9QazJ6MEVjMTdmYS9HZ2FQZHkxUGtOTmkxU0Q4Qml3TW8rV2F3VWRWL2tCNzRsQjNMRlY0eTNLMDI0c2RmQzFMUmV0Mi9VeTlkUEh0VDlSZDV5R2laOXR5VkZlTlQvNHA5eFNmWVBvZE51enlBYjNOdVh3NzVUZ2w3dTdldFVXM2Y5enZ4cHNGM2lXYXRRUVZCSmtLcFE5NE1HQ08yOXI2bkZYYXJZYTNwNGdVQjVIdFkvWmNFVTBqOFlkNzJoNXlPUGc1dUZxbXEwLzZxcUQ4YitLUEk2Si9HemdoVnNCZU5XdEFwKzJxZWk1TjlCaUpobFJIYTY0ZHZ5MjZoTVR0TVJYczgwR3pjWjNHTE5Ockt1S05iaDN2UVhEbGQweDhyaWc0NnJTZkFTZkwxNHBEMmNHOTV0ZnZNT2haU1g4dTF0d1A1T1pHYTc5aWRwdk9pczkwaXMxRWpMbGx1b2Irb3lPdjdmU3gvcDRyZWk3WnpLQlhMMGFSc0Q5YXJCaDREbXFrUUtweHZkbklqSWszYXk3ODU3SnRpeFR3enZqdytSeFpQdVlDMWRFOHdpTWxvYzhEbTRlcnFaWitxTXVXdWIvR3ZJNEx2SnpnUmQrQmVDVmRkZi9NdW5lUUl1WlpJWjFzT2JhOFZ1cVQxelEwbDdOTmhzMEM5OUJ4TGF4V21wbXMrUTBWQ0Q4MjMxdlIwbkgxZjJ5WHZEMUpyZ3V5SHllbWV3eDFmbDNRcmd2VC8yaTcxS1B6NU5hMHJVL2tSZmpHY3FSWHFsMHJTbTNtbXlLZHJ4WTlOTy9zclBvdkJFK2l1bEc1dTUxdUhyVmsyb1gzSzhHR3dhZW94cEpmckllOUpuaVE3TFQ2KzY4WjFLUHk5VHd6dmd3ZVJ6WlB1YkNGZEU4cEQ4QjBmS1F4OEhOdzlVMFMzL1VSY3Y4WDBNZXgwVitMdkRDcndDOGNuQkI2enhOT0xOcjdnMjBtRW16dHNvdlhEdCtTL1dKQzFyYXE5bG1nMmJoYTQzZlNyOHNOck5aY3Y4ajVYRkp4NXNzRHFFaGhxTzhqbERrRC9RWmlTcSttVW9OMXJaZXA1VzFhMzhpbGNHVWh1MXlVOEs5VWtNaFUyNDEvVlRicFIvRjJXVmYzVS9ESWRYeHRFR0NwcXRYUS9EdVZ3TnB5aUFSV2hhbWJWMHQ4QnpWU05SbTNxNEFBQ0FBU1VSQlZMZ3VlOFN6WjgxMjV6MmRiVmtHZUY5TGd1UnhybFlmMFR3Q28rVWhqMlU3Q0dvZXJxYk45MGQ5dE15RkN2STRNdkpKMjZucU83MVRqN05HZk02a256YTdRZFdoMlQvbnlWdVpyaDMvZlBXSkRGclNxOWtjSWJObWo5YmNlMVZGVjc4aDI1UWxON2RiaDFjeFI1UG0rWTZzM2NJRytVczFOQ2Uycm4rUjhyaUU0N2ZmKy9YeGFNNmtPTCtQajhmMS91ZXBKWnFNcy9sZW9YOEc3eE1RMmNNMit2SStJMTFjK3hQNU85Yk1nRWpsMWF4YnNpV2UyeDc5b2JLTXBTTG9KTEY0cmREOFlJaXJWeDlTelpKeng2Sk9zRkhnYXNRMWNUVnExUEY4UUlhZzIzVm4zczBQbnNMQVIwWjd5ZU5VN1dNdVhCSE5JekJhN21JcHZIbTRtamJ1ajBiUk1qY1VsTWVKSWo4WCtQYlh2MTlqa0Q5ZUE1NTVjVzZnQVJHZk0wbTFNbW11L1RPcDlWMDcvbkgxU1JTMHBGZXpPVUptelI2dDFRamF3SWd4MzhFT20xcHRidFI1cFEydXhUL1ZJS1lHSDUwTUxPSjRleHQwMU5wTnVlbGdyeXhoOHZFNDFZNCtBNnVmb3VRUGNhR0UvbDFtMUxIck9LdWliTXI1WkY2cGdjRXB0NFFhdnFqdFlqeWhHWmVVY2wrK0dQdjJJMzVzekdWV0NPOWRlOGtQcUdiSnVXUFpOUEFNMVVpTkhWc0NNZ1Rkcmp2elZ1VnJ0dzQrNVdXczRaK1R0RXRlOGpoWis1Z0xWM2p6Q0l5V3V6d09ieDZPcGszMFI2Tm9tUnNLeXVOVWtaOExmRWhqVURhWlJGelduQnRvUU1UblRQcDNQRHQ4NUdWZy9ISHMrQ2VxVDZxZ3BieWF6UkVhKzIxc3FSRTB3NERtK2pzWklITy9iYXcxOSttODFkb3FuRk0xUFZRZWwzRmNudVYwT29rMmY1RWY4VitzK2QrSmJ0N3kwWTJlR3ZEVlFNUFVOemQ1VlpBS1lybzNjUmFTMG9WdWhyWDJ6TW04T3N6ZWlmbVJQMEpQdXZtL2NzdFovcm5ZZnN3NTlwSUdRN25pM0xGc0d2Z3M3M0N2NU5YUkZwQVI2V2FETSs5bVVLWndEUjhaN1NXUGs3V1AyWEFGTjQvQWFKVm9IbzZtVGZSSG8yaVpHd3JLNDFTUm53MThRRHVWbmFqM3paMjhIV0tnU1daWUIydU9IZjlFOVVrVnRKUlhzMEJDenIxcXRubzB3WGNRcUEydE51azI0eFNVVGJnUUk0KzM1cmlzenRPL0JQNU9wNW14dTUvajZYMTZ6TTdvNDlpZnlNeVFiRCtmNXQwNi9Ed3VwL2Y1cXBuL0svMDU2bHNtcXFtalY2TWpuVHVXdzVhQnovTU85VXFJbXVsY3dCRmhjNE03NzFVQTk1TEhwcWNSYS9QaENtd2VvZEZ5bDhmQjBYSTF6YjgvS2lpUEkySnRIRG9mZU85MnFxWmptRXhITU00NFduRnZvTVZNR3Rtb2IzRHMrUDJyajM0UysvSjgxSHliNjNhRGxwT3ZuWDc2YjFXVkN2bHBtZDZVZ0JLVjlkT2FjYW0wN1RrdWgwMERCdWtzSU56NkU5VlE4OTBzU2U2V20xZGpMTzVYZy9HeGpsdmNUTXNMUERWdk1WaHcxR3JINzNVeXMza0NVQUhlam9rMlRzRHJ5T05ENG5BRlI4dERIay9FMm1XVHEybE8wVEpQdUVGNW5ERHdhaUJJRzJRdzJjeXZaV3lnb1NiTkd5dSsyVlh2R2txb2V0QUNtcWMxcWpXL3ZNbmVkKzc5Q2pVTmN6dTNhaEJCOG5pRGpxdmNXemN1am51NTlTZnlaa25HdXd2SjNYTHphb3dvWThmU25jek50THpBRS9NV3hocHBEMmVaN3U3MEtjRGI4WXJwQkx5U1BFNGJydkJvWlpmSHpxWTVSY3VzZ1Z1VXgra0NINWpGbWpQaW9TYVpZUjJzN2FwM0RTV1VzVmQxTXltZ2VRN2l1SjVWbWVBU1BOZFlmVGRVZ3dpU3h4dDBYUDBzUzhyY3JUK1JxQUxHSGx3dFRlNldtMWRqOHpKMkxOM0ozRXpMQ3p3dGI5RVptb2s5L1lzT081OW4veGZnN1NpUG5ZQlhrc2RKd3hVUnJaeGlTVllSZDlPY29tWFd1aTNLNDNTQmw4QStxY2RINXp5NWpBMDAxQ1F6cklPMVhmV3VvWVNxQnkyZ2VRN2l1SnBWbVNhU1ZmdGs5bFExaUJCNXZFbkg1UVY2YXBLSFlNaE8vWWxzYjRNSDg0SlBPSGxnYXJlY3ZKcXdKR1BIMHAzTnliVGN3RlB5RnFMR3ZOcitjNjhyQlhpN3lXTTM0Slhrc1hyYUoxR3JqNGxXWm5uc2JwcGJ0TG9XMS96Zm9qeE9GM2g1amU5VGorK0RuN01tS0dNdFl3TU5OY213YjdpeXE5NDFsRkR0b0lVMHoyRWdWN0t1UnN2VEtxNnlucWtHRVNDUHQrbDQ4cHJuMUo5SVZtbFRuZ2QxSkxWYlRsNE5iSkNyR1R1VzdteE9wdVVHbnBDM0VEV0RxbkUzVXkwNng2ZitGK0R0Sm8vZGdOZVN4K25DRlJXdHZNM0R3elMzYUprVmJwUHlPRlhnVmFmVDNmNFRZOUt1eVU4Wkl4NXNraG5Xd2RxZWV0ZGdRdmw2VlRlVFFwcm5JSTRyV1JWOWt2ajB2eXRYWXBXUEdTcGkvdko0cTQ3THF0ZjFjejZZNXZaMTZVL2tQYjdQbmJtNWtxSzJKM2JMeGFzcGUvTjFMUDNaWEV6TER6d1o3Ny8zeWJ6VzNzU1QyODc5U1FIZVR2TFlFWGd0ZVh4SUZhNjRhR1VVU3pLendya2lPVWFyYjNKcVlaUHlPRlhnNVhSNTc0N0gxWDN3T0dQRWcwM3EzSmo4djZmZU5aaFF2bDdWeWFTZzVqa1p6ZG9iNVNRa1dSKzZ5dStnYWhEZThuaXpqcWV1ZXdyRWdweVJUNGlrbE9RVGxTS3hXeTVlVFZpUjhXclFuODNGdFB6QVUvR1d2ekxGSk43ZFIvWW00ak1ZVHU1OUh5M2s2OGcvcDBvSXZKbzhUaFN1eUdqbGJCNCtwZ1UxajIzSzQwU0Jseit2dW12a3krY3gvSHdOTk5pa1Q4dWVXRXJZMkNkS2Q5MlVKbXJCaENvSExhaDV1cUl0dVorU2xya0hCak03RkNTUE4reDQ0c3FuUnRHTmVRZEc4WktOM2I3SDZCRC9EV25kY3ZCcTBzUjhIVXQvT2dmVFNnQlB3MXVXTXZFeHg1TjcxOGNMQlhqTEI3Nlc2cThyOEdyeStKQWtYTEhSeWlpUGZVeHpqWlpaM2JZcGo5TUVYcldCOXVFUjBlU2NmNzNtekRhVHpUTElKRE9zZzdXRWpYMVFzdGRxa3VZYVRDaGZyK3BpVWxqejlNSmJadWQyWmpOdHh0SXk1MDE2bGhCNXZHbkh4V09oS2NUcTdYWjcvbnUxbDZYSHo3K24yREFkR0xuUHpGZlRCd1J0VGVPV3UxZVRSdWJyV01TTHNOY0ZQQVh2R1ZIVDM4YWRaS3h2ek1rN0EvQjY4dmlRSUZ6UjBjb25qNzFNQyt1UE5pcVBVd1MrbVE3NHJCcmV2OVBnUVZxOU9ZNlg4elZRZWQwT01tbHNwTnl5dzk0MW1GRGRvSVUxeittb1Z0MHF1bHh4ejhWNXFNZlIxdHQ5NFY2OVl6bU91NFhJNDAwN0x1OGZlZnorbjhHbzdrTEorT3VmeWNESnhtWk9UVEJUWk56bUpHNjVlelZ0Ykw2T3BYa3JzZzViTGxjRW5vQzNhbnBEbDhSNmM5V2JKbXh1emNnN0IvQ0s4amcrWFBIUnlpYVB2VXdMN0krMktvL2pBeStibk5Rc01qOU9EUDlOOWpsbXMveXNaV3lnb1NaOWpOT1czRHYrd09xam5jdGxNVW5VUWdsVkRWb1p2aTR4aU53bjA4eG1IZyt1UnpxZ0RnK1F4eHQzWE9Ra2RYbGs0UUJsK3hVWm8rZnorWElSZjhTaTJERFpjNHJyU3RaSjNUb2ZVcmpsN2xWM1Z2Ti94bzdGM2JSQ3dPTjVOKzlrRi9WbThIRy91WkdSdDVMSGlXdDRSWGtzSDlLS2EvWHgwY29tajcxTUMyd2VXNVhIOFlGWFhaeXN1by9qNlgzeUcxbkoyVUFEVFRKNzdIWnRoNzJyOEN5UVVOV2dCVGJQeWFqVzNDajZXL0ZKTkozbXh4R1JldUxYQWorSEJpMzV5K1BOT3k0R3Z6Tyt3bTRRQmZHdzZpbC9hb1U4YVZHM0JsNjJxems3bHVrempyY1dBdzd2QnI0NzhKcnltT2JoR3kyemFXMVdIaWNLL0wvSCtYMCsrbDd1czNhSVlTYVpZZlZkYzIvc3ZpVVA5ay9TdTRZUnFobTBZbndIdUZPdkNqL0VaM0s4TU9wVWQ0OTdxMUVuYWcvMmxzZmJkMXhXLzh3elNmU1JrWW4yaFg3dWxIU3I5ODljeU5xeG1LZWFXeXNISE40cUJoN0FxOHBqd2lYRDVSRXRzNFZ0Vng3WERQd0tPa1F6akpGcndkWEgrN3dWbzFZeGFPWDRlZ2ZFNndCNU55TE5NMTdtYVVWbzBrdHU4eFRtbXE4ODNvUGo0bWJrdWN5STdrRWtvaFNMWjBHM3pEclVyMVhzV0RvYkNnS0h0NFR1QWJ5cVBENFFMcjlvZFMycStiOWRlVnd6OEN2b0VNMHdScTU1TlBiSU0xV01Xc1dnRmVRYkd4L2I4WkpnbHB4U2NVK2hrSEJyM2ZPVXgvdHdYRHhoVVNRZldDYStsY3Zqa0ErT2xIRnJybWxVN0ZoYWs0b0NoL2ZCcTRiWGxjYzBENzlvbVkxOHcvSzRZdURyZDRobUZDUFh2cU4zclJlMG9ud2o2NExsOEd3em13ayttZCt2TnZUS1R4N3Z4WEh4VUt2N0ExQkRaTzdyUWo4VkRXY2h0MllCMU90WVdwTUtBLzk2M2xKNXVOZnd5dkpZemo5UW90WHZzbmxzV1I3WEMzejFEbkcyTG9aODRkWFlRMDVnSGxPcnVWWUxXbUcrSnUyRWE2cXZTRDZsbTVvM0p2M0RmbmEvL2VUeGJod1hUZTl1QjVQZ1czRTd0L0RsdUloYjgyU3FkU3l0U2NXQmZ6bHZlUWZVbzRiWGxzZFNKdVZ2OWZ0c0hwdVd4OVVDWDd0RG5LK0xBZC80TmZhQUV3d1BxZFJjYXdXdE9OOGg3MFRycXB2UDhIU1hldW90a1kydXhYako0eDA1TG42cDVaNk5XS0F0bUZuUkJMeUFXNWFhSlo4c0tKc2JaQmhUQWZoWDh6NTRBcTh1aitWZ2QrNVdiOVJJYzJYTHpXUGI4cmhXNEN0SDNLeCtrV3VlalQzeWJPcndPczIxVXRBcThFMFJvMUVaNGtlTitQak84VElxWnJSQlZJYnlna29FeFhsRzBGMDVMbjZyNVoyK1FyU3lZay9sZmVwU2RyYytwNXBZRW5WcFltdWhUVldBZnpGdk9RMkNWdzJ2TDQvbGNIZmVWbSt0Nnh0dUhodVh4N1VDWHpYaTFycm8rNlZ2WS9jdGYzTC9PczIxU3RDcThKMkVIcmV4bWRrcy9VMjZYRU96ZG04OTVQRytIRDg4cjZsZmVHaVN2ajN5bG0rZXJWL0w3Vlovb3FtRm4wZjZYNDFUNTVuY1ZnZjQ5L0krK0FKZmdUek8zdW9uYTJhM2NjUE5ZK3Z5dUZMZ3EwYThxM1pKL3ZzMjlpUW5yUk8xS2tHcnd6ZE5sTFJTTXMxczlrL01XU0UrN2krVTFVeUtXWFNYeHp0elBBWWF4MElBQXQ0RTFpQ1B2WTNtQUVWZzgvS1lPRUlBQXJrSnlMenREUE5uTlhrTG5qY3JVL2pxTEkvMzVuZ0tlSlFCQVFnNEUwQWVPNk5hM1k3STQ5V0ZCSU1nc0RJQ056WEltL3FsRWovTjBMSFEzY1VmYkhLVng3dHpmR1VWQzNNZ3NIY0N5T1B0UmhoNXZOM1lZVGtFeWhCUXZVVGlLZDArNHRoakR0RlU3cnJLNDkwNW5nb2c1VUFBQWs0RWtNZE9tRmE1VXorQUkyK2VlbGdvbmpqNmZOeW55UFk0QTd0Q0FBS3JJS0E2K1Bjcm9TMjN2OU9uKzhnd0hjYVNxWTd5ZUgrT0w0SGhld2hBSUNrQjVIRlNuRVVMMHk1U1h2YzQxZldsTzdqNGt6VkZFWEV5Q0h3MWdTWkRPTjNNbWJkZjhaSnQ3WE1xVDlkTkh1L1E4ZktvT1NNRXZwb0E4bml6NFRkVXJzOG9qcHF0dEwvRUZjOGQzQ3h3RElmQXhnZ2tuZG5zK1hNMWJsakpMcVQ0V3lRT2NtYi81WG1QOStqNHh1b2U1a0pnNndTUXg1dU5ZUGZvdUx4YStMeEgvR0JlNDd5bXlkNHNMQXlId1BjUlNEU3oyZTNmNisrcVArblFkRG55YjRVWjYxM2s4UzRkLzc3Nmk4Y1FxRW9BZVZ3VmY4VEptMm1MUGhjcTUvVENabUNsUC9ERThIRkVGRGdVQXFzbDhGUkp3cWQvL3AvWDYrZm45L2Z2NzM1OVhQUk00NzdYYUJkcXBHWTV5T045T3I3YWVvWmhFTmduQWVUeFJ1UGFURnVrWDY0Y0IzS2FnUlh0d0F2NmVLTjFBTE1oWUNFdzdpSzBWcDltc2NhdHAyVjV2RlBITGFIbUt3aEFJRDBCNUhGNnBpVksvSjBZMDNHNlZwa3BHZW9pZVhJZWVDN2hHZWVBQUFSU0VKaE9oMGlqaTl0U2F2eXlYcGJITzNVOFJaMmdEQWhBd0prQTh0Z1oxWHAyZk43TjlPSHVpbmU2TG93Z3Y2NFRxbG9jZmY1N3JzYzdMSUVBQk9JSnFLNjk2eHJ5L0gvRVcrbGZ3cUk4M3F2ai9xZzRBZ0lRaUNDQVBJNkFWL3pRNTEwa0EwNUw0Kzc2ZHo1ZTcvZlJjUEJMSEhpMEgzaDVYTzkvTlVhRGlsUGtoQkRZUDRHSjIwUmRINUhzLzZpZktZRjFTUjd2MXZFU2NEa0hCQ0RRRTBBZTl5ZzJzUERqZUdHN0QzMXhIVkJaR0gwZUZzczZCQ0N3U2dLdVhZVmpqeks1VzRWSmp3WHJCWG04WDhkWFdjOHdDZ0w3SllBODNsSnNYYnQrNVBHV29vcXRFRWhOd0hnejVxUzJUYkJ4MU0yazltS3lQTHM4M3JIamt6VFlDQUVJNUNLQVBNNUZOa2U1eU9NY1ZDa1RBbnNqMEV4dGxrQUMyNHFvODhDQ1hSN3YyUEc5MVZIOGdjREtDU0NQVng0Z3d6emtzWUdERlFoQTROc0kyT1h4dDlIQVh3aEFJQmNCNUhFdXNwUUxBUWhBQUFLSkNTQ1BFd09sT0FoQVlKSUE4bmdTQ3hzaEFBRUlRR0I5QkpESDY0c0pGa0ZnandTUXgzdU1LajVCQUFJUTJDVUI1UEV1dzRwVEVGZ2RBZVR4NmtLQ1FSQ0FBQVFnTUUwQWVUek5oYTBRZ0VCYUFzamp0RHdwRFFJUWdBQUVzaEZBSG1kRFM4RVFnSUJHQUhtc3dXQVJBaENBQUFUV1RBQjV2T2JvWUJzRTlrTUFlYnlmV09JSkJDQUFnWjBUUUI3dlBNQzRCNEdWRUVBZXJ5UVFtQUVCQ0VBQUFrc0VrTWRMaFBnZUFoQklRUUI1bklJaVpVQUFBaENBUUFFQ3lPTUNrRGtGQkNCd1FCNVRDU0FBQVFoQVlDTUVrTWNiQ1JSbVFtRGpCSkRIR3c4ZzVrTUFBaEQ0SGdMSTQrK0pOWjVDb0NZQjVIRk4rcHdiQWhDQUFBUThDQ0NQUFdDeEt3UWdFRXdBZVJ5TWpnTWhBQUVJUUtBc0FlUnhXZDZjRFFMZlNnQjUvSzJSeDI4SVFBQUNteU9BUE41Y3lEQVlBcHNrZ0R6ZVpOZ3dHZ0lRZ01BM0VrQWVmMlBVOFJrQzVRa2dqOHN6NTR3UWdBQUVJQkJFQUhrY2hJMkRJQUFCVHdMSVkwOWc3QTRCQ0VBQUFyVUlJSTlya2VlOEVQZ3VBc2pqNzRvMzNrSUFBaERZTUFIazhZYURoK2tRMkJBQjVQR0dnb1dwRUlBQUJMNmJBUEw0dStPUDl4QW9SUUI1WElvMDU0RUFCQ0FBZ1VnQ3lPTklnQndPQVFnNEVVQWVPMkZpSndoQUFBSVFxRThBZVZ3L0JsZ0FnVzhnZ0R6K2hpalArL2k2WDA3djkrbjgrSHZPNzhRM0VJQkFXUUxQMzcvNzlYZzVuLytWUFcvQTJRcWJHaU9QQzVzYUFKTkRJQUNCdFJCQUhxOGxFalhzdUF0cC9ENGZqL0xmKy9LcVlRTG5oQUFFUmdTZXNrV3F6K3JsY1dsVEkrUnhhVk5IWVdVREJDQ3dIUUxJNCszRVNyZjBwcThFTHY4VHF2amFYSDJmVjNrcFBxWW9OZEFZRG9NQUJIb0N0K05aL1daOXYvdE5hMTBvYldxRVBDNXQ2bHBEaGwwUWdJQURBZVN4QTZUVjdmSW5kRzIwVWEvMysvSFJ3MkpORENSLzFxT0xwd0FJUUNDR3dFMDJ5VXRNQ2NXT0xXbHFoRHlXUEVxYVdvdy9KNElBQk5JVFFCNm5aNXE5UkhXQmlGV3l0OVA3cmxzcUpQZFdMc2E2MlN4RFlLY0VsSkF6MnVocUhTMXBhZ3A1dkEycXF3MDNoa0hnS3dnZ2p6Y1lacFVKRVd2M1hRd1cvMm1GcUN2YyswZmJ3aUlFSUZDUGdMcWhzNDBIQWtxYUdpbVBTNXBhcis1d1pnaEFJSm9BOGpnYVlma0NaRmJpTWZhMEtyVlIxOGNYaG85am1YSThCTklSRUQ5Z041QjZyUHd0YVdxa1BDNXBhcnE2UUVrUWdFQnhBc2pqNHNpalQ2aWV2OWFGYlZDSjh0cHJaRGFxcXJEK0o0R0NuT1VnQ0d5T2dQeTl1bzNVNDBOSlV5UGxjVWxUTjFmbE1CZ0NFUGdRUUI1L1dHeGw2VmNLMitqNW5tUWg3N1BtTS9KWWc4RWlCR29Ua0ExMEkwbXlKVTJObE1jbFRhMWRnemcvQkNBUVFRQjVIQUd2MHFFeVpxZm9jNDhpZjVRWERsMHZSNStDQWlBQWdWQUNHMHFTTFdwcW5Ed3VhbXBvNkRrT0FoQllBWUdSU0ZxQlRaaGdKeUN6aGgvMlhSeSt2VjFQSjJOczZpemxjWHk1RHFkbUZ3aEFZSW5BaHBKa2k1b2FKNCtMbXJvVVlyNkhBQVJXVEFCNXZPTGdUSnVtVW85L3A3K0wyTnJNWExHTkIrVWozT1JRQ0d5RGdMeWJzNUhVNDZLbXhzbmpvcVp1bzZKaEpRUWdNRWtBZVR5SlpjMGJWZXJ4TTdtRmFsZ2xlajZNNUdaUklBUytrNEM4bVdQYzNsa3ZocUtteHNuam9xYXVOMkpZQmdFSUxCSkFIaThpV3RzT01tVHhxY2REcjhSYlFzUW4rb0cvWWJHc1F3QUNJUVNVQ3R6R05PUmxUWTJTeDJWTkRZazd4MEFBQWlzaGdEeGVTU0NXelhncEFTdEZiUDlKK0NDZHFnamJ1Qm92bzJJUENHeWRnSHFMWmV5ck1jdEFLR3RxbER3dWEyb1ovSndGQWhESVFnQjVuQVZyamtKVno5NHJZN1dRVGg2ckYvR1JlSndqYnBRSmdRQUNNa2xXdGUvWDlYSjZueTUvNjVYS1pVMk5rc2RsVFEwSU80ZEFBQUpySVlBOFhrc2tIT3k0eVk5U3lmL1Vvc01oYnJ2OHlMbnlqK256bWQzT3psNFFnTUNRZ1B6OWV6MGNmc1NFTXBmalVkNDVpbjRUMFBBVXFkYkxtaG9sajh1YW1nb3c1VUFBQWhVSUlJOHJRSTg2cFl6WU1QWDRiNXgzSWE4RDQ4OXBtRDd4OHpoZW1obmRTRHVPQ2dzSFF5QWxnVFpKVnR6VmFWU3hIUFpNUDExTkVvc0xteG9qand1Ym1nUXZoVUFBQW5VSUlJL3JjQTgvcTFUQ3c5bUpsY0FkaStHSkxjT3BLVlQ4NVg2WE80UEg0VUhoU0Fpa0phQnVFajB2NzBlWFV5RWJhYmVjOWxTeHBSVTJOVVllRnpZMWxpekhRd0FDRlFrZ2p5dkNEem0xbXZWNGVKdjE5M0oyK3h3bjA0dHYvOVR3OHdPQkhCSVJqb0ZBZWdMcUp0RkZtOWxORGg4UDIzMzYwNGFVV05qVUdIbGMyTlFRbWh3REFRaXNoQUR5ZUNXQmNEVkR6WHFjSVJGQ1BadTMwcnUzcm16WUR3SjdJZENrUzRuazQrNGpHNmkyMm0xZXdmL0Nwc2JJNDhLbXJpQTRtQUFCQ0lRU1FCNkhrcXQwbkJyL3lIRnVwWTgzOGhxQ0hQNVRKZ1RXUTBEZEpESmVtaWNiL2pBMVNqeTU5emlMYVMzT2o3OTZkMzZjVEZXYVZuZ3c5NW04cXpVZGpnaDU3R1JxZDlicnljT283aUQrUXdBQ3V5R0FQTjVZS09YNHgvZ3FtY0lKbGNDOHp0dTNLZHlqREFoc2g0QzZTV1RrR3N2SlpZYlBIS2ljcVBiQmcwdUdXMHBPdkp4TWxha2g4bk1TU1dDblpneTNXVzQydnoyVWFJUThkaksxY2ZvbGVOTVpPbFVBZG9MQVRna2dqN2NWMk1uVTR6UXUvS2dyVmEyTGJCb2ZLQVVDdXlDZyttVWoxMGxxU3ZQbXp1M3lQcXZaa0o5eTlyZmh0OFV3T0prcXpMdjhQTnRIQzIvUzJ0NjVmN0lBajhIdkNIbnNZcXJnOW56ZGxZSkhIaGVyUkp3SUFpc2tvRG9NdW9FVlJtYmFwRnlweC9KczhxSmwzTStkTm9HdEVJQkFaZ0pTbmhrdi9URWxwVHI3UmN0RlZ2MUNuZFJrRjFPRmVkcEZSdjBRMXdDS29XVnRiV2t4UWg2N21LcEFDL2dpQUpySlMwYnhQUVFnc0RzQ3lPTnRoVlJsQ0djeXVia0J5dkJ4SnJ3VUN3RlhBdU9iUk9QZnhYOUdyb1g2M2lORndkV1N4ZjFjVEQzb1N2NXdrSjJZbmlEMlkvNFNXRGhsdUR4Mk12VjJ2anp1UHpjcDRaSEhDNkhnYXdqc21nRHllRnZobFlNYStwVWxwZlYzVVhhMVc3UXBIYUVzQ0d5YmdCSzdSc0tCN0tqTnR3R0pSL0wwWkF2NTQvWlN3V3NYVTUrbTZjT1IyWmRYbHhZdWoxMU03UWdpanpzUy9JZkF0eEpBSG04cTh1ck9YNXBCamRmdmNKeFl6Wm52ZGFYYUZEdU1oY0JXQ01qeDFhRVlIanlacDRaQ3RaZGdxb3dGUTFHWGNkYkIxTU9mTVJDck9qRzk4M2xwV1NMTFJvZkxZeGRUdS9Namp6c1MvSWZBdHhKQUhtOHE4dW9hcUY5WlFxMi95UkdjUWE2aUdseXBNZ0lWNmdYSFFXQ1hCR1RyTkthcFVKcFFFOFBpK1RHeGkvNnNubHF2a0YzaFlPcmhiTXpCb1RveFBXeS9obnJXdjVsYURwZkhMcVoyWjBRZWR5VDRENEZ2SllBODNsVGs1ZmpIeEdNc1AwZTNsK2FkKzdmbXFZSUcweWsxOGpoWDZzYW1PR01zQkNvU0dOOGttbWo0OGprelRUQ3JZN1QxUXVhN21QclAvQ0V1ZlRGNm1iOUJSMlEzUFZnZXU1amFueHA1M0tOZ0FRSmZTZ0I1dktuQXkvR1B6NVhsMkUyT0pEZTdmYnFENVN5cXh1Q1R3TkRrSGh1RFZwdUNnN0VRMkFlQjhVMGlxWVVITGZQZjVheW5XU25WV0g3MDJNWFUxOWxJK3BDOWxXNzU0ZWZjenZqbUZMMWdlZXhpYW04QjhyaEh3UUlFdnBRQThuaFRnWmVhdHIreTNQdDdxK3IxQVBLN3BjK3BFOVNOUE82TFVoQlVYZEFIcERhRkJtTWhzQmNDbzdIaWwyelk5cUZoZGUvSFIyYW1nZVZ2cWhyRWpVZ1FDNWJIWHFZaWo5UFVEMHFCd0hZSklJKzNGRHQxWmVpdUxPSXlZd3pLZURuU1NHSHphaXBIcUtaU043d0tabWNJUUNDU2dIbVRTQlNtS2J2SHpQUVVVMi9WaXpURDVYQi9VOVVncmt2Uk0vc0V5Mk12VTVISE0valpESUd2SVlBODNsS28xUWhSWi9DMUh6enV0bmo4RjczLzZXaXFhM1haK1l4TmV4VEdyaENBUURvQzR5UlorYnUxeWExNHpzd1JMT1hjeWZ5NW04NmcrWklDVEpWU3Y4dnhtaTk0L3B0UWVleG5Ldko0UGdKOEE0SHZJSUE4M2xLYzVaV2xtKy9wTlhPZGRQVG5QRXhsUEtpM2doaHY2bklzaXQwZ0FJR0VCS1EwZTNjM2lXUzVha09UVnp6em8xak5SRE9SZmZGenZlb0ZLU04vcm5memg3RThnOXUyVVhFQnBvNVNqNVZSN245QzViR2ZxWEp2TS9mTTNVTDJoQUFFOWtBQWVieWxLTXFaaWR0N3EySWVwNmpuY01SRnhwelhUVjA5VHFQcjVwYndZQ3NFOWtCQVBTT3JPeUo3NmZabjhjbVlJNjNmU2Y2MjdaNHI2RGNlRHFwN0gvUVRLbEVqYk51NE9IOVQxU0R1U0xKck5pOHRoc3BqUDFPUngwdHg0SHNJN0owQThuaExFWlpYaG1aODk5OXA2bXJvNDR0NDJ1ZXNYVkJSeHo3dzJCY0MrUWpJTkdJai9VQU91RFkvWm44SFAycGJJMlEzUGpGMnJKUmtKNnpiWFNPMlRSenFiNnJxYUdMWUtTdTZlMmdlQmZtWmlqejJRTXV1RU5nbEFlVHhwc0lxUjBEa3lJc1lSbzYrOC9jVTE0dlQvU1h6Rlc4dmxWa3htRGxxVTJRd0ZnSjdJU0FhdWRtOHBiSlQ3VjBNdlU3ZDN4RzkrSGxxUUxaNUQ2WXBuTnR0UnBxeTQ3YUo0cnhOVlU4Wkd0cmZOMnFoOHRqUFZPU3hiMXpZSHdKN0k0QTgzbFpFWmJ3ZXg5UDdOTGc3R3VURmo3enNDbzNjVEZseG5MckFCcFhMUVJDQVFEQUJOWXViMFJqbHIySjFwK2RpeXViMkZPSzM3ZlF2V3pWU08vaXkzV1pZNTdodFhKeTNxUWZ4QnIyQjlqY3NjVmdKbE1lZXBrcGZvMGNnSEx4aEZ3aEFZSzBFa01kcmpjeU1YZjhlNS9mNU9IRWpkV1ovKytibjcvVWl4UEhwOHZnMWhwUHNSL0V0QkNDUWpjQW9TVmE5UUZva1Z6ekh6OU1LSStSVGVWcVdsR0dXMUtMOTR3cnROMnJiM2RoTmFkYmhSRGdUKzQySzh6UlZXaXNOTXJTL2FjbnlXcFBpSVlzWmZPeWRvcWVweU9QbFNMQUhCUFpEUVBWTWd5NUZyZklyZVQ5QnhoTUlRR0RUQk9TemM0UFJZQ25XanVKZWovazByZkpTUElYUXY1UnU5QlAzZVR5ZDdtZHpPcHJiNDJTOGJrK1c0cmh0Vkp5ZnFmSk1hZ1JhTGdSL0F1V3hwNm5JNCtBQWNTQUVOa2dBZWJ6Qm9HRXlCQ0R3VlFSdWw5TmpLSFJ2VjNIVDZERXg2aXB5Qm5yTi9EYzltYzE1NWtVaWdWRDE0cnhNVmVlVEtqVXE5ZmdRS0k4OVRVVWVCMVlQRG9QQUpna2dqemNaTm95R0FBUWdNRWxBdkNqb2sxUHdtSjcwN1JRblI0Zm5qU3RPNW1mRTNhME1sTWRETnhiV2tjY0xnUGdhQXJzaWdEemVWVGh4QmdJUStHNEM5L2RGbThuaTlKNmk4UndtRlUvdDVMNHRyamgxRFpvWUJIYy9mK2pvc2NjWjVLN0lZMDlnN0E2QlRSTkFIbTg2ZkJnUEFRaEFRQ053L0NSV2lQemh2KzZWUWRvZVl2RjNPdVhDM01sOUxhNDRxVG9uUmJ5N0FZZm56TWVqaU9WZGtjZkxqTmdEQWpzaU1OT3RQSWVKYmp0eUdWY2dBQUVJN0pIQXJabVhVUXJPOXRObklldnVIbVBscUY3WVFieDczbHozVzR0UFBmWTdYL0RleU9OZ2RCd0lBUWhBQUFJUWdBQUU2aEI0TnRPVmQ5SlkvcDlLNm4ybHphMklLMDVOUGp5WWxhTU92WVd6M3VTTXB4ZkdqUll3OFRVRUlBQUJDRUFBQWhCWUQ0SGJXQjFQWmxGY3BwL1hDM1VrdExpZnk3bDkvWkRVOGFlei9rTDdVRnZ5SFBlNG5NOGRXMkhuSmUyOEgzbHNwbFFJUUFBQ0VJQUFCQ0FBZ2FrSkhDWkdPNitUUThyQitJS0xFMWtWcDVOUW0rSWovZ3VGUFBjbWsyRFRVaDBvVTFZYVU4VmZZZWtwVmNHVUF3RUlRQUFDRUlBQUJDQlFuY0JmNUNUREF3Y1NQdCtqUkFBQUlBQkpSRUZVRnpjb25WVUlRQUFDRUlBQUJDQUFBUWhrSmZCNm0yL01penhaNHVJaXJlRndDRUFBQWhDQUFBUWdBQUVJK0JINE8wN2tXL2dWb2UrZHVEaTlhSlloQUFFSVFBQUNFSUFBQkNBQUFRaEFBQUlRZ0FBRUlBQUJDRUFBQWhDQUFBUWdBQUVJUUFBQ0VJQUFCQ0FBQVFoQUFBSVFnQUFFSUFBQkNFQUFBaENBQUFRZ0FBRUlRQUFDRUlBQUJDQUFBUWhBQUFJUWdBQUVJQUFCQ0VBQUFoQ0FBQVFnQUFFSVFBQUNFSUFBQkNBQUFRaEFBQUlRZ0FBRUlBQUJDRUFBQWhDQUFBUWdBQUVJUUFBQ0VJQUFCQ0FBQVFoQUFBSVFnQUFFSUFBQkNFQUFBaENBQUFRZ0FBRUlRQUFDRUlBQUJDQUFBUWhBQUFJUWdBQUVJQUFCQ0VBQUFoQllDWUhmeCtOM0phWmdCZ1FnQUFHTndML3I0NjZ0c2dnQkNFQUFBaEFvUStBdFBxOHlwK0lzRUlBQUJOd0pQR1h2OU05OWYvYUVBQVFnQUFFSXBDRWdMMENuVzVxeUtBVUNFSUJBTWdJWDJUdng0ejBaVHdxQ0FBUWdBQUZYQXZJQzlINjQ3czErRUlBQUJNb1F1S3JPQ1hsY2hqWm5nUUFFSUFBQmpVQnpDU0xCVDBQQ0lnUWdVSi9BUzZuamMzMURzQUFDRUlBQUJMNk93TzJrTGtJOG52ZDFrY2RoQ0t5WndEL1ZNWkZic2VZWVlSc0VJQUNCL1JMNDVTcTAzK0RpR1FRMlN1RFovRzRuNzJ1ajhjTnNDRUFBQWxzbmNHejA4Yy9XL2NCK0NFQmdMd1JhZGN4VHczc0pLSDVBQUFJUTJCcUJOcjNpL2JjMXc3RVhBaERZSjRGL3pkanhteC90KzR3dlhrRUFBaERZQUlHZlp2aVkrU3MyRUN0TWhNQVhFR2d6dnQ3WEwvQVZGeUVBQVFoQVlLVUVtdGtyM3UvTGM2VUdZaFlFSVBBOUJCN3REM1ptcmZpZW1PTXBCQ0FBZ1JVU1VOUHZ5MHNTQ1JZcmpBNG1RZUNiQ0x6T3JUbys4WFA5bStLT3J4Q0FBQVJXUitEV1haRGVaeWJoWDExME1BZ0MzMFBnMlQ0cUxDUXlyNVArbnJEaktRUWdBSUZWRW1pZkU1ZWpOa2N1U3FzTUVVWkJZUDhFbnZkMjVGajg0N0c4L2NjYkR5RUFBUWlzbklDbWo5L252OXZLcmNVOENFQmdmd1JlbjVGajFQSCt3b3RIRUlBQUJEWklRTmZINy9lREhJc054aENUSWJCZEF2L3VmWXFYSEVGbTdIaTdvY1J5Q0VBQUFqc2lZT3Bqa1dSeFJ5THZLTHk0QW9IMUVuais2dVBHcU9QMVJnckxJQUFCQ0h3ZGdWcy9mNFc4UEtuUCtYSC9mVDFKdGZpNnVvRERFQ2hBNFBiODkvcTVQNHhSWTlYeG5IZ0FvZ0IrVGdFQkNFQUFBazRFdXVsR1czSE1Qd2dZQkU2bjgrVjQvLzBYL252cEtjVFE1WHhxWDRsbUZNNEtCRG9DVE1EdTFGK3pFd1FnQUFFSWxDSFF2YXlxdTB6eEh3SlRCTTRoaVRmUHYrRU45S21pMlFZQjNwVlhwcnZuTEJDQUFBUWc0RWpnT1U2dzRHb05nU2tDUjY5bnAvNWRHVEdlb3NpMkVRR21YbmZzck5rTkFoQ0FBQVRLRWZoQnhvd3UyR3lZSkhDNnUyWlovUENyYTVJZ0c4Y0VlSEZudWM2ZU0wRUFBaENBZ0RzQmJXTCs4Y1dMTFJEUUNEd2NIcUc2M2ZuRnBTRmowVWJnNGZxTHk3MC9ZMDhJUUFBQ0VJQkFDZ0szcSswQ3huY1EwQWhjbC9UTUwrSll3OFdpalFCdjdFelJmMU1HQkNBQUFRaGtJbkQ3RzgrMVpMdXM4ZDMzRWpqOTJpcmhQOUlxdnJkcStIbCt1ajl0TlludklBQUJDRUFBQXZVSnZKamx6ZS9xL3IxN24yY3pMRzVVb3UrdEZuNmVYNnkvc3VyM2gxZ0FBUWhBQUFJUWFBaTh6TGU4K2wzdTJQdUxDTnlubTh5THZJb3ZxZ1RocnA2dVAwc3BPdE1WakswUWdBQUVJQUNCR2dSdXI5L3I4WXpLQ2IvMGY4ZVJseWw1d3pPZTN4SDhjQy9GYTJZZWZ5OXlLbXAwN1p3VEFoQ0FBQVFnQUlFMEJNUmJnSC8reEErbWtTSTZqVFhPeEV0QWhCajZlZjNqTGVWcGdrRXBFSUFBQkNBQUFRaEFBQUtySWZDNkQ5WHZ5N1R0Tm5nbTczeGxsTkFreEJvRUlBQUJDRUFBQWhDQXdMNElESjdlTk42aWR6TUdtSSsvNDhIbGZiSEFHd2hBQUFJUWdBQUVJQUFCQ0J3T3Yvb1lzYWFQZFhWOCtwdEtUSVllQkNBQUFRaEFBQUlRZ0FBRWRramduelozVzU5Zm9hbmppeWFhZCtnK0xrRUFBaENBQUFRZ0FBRUlRTUFrOE8rVGhkeWxVUFJqeXZaM2hwamxzQVlCQ0VBQUFoQ0FBQVFnQUlGZEVQanBadjQ3TldrVS9ZRHl6SHpJdTNBYUp5QUFBUWhBQUFJUWdBQUVJREJEb0g4NzNrWHUwTTEzUFA4MnZabGkyQXdCQ0VBQUFoQ0FBQVFnQUlGOUVQaHJaMElXNDhXdmR2SElFM243aUMxZVFBQUNFSUFBQkNBQUFRajRFL2hwUmZIcjFtWmFrRmpoRDVFaklBQUJDRUFBQWhDQUFBUjJRK0JmSTR0UC8ybDA4dDl1SE1NUkNFQUFBaENBQUFRZ0FBRUlCQkI0ZGcvb1NYMk1PZzRneUNFUWdBQUVJQUFCQ0VBQUFuc2k4Sy9OcnhEL3lLellVMkR4QlFJUWdBQUVJQUFCQ0VBZ2lFQ1hmL3grQkIzT1FSQ0FBQVFnQUFFSVFBQUNFTmdWZ1hiK2l2T3VuTUlaQ0VBQUFoQ0FBQVFnQUFFSUJCSm9YcGYzTC9Cb0RvTUFCQ0FBQVFoQUFBSVFnTUN1Q0R4bCt2Ri9kK1VTemtBQUFoQ0FBQVFnQUFFSVFDQ1l3SC8vOTcvL0N6NllBeUVBQVFoQUFBSVFnQUFFSUFBQkNFQUFBaENBQUFRZ0FBRUlRQUFDRUlBQUJDQUFBUWhBQUFJUWdBQUVJQUFCQ0VBQUFoQ0FBQVFnQUFFSVFBQUNFSUFBQkNBQUFRaEFBQUlRZ0FBRUlBQUJDRUFBQWhDQUFBUWdBQUVJUUFBQ0VJQUFCQ0FBQVFoQUFBSVFnQUFFSUFBQkNFQUFBaENBQUFRZ0FBRUlRQUFDRUlBQUJDQUFBUWhBQUFJUWdBQUVJQUFCQ0VBQUFoQ0FBQVFnQUFFSVFBQUNFSUFBQkNBQUFRaEFBQUlRZ0FBRUlBQUJDRUFBQWhDQUFBUWdBQUVJUUFBQ0VJQUFCQ0FBQVFoQUFBSVFnQUFFSUFBQkNFQUFBaENBQUFRZ0FBRUlRQUFDRUlBQUJDQUFBUWhBQUFJUWdBQUVJQUFCQ0VBQUFoQ0FBQVFnQUFFSVFBQUNFSUFBQkNBQUFRaEFBQUlRZ0FBRUlBQUJDRUFBQWhDQUFBUWdBQUVJUUFBQ0VJQUFCQ0FBQVFoQUFBSVFnQUFFSUFBQkNFQUFBaENBQUFRZ0FBRUlRQUFDRUlBQUJDQUFBUWhBQUFJUWdBQUVJQUFCQ0VBQUFoQ0FBQVFnQUFFSVFBQUNFSUFBQkNBQUFRaEFBQUlRZ0FBRUlBQUJDRUFBQWhDQUFBUWdBQUVJUUFBQ0VJQUFCQ0FBQVFoQUFBSVFnQUFFSUFBQkNFQUFBaENBQUFRZ0FBRUlRQUFDRUlBQUJDQUFBUWhBQUFJUWdBQUVJQUFCQ0VBQUFoQ0FBQVFnQUFFSVFBQUNFSUFBQkNBQUFRaEFBQUpPQkY3WHgvRnlQdjA2N2F4MitubGMzcWVMeHdIdVJiTW5CQ0FBQVFoQUFBSVFnQUFFNmhLNHY5WEhXZTMrbk4vdjYrL2ovWDdVdFp1elF3QUNFSUFBQkNBQUFRaEFJQU9CNTgrdkVMeHZWM2tzMVBUbGRqaGN4Q0gvTWxoRGtSQ0FBQVFnQUFFSVFBQUNFS2hONEorN1BQNTV2MDlDSFN0NS9LcHROK2VIQUFRZ0FBRUlRQUFDRUlCQUJnSTNkM2tzUm8ydjBvTG44ZktYd1JLS2hBQUVJQUFCQ0VBQUFoQ0FRSFVDSHZMWVhVaFg5d29ESUFBQkNFQUFBaENBQUFRZ0VFVEFYUjdMUGNtcENJTE1RUkNBQUFRZ0FBRUlRQUFDV3lHQVBONUtwTEFUQWhDQUFBUWdBQUVJUUtBQUFlUnhBY2ljQWdJUWdBQUVJQUFCQ0VCZ0t3U1F4MXVKRkhaQ0FBSVFnQUFFSUFBQkNPUWljUHQ5bkUvaTdYZjM1MkZLSHY5YzFiZlhUNmF4M092eitXelBaU0RsUWdBQ0VJQUFCQ0FBQVFoQW9CU0JwM2p0M2Z2eDkvdDNQYjBmVDdGc3ZoYms3L1IrSCsrLzkrUDdmZTZFOE8wc1BtTFBrL3pmYnkxbE1PZUJBQVFnQUFFSVFBQUNFSUJBTmdKL1F1WjI4eGIvQ2lsc3l1T2JtTjM0OFZRbmY0cEZUVGxQalRObk01S0NJUUFCQ0VBQUFoQ0FBQVFnVUlUQVZZd0JOL0pYbnU0cDliR3VnY1VZc1hyM2g3SkZySHplSG8wOExoSWZUZ0lCQ0VBQUFoQ0FBQVFnVUpMQXI1RERYY3FFUE8vTGxNZGl3UGo4TVVkOCtWbERIbi9Bc0FRQkNFQUFBaENBQUFRZ3NBOENVdU5lZEZkTWVTekZzemFXZkJCankvM3dNZkpZNThZeUJDQUFBUWhBQUFJUWdNQWVDTndIK25jd2Vpd0dqOStmekl2RFFUekUxNnRsNVBFZUtnQStRQUFDRUlBQUJDQUFBUWpvQk9UMEUzcHVoU21QcFFKK3Y3U1BtTDNpM2gyT1BPNUk4QjhDRUlBQUJDQUFBUWhBSUMrQlc5N2l0ZEtsL3RXSGgwMTUvRTkrUGZoMGsxeE16cENzbGN3aUJDQUFBUWhBQUFJUWdBQUUwaEI0blI1cEN1cEx1WndORGR4dlAwanRhM3hsNUI3TGxjK3plSitqMUJLanh3TWdyRUlBQWhDQUFBUWdBQUVJWkNId3E4KzBsdVlNUXVjYUtSUjlxVEs1b24vWVRtNDE1TEY4UjhpNzMzZXdnRHdlQUdFVkFoQ0FBQVFnQUFFSVFDQUhnZXRJSFQ5Ly8rN1g0K1Y4Tm9TczE3bUY2dTJ6SXZRREZ4N05rK3A1THRNRGVheURaQmtDRUlBQUJDQUFBUWhBSUErQngxZ2R5ekZjOVFtWHgzSlV1SCtvVGpOY2pnOGJtUnpHNlBGaE9MSGI0WER2UjZHUnh4cEhGaUVBQVFoQUFBSVFnQUFFOGhBUUw3RWJpdURiOGF6ZTlUeWY1K0JpaWxDNi9aeHMydjV5K0ZnLzRXQTRXY3pzZHRLSGorK2ZRV2prc1lhUlJRaEFBQUlRZ0FBRUlBQ0JMQVQrcGtXc21pYkNmSCtIOSttRjhPNUhmcldEeFZ4dDU0OEFGdWMzaHBsdklyM2k4dm42cFQycGh6eldLTElJQVFoQUFBSVFnQUFFSUpDRHdNLzdmWndzVjJyUnlleUl5YjJuTndxbHE0OFRkenNKMlh4dWRmUHorSmJaeHUrL1Y3L2pUY2puMDArejcwMmtSZXRTZVpDWDBSWElmd2hBQUFJUWdBQUVJQUFCQ0NRaGNEdnArbE12VXFZRVR3Nys2anN0TEl0WmpDZG5hWHVKRElyei9mZjNmbm1mZnRXSmpCMS9oR0krSGEvM3E5anQwYW5qM3k3ZjQzeStMcHlXcnlFQUFRaEFBQUlRZ0FBRUlCQkdRSDluczFtQ1RBbWVuV0xOM0hWK1RZd1RUMDVmY2ZoM3Z3aGhmbjZJVWVLWCtIODVQb3o5MU5mdjArWHZNME95c09kME9wOVBJaWw2ZXJoNzNncStnUUFFSUFBQkNFQUFBaENBZ0JNQmtWb3hPYndyRGhZanQ1R3B4NklRbWFIeFViaE9KckVUQkNBQUFRaEFBQUlRZ0FBRWFoRVFRN0Z0bHUvSUFqbDRQRFV4MjJoSDZ3WXg1c3RZcjVVUVgwSUFBaENBQUFRZ0FBRUlySWFBbUhwdGJ2QTRSZXF4OEZNT0gvY1AzYTNHYnd5QkFBUWdBQUVJUUFBQ0VJREFCQUh4Q0p5UjhxdnRraVQxV0pRbmtwc1pQdGE0c2dnQkNFQUFBaENBQUFRZ3NGb0NJdk40OWdYT1luYTErTlJqNGJrY2hTYjdlTFZWQU1NZ0FBRUlRQUFDRUlBQUJENEV4Tk4zc3lPN1F0VW1TRDBXNXhMcHpVekU5bUhPRWdRZ0FBRUlRQUFDRUlEQVdnbllYa0luWml5ZWYyclB5eUV4dDl2SjZ3QjJoZ0FFSUFBQkNFQUFBaENBUUEwQzhuWE9jM2tQNmxYUDNSczVvb3lUR1J4VHI1YU9LcFNESVFBQkNFQUFBaENBQUFRZ2tKcUFmSFhkWEpreTlWaDkrYnJLOTNkYy9vS2xzaHlqSnJ0aWpqUGJJUUFCQ0VBQUFoQ0FBQVFTRUhnOXhKd1RrNS9UYkRMeCtMUTIzU29MRjZKV3Z0NzVjanlLL09IWktTN0c1UTYyQ0JWT2RzV0FDYXNRZ0FBRUlBQUJDRUFBQXVrSTNPVFE3dXhuN2pVZm8vUExPU1htcG5WclU0LzdkMExMTS82T1NuRGJJQXFablIvRHJRVDJnZ0FFSUFBQkNFQUFBaENBd0N5QjU5ekljYU9ZNTdLSlIrWEo5T0s1cEdDVmV2eTh2QjlkVG9Vc3Uxc2VsV1RmWUR1UC9VaStoUUFFSUFBQkNFQUFBaENBd0JLQnA4eDBtUDJjblFlUEQzSkVlRTVMaTVkNWlJUmpiV1kzdWZQY1VQT0N4ZkxadlBtM1UvOVozUkdIZHArVHUyY0xCdkUxQkNBQUFRaEFBQUlRZ01CK0NOekUyUEg1VjhuYVo1ZlQyeTk0dVNrSG9lY09hRFNyOWtTZHpKRFFWdWVPbTlyK0ZJYytwcjVRMit4RDRaMDJsdjg5c3Fwbno4WVhFSUFBQkNBQUFRaEFBQUk3STNCNW43b2s0TDlPZGY3TXZOL3U1M0VXczA2Y0gzK1RnOFJDY2M1TlhDRVZyZm5TUERtY1BOYW45aE4wNUFkRmRadWIvNytYczl2bk9KY0lZcGJIR2dRZ0FBRUlRQUFDRUlEQU54SDRlNTk2clh2cG5wYTdkanJaSUtIU0Z0ckIyY3MvNHl1NUlpZGNtNVBIditJN005ZFlURDh4T3NuQ0Nmb3ppa09adXFLbndRSUVJQUFCQ0VBQUFoQ0FRRG9DUXRQMjZ2aXpmSmxJQzc1ZDNtYzFXZkZUVHM0MmtmMHJKNmU0ekZnbXg0bzc3ZDNzSXJNdHpBVGl4UlAwWmN2QytoVVdJQUFCQ0VBQUFoQ0FBQVFna0l6QVUwc3grTzNIWktkZS8zelJVb1hWWVBBd2Mxaks0M0c2UkdPcEZNUEd5TEljYWpiMThtSHhCTDNUc3JUQVdTLzZNbGlBQUFRZ0FBRUlRQUFDRUlDQW5ZQ1lkcTNaUVV4Z1BNckw3Zk9TMVM1S0h3LzJrZE1lenp3eHAxS1BqWGtxVkFGR2dzYnlDWHJyNWVnMThyakh3UUlFSUFBQkNFQUFBaENBUUE0Q1FzTzJVNTJKaVlVTjVTclBKaDdKMDNNaDVMeHNnMHdLT2QvYWpEeFdZcmhQNHBERnFZbmU1RUwvV1Q1QnY2dk1XelpLNjc5aEFRSVFnQUFFSUFBQkNFQUFBb2tJM1BzaFdUSHAybEFlcS9GZmJhSmdxWVVIRXRVeWVpeG5jVE1mcHBQNUVZYVdkamhCN3llanh6MEtGaUFBQVFoQUFBSVFnQUFFY2hFNDlkbkJZblIyVWg1cnc4ZEt6WnJaRlZJZXorUWVTejFyaU9IMkhkT2FLNnBBK3duNnZhVzI3bGRZZ0FBRUlBQUJDRUFBQWhDQVFBWUNZank0ZTloT3lFOVQrWXJUU1VtcWpSNnJSK3UwZGJISC9LTjVhbWNqOVZnT0p3OFU3dklKZXFlUnh6MEtGaUFBQVFoQUFBSVFnQUFFTWhFUVE4YWQzRFdWY0hPK2Y1ZXpMbkRWOEsrcG9hVUlIcVFqdDZhcVRBeGpQRm9LWEdNNFdhanJ4UlAwam91RHpWU04vaHNXSUFBQkNFQUFBaENBQUFRZ2tJU0ExTHZ0YkJCUzUrcFNlS3A4OWJEZFlQWUljWmd4ZVZ0LzNHaXNXT1poOUdLODM4MVltRHBCdDhQc2llUU9QMGUzbCthZHRTbnR1b0w1RHdFSVFBQUNFSUFBQkNBQWdZYUFtRXFpMDdZeURiakxzNWpETS9YU081bGhQTG0vL01MSVN0YjA4bU42d0ZuTWdqd2FYKzdLbHZZTmhwNjdyOFIvZVRLM2oyR1NWZ0tMRUlBQUJDQUFBUWhBQUFKZlQwQ09HSGVTV01yUEdkSGFjWkxwRXFmQjRQRkJUdlkyM0NZUEdLY2VpeDFiZ2Z2c1JYbFhkUE4vOGdUdExuTHNlWDUwVzcyWldwNWc2WFA2TlUvSkdnUWdBQUVJUUFBQ0VJQUFCRG9DWWxhM1B0dEJUU0xSZlRINS95YUhhTHRNNVg0UFdZYVJZZHgrTTBvOVZodWF4T1hyNE0zUzdTSFRKMmkvbEhrWFp0cHpid0lMRUlBQUJDQUFBUWhBQUFJUVNFRkFQaXZYamZ5cTBkNlIrTlhQSXNlSngyT3ZjNk82VWpZYldSZmFPMEZPL1ZuMTh0VkE5UGdFN1M0eU5hT3oxVGlLRlFoQUFBSVFnQUFFSUFBQkNDUWhJQWRrUC9rVVVzN09KL2Mycjd5YmtNOVNWazhkSnRPSWpUeGZPZmJjWkhMODloa2RoaHRTUDArY29OMUhITTdFRlFZdlZpQUFBUWhBQUFJUWdBQUUwaEtRZzhlZmQzS29wOXZteDJmbFUzeFRTUlR5Y2JydThUN2RQRkcybVNzczliSktIaGFDZXVybDBMTW5hRW9WUjNkcDB2cHBXSVlBQkNBQUFRaEFBQUlRZ0VBYUFtb1d0WTlRVlJOTHpENzhKaklycHNhSWhTVi9RcmlPVmJXYXhjMlEwekxiUXFWT1hFelozRG96ZndLMWd5eVAxT00wZ2FjVUNFQUFBaENBQUFRZ0FJRXBBbkk0OTVOYmNWQ0Mxa2lIK0J3a0g1cWJ5d3FXei9TTnZ4dWxIaC9rZm1MODkzbWUwdG0yRXlnemhIZ250K0lURUpZZ0FBRUlRQUFDRUlBQUJKSVRrTmtVK29Dc1hCL3JYSG5hZjZmM3VSdG1IZzhVQzVrOVZ0VnlMSG93M0N5bnJqaUtuU2R5Sk93bmtDYUlSSkNKNCtRM2ZDQUFBUWhBQUFJUWdBQUVJSkNDd090ME1uSXAvZzNXKzNPSWNlVmVtdjRaaWxydElwTTBScUw1ZGprOWhodHYxL1A3L0RBeUxwcHpMSnhBN0NSZjc5Y0o5TjR1RmlBQUFRaEFBQUlRZ0FBRUlGQ2VnSkMvbndrbEhtTWxMRWQyRFozdGErTGlDUTRITVJnOUhxSDJQUS83UXdBQ0VJQUFCQ0FBQVFoQUlKckEvWDNSeG0xUHhsekdUZUhpNGJ5cHVTdGN6N3g4QXZVS1BqMFB4TFZvOW9NQUJDQUFBUWhBQUFJUWdFQmFBc2RQWW9WNFUvU2YvakJmZnlJeGZQd1pYKzYzT2k2NG5FQUljTzBoUXNlQzJRMENFSUFBQkNBQUFRaEFBQUtKQ2R6azlCYkdwODlDMXM0a0hyb0xIVDUyTzRIUTN4TXB5NW9GTEVJQUFoQ0FBQVFnQUFFSVFDQS9nYWZRcFlQUFpKYXhtTFI0ZXM2TEpSUGRUaUJtaVp0UzVVdUY4ejBFSUFBQkNFQUFBaENBQUFSU0VyaU4xZkY0NGdwNVF2RWl2Tk53bmdvWFE5eE9JR1pNRGgyY2RqR0NmU0FBQVFoQUFBSVFnQUFFSU9CRVFFNm5OdnhNcTJBeCtjUmdsdU9FSnhCajA2UldPUEZrSndoQUFBSVFnQUFFSUFDQmxSQVErUTloNlJYTDlvdWl3eC84V3k2ZVBTQUFBUWhBQUFJUWdBQUVJSkNld0NQWEVLOTRaOGhrdm5ONkZ5Z1JBaENBQUFRZ0FBRUlRQUFDeVFnYzN5ZHRmdVJreFlvRWozdXl3aWdJQWhDQUFBUWdBQUVJUUFBQ3BRZzhjdWhqb1k2WnRLSlVCRGtQQkNBQUFRaEFBQUlRZ0VCS0FuL3A5ZkcvRTVrVktVTkVXUkNBQUFRZ0FBRUlRQUFDQlFuOEJFMWZZVFB3Y3VaZDBqWStmQWNCQ0VBQUFoQ0FBQVFnc0dZQ3QrbHAzOEpOVGwxZXVDVWNDUUVJUUFBQ0VJQUFCQ0FBQVFoQUFBSVFnQUFFSUFBQkNFQUFBaENBQUFRZ0FBRUlRQUFDRUlBQUJDQUFBUWhBQUFJUWdBQUVJQUFCQ0VBQUFoQ0FBQVFnQUFFSVFBQUNFSUFBQkNBQUFRaEFBQUlRZ0FBRUlBQUJDRUFBQWhDQUFBUWdBQUVJUUFBQ0VJQUFCQ0FBQVFoQUFBSVFnQUFFSUFBQkNFQUFBaENBQUFRZ0FBRUlRQUFDRUlBQUJDQUFBUWhBQUFJUWdBQUVJQUFCQ0VBQUFoQ0FBQVFnQUFFSVFBQUNFSUFBQkNBQUFRaEFBQUlRZ0FBRUlBQUJDRUFBQWhDQUFBUWdBQUVJUUFBQ0VJQUFCQ0FBQVFoQUFBSVFnQUFFSUFBQkNFQUFBaENBQUFRZ0FBRUlRQUFDRUlBQUJDQUFBUWhBQUFJUWdBQUVJQUFCQ0VBQUFoQ0FBQVFnQUFFSVFBQUNFSUFBQkNBQUFRaEFBQUlRZ0FBRUlBQUJDRUFBQWhDQUFBUWdBQUVJUUFBQ0VJQUFCQ0FBQVFoQUFBSVFnQUFFSUFBQkNFQUFBaENBQUFRZ0FBRUlRQUFDRUlBQUJDQUFBUWhBQUFJUWdBQUVJQUFCQ0VBQUFoQ0FBQVFnQUFFSVFBQUNFSUFBQkNBQUFRaEFBQUlRZ0FBRUlBQUJDRUFBQWhDQUFBUWdBQUVJUUFBQ0VJQUFCQ0FBQVFoQUFBSVFnQUFFSUFBQkNFQUFBaENBQUFRZ0FBRUlRQUFDRUlBQUJDQUFBUWhBQUFJUWdBQUVJQUFCQ0VBQUFoQ0FBQVFnQUFFSVFBQUNFSUFBQkNBQUFRaEFBQUlRZ0FBRUlBQUJDRUFBQWhDQUFBUWdBQUVJUUFBQ0VJQUFCQ0FBQVFoQUFBSVFnQUFFSUFBQkNFQUFBaENBQUFRZ0FBRUlRQUFDRUlBQUJDQUFBUWhBQUFJUWdBQUVJQUFCQ0VBQUFoQ0FBQVFnQUFFSVFBQUNFSUFBQkNBQUFRaEFBQUlRZ0FBRUlBQUJDRUFBQWhDQUFBUWdBQUVJUUFBQ0VGZ0hnZWZNWngzV1lRVUVJTEFUQWpNOXpmTzJFLzl3QXdJUWdBQUVka1BnMzN2bTg3TWJGM0VFQWhDb1QrQTIwOU84LytyYmhnVVFnQUFFSUFBQm5RRHlXS2ZCTWdRZ2tJa0E4amdUMlBVVSszZDErTndaZVZsUHhMQUVBaENZSllBOG5rWERGeENBUURvQ3lPTjBMTmRaMHQvYy9RRnorM21kMW1NVkJDQUFBWjBBOGxpbndUSUVJSkNKQVBJNEU5alZGSHRXTXZoMFBENnU5L3ZmMy8zYXlPTEh2ZmxjanllMTRiZ2FnekVFQWhDQXdDd0I1UEVzR3I2QUFBVFNFVUFlcDJPNXlwTFV0ZVQ2MUd4VGF2aXFiZmgzRVp2dTJnWVdJUUFCQ0t5VWdPclNUaXMxRHJNZ0FJRTlFM2hJQWNXamVmc0lzUmdzUHYzVFhXbkdYbDc2cG9NWVlmNDFOckFDQVFoQVlKVUVrTWVyREF0R1FlQWJDQ0NQZHhSbGtUcWhEeDBmRGswdXN1bWgyR2JxWmZOcjFpQUFBUWlzaEFEeWVDV0J3QXdJZkI4QjVQRitZdjRhalFzZjViMkJRYWJ4ejFCRDd3Y0Fua0FBQXJzaWdEemVWVGh4QmdKYklvQTgzbEswN0xZKzNwZkJEbElkRDFObmhJZ2U3TVVxQkNBQWdUVVNRQjZ2TVNyWUJJR3ZJSUE4M2srWTMrL0JoTWJxMnZJMnNwRVBoNTgzODdydEorWjRBb0U5RTBBZTd6bTYrQWFCVlJOQUhxODZQRDdHalhYdlZPcng0WGVZYmVGekR2YUZBQVFnVUl3QThyZ1lhazRFQVFpWUJKREhKbzhOcngySGFSU0hxZFRqdy8ydFQvUzJZWDh4SFFJUTJEa0I1UEhPQTR4N0VGZ3ZBZVR4ZW1Qalo1bVkxZm8yT0dJcTlmaHdaVjYzQVNaV0lRQ0JkUkpBSHE4ekxsZ0ZnUzhnZ0R6ZVM1Qi8zbytCSytyU01rdzlGa1BLek9zMkFNVXFCQ0N3U2dMSTQxV0dCYU1nOEEwRWtNZDdpZkxyTW5nR2IzTFdZekVYOG5CNmk3MEF3QThJUUdCbkJKREhPd3NvN2tCZ093U1F4OXVKbGErbGs2bkh2b1d3UHdRZ0FJRktCSkRIbGNCeldnaEFBSG04M3pvd21YcThYM2Z4REFJUTJCa0I1UEhPQW9vN0VOZ09BZVR4ZG1MbGFhbTZzb3hTanowTFlYY0lRQUFDdFFnZ2oydVI1N3dRK0hvQ3lPUGRWb0hKV1k5MzZ5Mk9RUUFDdXlPQVBONWRTSEVJQWxzaGdEemVTcVM4N1NUMTJCc1pCMEFBQW1zaWdEeGVVelN3QlFKZlJRQjV2TnR3azNxODI5RGlHQVMrZ3dEeStEdmlqSmNRV0NFQjVQRUtnNUxFSkhWaElmVTRDVXNLZ1FBRWFoQkFIdGVnempraEFBRkJBSG04MTJwQTZ2RmVJNHRmRVBnV0FzampiNGswZmtKZ2RRU1F4NnNMU1NLRFNEMU9CSkppSUFDQlNnU1F4NVhBYzFvSVFBQjV2TmM2UU9yeFhpT0xYeEQ0RmdMSTQyK0pOSDVDWUhVRWtNZXJDMGthZzlSMWhkVGpOREFwQlFJUXFFRUFlVnlET3VlRUFBUUVBZVR4VHFzQnFjYzdEU3h1UWVCN0NDQ1B2eWZXZUFxQmxSRkFIcThzSUtuTUlmVTRGVW5LZ1FBRUtoRkFIbGNDejJraEFBSGs4VTdyd0VubUh2L3QxRG5jZ2dBRXZvRUE4dmdib295UEVGZ2xBZVR4S3NNU2JaUzZySkI2SE0yUkFpQUFnWG9Fa01mMTJITm1DSHc1QWVUeFBpc0FxY2Y3akN0ZVFlQ2JDQ0NQdnluYStBcUJWUkZBSHE4cUhNbU1VYW5IbDJURlVSQUVJQUNCNGdTUXg4V1JjMElJUUtBaGdEemVaMDFRcWNmM2ZmcUdWeENBd0hjUVFCNS9SNXp4RWdJckpJQThYbUZRNGsxNnFwZUN2T0lMb2dRSVFBQUN0UWdnajJ1UjU3d1ErSG9DeU9OZFZvRmZKWTkzNlJwT1FRQUMzMElBZWZ3dGtjWlBDS3lPQVBKNGRTRkpZWkFLSzZuSEtWQlNCZ1FnVUlzQThyZ1dlYzRMZ2E4bmdEemVaUlVnOVhpWFljVXBDSHdYQWVUeGQ4VWJieUd3SWdMSTR4VUZJNWtwUHlxMzRpZFplUlFFQVFoQW9Ed0I1SEY1NXB3UkFoQlFCSkRIKzZvSXQ5dnozODlWcWVQMzhmZmY4M2JibDM5NEF3RUlmQThCNVBIM3hCcFBJYkF5QXNqamxRVWt4cHlieXFsb3RMSDJGNFVjQTVWaklRQ0JXZ1NReDdYSWMxNElmRDBCNVBHT3FzQlR5T1BUK1h5K05CK3hkQkpiemp2eUVGY2dBSUV2SW9BOC9xSmc0eW9FMWtVQWVieXVlR0FOQkNBQUFRZzBCSkRIMUFRSVFLQVNBZVJ4SmZDY0ZnSVFnQUFFckFTUXgxWThmQWtCQ09RamdEek94NWFTSVFBQkNFQWduQUR5T0p3ZFIwSUFBbEVFa01kUitEZ1lBaENBQUFReUVVQWVad0pMc1JDQXdCSUI1UEVTSWI2SEFBUWdBSUVhQkpESE5haHpUZ2hBUUJCQUhsTU5JQUFCQ0VCZ2pRU1F4MnVNQ2paQjRDc0lJSSsvSXN3NENRRUlRR0J6QkpESG13c1pCa05nTHdTUXgzdUpKSDVBQUFJUTJCY0I1UEcrNG9rM0VOZ1FBZVR4aG9LRnFSQ0FBQVMraUFEeStJdUNqYXNRV0JjQjVQRzY0b0UxRUlBQUJDRFFFRUFlVXhNZ0FJRktCSkRIbGNCeldnaEFBQUlRc0JKQUhsdng4Q1VFSUpCdklEMEZBQUFnQUVsRVFWU1BBUEk0SDF0S2hnQUVJQUNCY0FMSTQzQjJIQWtCQ0VRUlFCNUg0ZU5nQ0VBQUFoRElSQUI1bkFrc3hVSUFBa3NFa01kTGhQZ2VBaENBQUFScUVFQWUxNkRPT1NFQUFVRUFlVXcxZ0FBRUlBQ0JOUkpBSHE4eEt0Z0VnYThnZ0R6K2lqRGpKQVFnQUlITkVVQWVieTVrR0F5QnZSQkFIdThsa3ZnQkFRaEFZRjhFa01mN2lpZmVRR0JEQkpESEd3b1dwa0lBQWhENElnTEk0eThLTnE1Q1lGMEVrTWZyaWdmV1FBQUNFSUJBUXdCNVRFMkFBQVFxRVVBZVZ3TFBhU0VBQVFoQXdFb0FlV3pGdzVjUWdFQStBc2pqZkd3cEdRSVFnQUFFd2drZ2o4UFpjU1FFSUJCRkFIa2NoWStESVFBQkNFQWdFd0hrY1Nhd0ZBc0JDQ3dSUUI0dkVlSjdDRUFBQWhDb1FRQjVYSU02NTRRQUJBUUI1REhWQUFJUWdBQUUxa2dBZWJ6R3FHQVRCTDZDQVBMNEs4S01reENBd0Y0SlBFL3YvSjkvVmVqWjVmR09IYTlDbTVOQ0FBSWFBZVN4Qm1QOWl6KzVMNE4xTG9MckI0K0ZFRmd0Z1ZmdVhrR1cvNmppdmwwZTc5anhLclE1S1FRZ29CRkFIbXN3MXIrSVBGNS9qTEFRQW1VSlpPOFZsUHkrbFhXcU9adGRIdS9ZOFJxd09TY0VJS0FUUUI3ck5GYS9uUDE2d09qeDZ1c0FCa0xBSktBMFpQWVI1RC96cEdYVzdQSjR4NDZYd2N0WklBQ0JlUUxJNDNrMksvd0dlYnpDb0dBU0JPb1N1QnZhMkRzTjRuWjdQcCt2bjkrLysvVjROb3JTVjA0MWZMVEw0OE4rSGE4Qm0zTkNBQUk2QWVTeFRtUDF5OC83ZGU0Szl1ZitNUzhxM1NYdy9MaGU3MVh1b0s0ZU93WkNZTlVFTGwwalZ2OS9vMnk5L2Z1NUg2Y2U5dnVKS2piczRBVjVmTml0NDJHNE9Bb0NFRWhIQUhtY2ptVzVrdjdkUjRNOFhtTTd4c1ZVcnB6L251V3M1MHdRZ0VCU0FqZFR6aVpvekxlZjY3Q1B1U1ExMmEyd0pYbThXOGZkOExBWEJDQ1Fqd0R5T0IvYnJDWC9taGZFZDR3OFB0VVlGOHBLaDhJaDhGVUV6S3lyY3hyZmIzK21RcTd3WU1LU1BEN3MxZkUwRWFRVUNFQWduQUR5T0p4ZDNTTUg0eVlSOHZoTVJrWGRVSEoyQ01RU3VCcDNoSzZ4eFhYSC83dHJQOE85azVxN1VzTC9MOHJqdzA0ZEQwZkdrUkNBUUJvQ3lPTTBIQ3VVOGpRdWlPSHkrSVE2cmhBOVRnbUJwQVRNZ2Q2RTk0UCtQZ0s1ZkUreExJOFArM1E4YWQyZ01BaEFJSUFBOGpnQTJrb09NY1pOd3VWeGxRbWJWb0lRTXlDd0V3TG1yK1YzZ3ZUakhrei9LTys5MzFScXdVRWU3OVB4VW9BNUR3UWdNRWNBZVR4SFp2M2IxYVdqRzBJT2w4ZmxoNFRXanhZTEliQTFBcjlkVjZEK0ozMk83dGIrRXZmcVpKTHdjNURIaDEwNm5vUWVoVUFBQWhFRWtNY1I4R29mcWw4UHZhNWMrb0dKSHVPcHpZTHpRK0RMQ2FpK3ZHL2FhVWQ2WDAyR1JjS2NEYmRndWNqand4NGRkOFBEWGhDQVFENEN5T044YkxPWHJHZmRCY3ZqWTNZek9RRUVJRkNBZ040ZnZOK3ZwR2U4cVJtR2s0NUp1OWpuSkk4SDZjZTdjTndGRHZ0QUFBSTVDU0NQYzlMTlhMWStKMzZ3UEs3d09IcG1MQlFQZ2E4a1lHUmJ2Vk0vY3FzdUZhWG5kbk9UeHp0MC9Dc3JNRTVEWUZVRWtNZXJDb2VmTWNoalAxN3NEWUZkRS9qclV5dmtRdXI3UXZJSnZkSS9wdDNrOFdGL2p1KzZudUljQkRaQkFIbThpVEJORzRrOG51YkNWZ2g4SjRHam9ZOVR6MGtqTHhhRkgrUjFsTWVIM1RuK25mVVhyeUd3SmdMSTR6VkZ3OU1XNUxFbk1IYUh3SzRKRE40VmxEb1ZRb2pRdEUvOExRYkRWUjd2enZGSk1qL250SG5WdzVNOFQ3L0RUUVhXYzN0bGRlRitTdllLSGV0NXByOEUrRFNYWEZ0OWVhOUNIbjl2Ky9BTmwxbHROaStQNndTK2JvOW9oakJ1TGE3NmhKNjdTdFNxQkswTzM5QzR5T05leHZCeDZ2Umo4UXljMXpNT01aNDB4N3JLNDkwNVBvWHUrajZsbk01NjRoVG41Qms1RXljWmJNcnYxZUNFeHFwb0w4WjY0UldBbHdYdXlYc044dmliMjRkbnVNeTZ0SFY1WENud2xYdEVNNFp4YTFIVkovRFVkYUpXSjJnMStBYUdwVDJzZjRXSDBzbXBVNFhGS3pqS2ppODZ5K1BEemh5ZnFBWGlXcDM2ZHNEd0xMZnorMUk0ZmFhQVYwTXZ0ZldiYUNhRkhkYk9mamdBM01DUmZjV1Q5d3JrOFZlM0Q4OXdtZFZuNC9LNFV1QnI5NGhtRE9QV29xcFAyS25yUksxUzBDcndEWXZLNXlpOVUwZ3ZadS92c3ZPa3U4dmp3NzRjL3dTMFd4S1pMWGxUSytTSm5xZjN1YWhjTE9KVmgzRDhYNzV5TWZPSS9QaWsraGFBNnpUeUwvdnhyaStQdjd4OStJWExyRDc2QmNIcnBxY2FXV3IvcEI1Z01rMjByTlVLZlBVZTBjTEUrNnVZNnVOOU1ubEFwYWpWQ2xweHZrRkIwUStTcExSUDZtdi9LZnNJcHU3TXdVTWU3OHR4ZzRKY0VaMzkxTUQ5N2QvcjkrLytPRjVPN3lSSnRBSjRTWDA4NDlYSSsxd2IvUHVWZlFKUDdkVnN2THlCcDdiTXE0SlhsOGViYXg5VncyWFd1azNMNDVuQXA4WnJFcE5yMVJ2bzJLU0lMVjZ0UGVJODdhRXpVWXN2ZUtHRWFrRXJ6SGNCZzh2WFA1bzRGbHJINVJDUGZmN0t6dTBtOEw5ZDg1MTM1Zmd3Sk9KQ1BmVlVwTHArdHdGUE05QWhLTHE5L09YWXZFalJxRzJmbGRQNWN2MVpISWVlOFdyb2ZMNTE3MzVsbjhEVGV6VVhNbC9nNlMxenJ1RENCWFgyd0FtQXZySjkxQTJYV2VscXllT01nVStQMTBRbTF1bzMwSkZKTVJ1Y1czdkdxTVhZNzNac3ZhQTU4M1Z6cE1CZTE0OUlFVXRKeGhRMXExLzU3L0JyWi9PUng0YzlPYTR4a0lzaXMzcHlHbXRkb2s0TkxnK0tjVmtWcDNJUjJqTGRhZkZ6dHRzMDU1V0xtV24yOGUxWER2c0Vuc0dybWZqNEFzOWdtV01GbHc1RXlPUHZiQjkxdzJYV3VVcnlPR2ZnTStBMW1mbkw0d0ltRFUzMFduZHM3VG1qNW1WdjBNNFZlMVZIdmtGdTVUbklmTG4wVDU2VGxDblZTeDRQWGk2OWFjZE52SEpDa3NtaDJOZmYvZjVvZTZoVWVUU2krcmdNbVAzZXI0K2o5cHY3ZVAxOEhpTFhvL25ZcG9xYjljcDBQdWVhYjc5eTJDZndIRjVOaDgwWGVBN0xIQ3U0Y0NCQ0hoKytzbjNVRFpkWjVTcko0NXlCejRIWGhPWTllbHpBcElHRm5xdU9yWDNUemJWbXIrckkxek5xR1hlWHNMUlBLdG1VMGVMWm92M2s4WTRjTjRqSVdaMXQ0N0JLaTNvOWZXSVVQMWlSRk4ybnlHaUg3RWR6Q0Q1LzI4dlRjVkxYaTNNdWVUVXdLOHVxYjcvU0dyRlA0R205bW81WEdQQzBscmxYOEJoNTNQci9qZTJqVnJqTUtsZExIbWNQZkZxOEpqUnZlZHdjbnRXa2dZV2VxKzZ0WFJhOHplWmFzMWYxNCtzWnZDeTcvMnJpMkRXVk5Jc2gwWVg2eWVQRGZodzN5SW1PM3BvUHJEb25sNHdJbzlUWkZmR0tidmVVOWZaOTNsUGp6VC9LcnRsSC9aYThtclV2NFJkaC9VcVRZckU3NEltcjBXU1l3b0FudHN5NWdpZVF4OS9ZUG1xRnk2eHhsZVZ4dnNBbnhtdFNXMFVETlUyS1hITnU3Zkk4K2FJVzZZWDE4S3BCOCtKcmRhUFVsNnBiN3pYeTFETmRwU3lKUEkrblBHN3VodTdCY1oyYkZQMjJXd0JOM3BSdGVGa3Z6V0ZaOUwvT2RhYXRhcFAyaVhsZjVHZDZLb3dscnh6c2pOOGxyRi9aSi9Ea1hrMkZKd2g0Y3N0Y0szZ0NlZnlGN2FOYXVNd0tWMWtlWnd0OGNyd0d0blUwVU1PazJCWFgxaTdQa3kxcXNVNVlqNjhiTkIrK1ZqZEtmVGw0eDNMUnArbVMrdWdyajNmanVFWlJkb2ZXQnl6RjA2UGk0NTRQb1pVOXZTaVZxMnR4alFLZXlleG9MSnUwZnRHcmFkTVNidzNxVnc3N0JKN2NxNmxZQlFGUGJwbHJCVThnajcrd2ZWUUxsMW5oS3N2amJJRlBqdGZBdG80R2FwZ1V1K0xhMnVWNXNrVXQxZ25yOFhXRDVzUFg2a2F4TDVXc1ZLcEovaGtsaGhhekkvWkV2dks0bVNoNUI0NXI0T1ExZWk1L1YrM1c1RXRwUjBRdmluUjdhemJINXdTeVlZclBYS0pCZTRtYTBOcUxYbjNPa1hFcHFGOXBFOVJTbXJVRzRPbXIwUVNoSU9EcExYUGtIUytQdjdGOVZBdVhXZC9xeXVOOGdVK1BWK2Uya2dhcW14Uzk3TmpheFhueVJTM2FDVnNCbFlQbXp0Zm1STW52Mmh5YVJyeE1Ud3BXMHB6UWMzbkw0eTU1YU91T2Y0QkpCTmJCNDJiQ2pzbDUzejZsK0MzSkFRcTNpVC9rTDBmeG1jdnNhS3ZoV0QwdmUrVm5jZURlUWYzS1RvR0xUbTVtK3NCQXVGT0hCUUZQYjVsakJZK1h4OS9ZUHFxRnk2eHdkZVZ4dnNDbng2dHpXMGtEMVUyS1huWnM3ZUk4K2FJVzdZU3RnTXBCYytkcmM2TG9kM3JuNERaVFYxSHpIRS9tTDQ4SEw1ZWVlbVRNOGR3cjJVMjhwOUkrZU56a29xVjFWSFRCTS9rU0F5cEtRTXluUnN1R0l6K0RvOVRiTisxZWpZN0lzaUdvWDlrbjhCeGVqV01XQWp5SFpXNFZQRjRlZjJIN3FCY3VzN3JwVjBDM3pxdzl2dW15bXIvakgvYm1TV2JYc2dVK0IxN05pN1UwVU0yaytFVzMxaTdPa3kxcThUN1lTcWdkTkdlK05pZUtmamZJd3AyNHZWM1VuTUNUQmNqamZUamU4MW9lWm0wa2FOb0F5MUZmSjhGdHpkVTY5TGt1dyt6M1phOTZBRmtYUXZxVjlLbkh3c1g2d0hOVW8zSHNRb0Ruc015TmQ3dzgvc0wyVVM5Y1puV3JLNCt6QlQ0SFhnM2NXaHFvWmxMOG9sdHJGK2ZKRnJWNEgyd2wxQTZhTTErYkUyVy9reTlkK0h6Y1orb3FhK1hDMlFMazhXRVhqdmRjNU9DeFhmcm15RVdUUXhRdUl5NnlYWXJQYkdaSEY0dGg4c1d5VnoyQXJBc2gvVXFHMUdNeENiU2dXQmQ0am1vMGpsMEk4QnlXdWZHT2xzZmYyRDdxaGN1c2JsWGxjYjdBNThDcmdWdExBOVZNaWw5MGErMTk2dkhtTG1lMWcrYktOejZTNlVwbzJwR1NMK0pQOEYyaWRBWUZsQlFpajd1cHZWdlB0K2w0eDBwV3ZJV2ZOdUxPaGtXZ2RnVjUvcGZDd0NIN3VNM1ZtaDFvYm9ZNlJpUFJEbDU1Mmh1NGUwaS9raUgxV0ZoZkhYaVdhalFLU3dqd0xKWTU4WTZXeDkvWVB1cUZ5Nnh0VmVWeHZzQm53ZnNodDVvRytqRXB3WkpUYSs5VGp6ZDNPYXNlTkVlK0NTS1pyZ2k5ZjVoL2VpcmQrVEtVRkNTUEIrbkh3NUhMREdibUsxTGV0ckRQUVN5bDVraC9SaHNraDMwZEpxOVErc0V5dkMzTmw1OUJoN1BzVmJRRGJnV0U5Q3Y3Qko3SHExRVVBb0Ruc2N5cGdrZkw0eTlzSHhYRFpkWTIvZkxuY21PbVA3cnBzcHEvb1lNcjJRS2ZCMi92ZThoYjgzS2I5REV1ZU1tcHRmZXB4N04zYTlkNk9hdmVxenJ5RFk1ZmpnTWxOTzB6K2VhR0hPZE5XR2FZUE42QjR4MURPVlpnRDF5bVhEUlpjZXdubGlZMnVWcmpKKzg2ODl1cnhIQWdldG1ycm9ETS93UDZsU3lweDhMTnlzQXpWYU5oL0FLQVo3TE1oWGUwUFA3QzlsRXhYR1pscXlxUHN3VStFOTRlM1hvYWFHOVNpZ1dYMXI3ZHkxbjlvTG54VFJISmRHVzBkM2lrNmVLemNJOCszV2tUbGhRbWo3djVXUnEvTitsNHkxRDZ2ekNJbXlrWFRXWUgyNGV0aFlteVdZclBiSzVXSjU4SFF0dkJxNFIxeUZaVVFMK1NKZlZZMkZnWmVLWnFOSVFmQUR5VFpTNjhZK1h4TjdhUGl1RXlLMXROZVp3djhKbnc5dWpXMDBCN2sxSXN1TFQyN1Y3TzZnZk5pVytLUUtZc294dThhMVNNZmZiY2xPZE5WbGFnUE80bWFHbjhYcGcyT0pteEdRcVNuZUdDU0ZXNWFBc1NPc0F5K2ROcThRZlZVb1pkZTVVWUZ1VGdWWURGSVljRTlDdE42dkh1Z0dlcVJzT2dCQURQWkpsTEJZK1Z4OS9ZUGlxR3k2eHNOZVZ4dnNCbnd0dWpXMDhEN1UxS3NlRFMycnRSdFVFbTRPZjBxNzJjMVErYUU5OFB5WlVzcWNiVWlrU25aNjFXWW5kblJxZzhialRNaGgxdkFVZ1BocE9pZFd5YS8wM2kxNEtFTmc5eFdsTmR3V3dTVmx0RSsvTnJkcmYyS2pGTVBWNzJ5c25FQkRzRjlDdjdCSjdMcTJHTS9JSG5zc3lsZ3NmSzR5OXNIelhEWlZhMm12STRXK0J6NGUzUnJhZUI5aWFsV0hCcDdkMmcydll1Wi9XRDVzUTNSU0NUbHFIa1phOFN0L2R5NldCNXZIWEhtMW9nTTk3bkUzdlZQbXFYQlFrZFZLWGtMNnZaMzlGdGllMnZyOW55dXl1VXVZT0RWK1lCK2RiOCs1VjIza0Q3YjVZZ2c2c0N6MWFOQmlqOGdXZXp6SUYzckR6K3d2WlJNMXhtWGVzNkg5bUhsbjQwTDF2Z3MrSHQySzJvZ1hZbUpmbnYwTnE3TWJYWjgzVTF5dHhCaGNUY1ZIcHRCVUZ6NFZzYXkvTDV1bWN0WlIreG1NYTZYRnpwUFlMbDhlRGwwdW52aFJjaGNWK09tZHhsU1VJSDJTcWx3WHhTc1NxeUdjcVkzMHUyV3ZrWmpHMDdlQlZrY2NCQi92M0tZWi9BczNrMUNJby84R3lXT1ZUd1NIbjhqZTJqWnJqTXV0YUpHZGtERlpiSCtRS2ZEVy9IYmtVTnRETXB5WCtIMXA0dmFrazhzQlN5Z3FBNThMVTRVTzBybVRQOStReUVTaldyWEU4Y0xvL1ZvMDdiZGJ3QkpIdjRoWkNwaTBDci9uK3V4L1A3ZEg0a21jcE9KVWJZNDlROFJUMC94dHc4UmpMTVBGYno3aTE0ZFhqZWhTdm5vK2JKOHk1K29KNGZEcE14MjQwMnZ2WHZWNXBaQTNjSFBGczFNbkEzRDNNdVQ0aWlINVROTW9jS0hpbVB2N0Y5MUF5WFhtME94dlNlaGVWeHZzQm53OXV4OCs4UnM1dlVtUmIxMzZHMTU0dGE3c3ZaQ29MbXdEY3FmcGtPSHJ4ak9jTk40VXlHcTJJajVIRnB4NS8zU3p1YnowZVVtMHRuYi9qeWVMc2ViSDd4U3JINXZNdlRuOVJ0dmROU1ZvUkR6QlQ2MlRRc1ZVQXJmK2ZjYW4rTkQ2YXRhS1l3czN2MVQvMm9Vemc3VCtTd3ljblk0dURENGk3Ky9jbytnZWZ6YWhBQ2IrRDVMSE9vNEpIeStBdmJSOVZ3bVhWTnlUYlpnNHBQWVhtY0xmRDU4SGJzVnRSQU81T1MvSGRvN2RtaWx2MXl0b0tnT2ZCTkVzZlVoVFRaU2swdklmcUpXK3J5czVhbm9IdjFiUjl6aWpwK1UxZlNqdkxNZjE5SGxBZDJoZG80S1FTcStQVjJ1cXQ5ZjZTSURKM08vb05QVGNTcmpkNXEzM1NMU29yUFozYTAzYzJ3akdXdmhDL25YekhHZUpNbE5Ba2V4L2ZwVjFiZGx4RE9DV2RnOGU1WFBxbkhld0tlMDZ1dXNqVC92WUZYcmVDUjh2Z0wyMGZWY0psVnJhSTh6aFg0QXUxMFRRM1VqR2ZrbXJ3bUR5OUZacEc1b3BiL2NyYUdvQzN6TldtdlphMUpWNUxXeTg5Q091bGFqRzd0aUpISGJaWm80M1pteDU5cVhMTTcxZXgvVDdvcWN2WmoybHcwb2M1UGZkdFgwSmF5Rit6RnltOWxiMkZWMmMxUXh1eTh6TzI5cXQ2czdveUxYZ2xSM0Iwa1UrZWxEWS91TEwveW9tZi94ZENkeCtXL2Q3L1NwUjd2Q3ZnaHAxZG1HTHlCMTZ6Z3phUHMzZjBMMHhHSHRXOXNIMVhEWmNha25qek9GZmdTN1hSTkRkU01aK1Rhbmk5bmF3amFJdC9JK0dVN1hPOG5sbWNqeUdaR1NNRlI4dGpJUHN2cWVETm1NcXVLdXk5OEphdE1NVmlZZTFqRjlpSThQV3EzQmRSR3Z3elBpZURJb1RQcmVIZXJmMmU4YXBtTXN5aVd2THEvVHgvYjVjK09INkhlMm1UZlprQjY1b3dUUGl4dDh1NVh1dFRqUFFFWGtESldJek1FM3NBeldyWll3U1BsOFRlMmo2cmhNcXVhTXFYdGVxMzltSGxZay96VkhtY2ZIeGdlMksxbkNyd29QaVBlMXZnMU5kQ09aNUwvaTYwOVU5UktYTTdXRUxSRnZrbWltS0VRQ1UvN3BCdDd5MkRyb01nNGVWektjV1dsMEpMbjgrVnlFYitpeE4vbUk3WjFpNWVMLzFObFVodmFSL3ViY1lycjBlekd4ZDJjQkNrSVNvb080bUdzTmxwMVpsSzVaaGpwTkpHWHZPRFZyNjZPMVN2cXpvSnZJNWpiSHN3NnBtMll1TFRpM2Evc0VMaGdsTk1yTXdTK3dITmF0bGpCSStYeEY3YVB1dUV5cTFvOWVad244R1hhNlpvYXFCblB5TFhGMXA0bmFrVXVaMnNJV3NmMzl1L2wvL21NaDBWR09lVHdWbFcwRW5saFBETGtCTm1PaVpQSGh6S09xNGNBanpKWlZuNSt1NUZPc1h6cHN3VFVWNzUvbGxWdU0wUjdNdFZ4azZFV0hXWTFKNkN0M3NyYktlSXo1ZFdyK1c0eVMxZ2VNL21GS2tpMGRGMVNLeU5PM2Y3cWliM0Z5VHltREpyWjV0dXZ0TWwvZXdJdXllU3NSaVo1WCtBNUxWdXM0Skh5K0F2YlI5MXdtVld0bmp6T0V2aEM3WFJORGRTTVorVGFZbXZQRXJVeWw3TTFCSzNsTzVnUlFWN3NYVDdCR1d5UnRVSWQzdjR3YXUxTU4vaVd3alpyR1pIeVdBMCtmcUtUeVhIUkQydVRVaHkxcWRqaTBtUmxwWitmTlUxeGE4Wm9oeGtZeldpMkZhekRsK3EzaFM1VkI4YzBJMFhhajRIdSs5dHYwOU5vVUxxdnhQOEZyeTRhUHJHM0dnanZCbzhQYllhM3hTanRSQzZMdnYxS2w4OCsrTzJ4WmVBU1U4NXFaSWJCRjNoT3k1WXF1RXg1WDJ5QnBudjYyamUyajdyaDB1bFhuTmd0VCtDbGN6bnh0dkRXMUVETmVFYXVMYlgyUEZFcmN6bGJROUJhdnMwUFpObHZlbjNzTjhralE3OTRlUHZMcUxXNGUvQnA4YkRxTzhUSzQrNUZPRGtkRnorYjlPQnFvNS9DK2hpQ3FxYlpZOVdPa0F6R2VKc3FxaVVqQjFtaDJGdE9yOXFER0FoK2FwOS9yOTlyYTlOeFJzVGF2Ukwzb2d4ajFXL1NubTh6ZXB6d1Y0NXZ2OUlrLy9WeXZUTjF3OENWQ3ptclVjZW8rZThMUEtkbFN4VThVaDUvWS91b0d5NnpxclcycUs3ZjdGVE0vVVpyK25VOXBLL0pFbmhsWlU2OExZWTFOZEJSWkdJMkxMWDJMRkVyZERsYlE5QTZ2bzkyREV0dlJZdkwweU5wTWVIMk9sYnkwejRET2VWVlZOR2RGWE92dm0xZ1huN0h4UmwwZFN5VVVtL0NzSEgwWDdndHFKSFRHWkhabHRERWRIaG5vaGx5alpYSENwM2xLVGp6bG9SV3U4VGkrVHBieGV4ZW5RYnBLTTFKT2doUCtUTnZQakhERGF1K2wvUngxbEo5eDI2NWNYTkh3SlZqT2IzcXlEWC9mWUhudEd5cGdrZks0MjlzSDNYRFpWYTFhdkk0UytCTHRkTTFOVkF6bnBGclM2MDlTOVFLWGM3V0VMUWx2cEhoeTN0NGU1TzY2YjZHTitQem5qcW05R2g1M04yZHorZjQwYVI1MWJJTkhvWndOam04cnZJdEl1Zkx2Wk4rNXRkeVRkMUtzejVJMll4YUR1NzB0d2RPL3Fod09PdkhEc25NTW5waTNwRm9BWXRuRVkvWEg1c3l0M3IxTXhnOGJ0OTkrTEhwOVROV3MxNU9mWXFTUzc3OXl1NkFLeHorWHFsWDRJajNNLzZObzJFQ0hxNTVBdmUzYkxsWmZVeGFxT0NSOG5nOTdTTTRXcjd0d3o5Y1BxWXRodXNUV2JsVVRSN25DTHh5elJ1dkNjUnBMWGNEZFRMQ2E2ZmJ4WGhhWmZiWWhlcVRJMnBCbDdOWkIrYS9XRVhRRnZqT1c3K0diMVFhbmZSQWZWS093T1gwTGw0ZU4vbURuZDlKaHg2VjQ2TExNaVRDU2N1ZFBXdkxKcVZmN1E3RTZUNmpKdFh2V2FOd3M1QXVGMjBrc0ZXczI2blE5RU9jenZvNVFFS2JLS1hkb2MzVitveVZmdzYwTGxtOTBoTzNWU2txY1BOR2lIMDhuVEp0OCt4WDJ1Uy9IUUZYT0pxVVJtZXYxT3NaejhlanFzT1gwV0VtNGNHYUozQlB5enpyZ3IyQ0M4dGpjby9YMGo1aW91VXJqejNENVduYVlyak11bFpMSG1jSnZITE5FNitKdzNFdGJ3TjFOTUpuTi9rVStQQnUzdVR4OXVxVEpXb0JsN05KMDVjMnJpSm9kcjVMTGxUK2Z2QkVvZDlGclpydENlUnhac2NmNWx1ZmhjRWZ0Si9YVzVnQVpZN0ErZS8xZkw3dXpXL1c2UXhmZFhHZWtjNU5nZW9LTUJhUHF0RFJ1Sy9qV1QrbTJ1dDdtNnVsSjVaOERyVXNXYjBhL05ab251T3o5WDdlVHBtV2VmWXIzYnlqWmlITkcxVEdBKzNldGxVQXJqenhxa2IvaENxK052YzBudXFuamo3ajloRE1hTjBUdUpkbGlYa0wyMlBrOFRyYVIxeTBmT1d4VjdpOFRiTTNqMUZWVThiSVk4Um44bGJhNkloMlEzTkk4M2ZVaTg0ZDlObWVKZkNxZUMrOG5VSFdDMGkzMCtkL3pnYmFuY1hUcE82d3FmOC82bkdVQlBJNFM5UzhMMmVkaTU2RVZoRTAyV0RHV3FUemFPMy9sZExzVy81R1hpNmRRQjRmOGpwK000ZDN4US84dmlLSWdlWHhTekhFdDhLZ2M1OHowVHg3TnRrTFc0V2tPb3NLNXlnOStQL2J1OU1GWjBGa0FjT0oyWmN2TTNOeS8vZDZLSEFCUlFYRUxmM21SN2N4S3ZDZ1NZV1VhcjRJdDk4eVFrdXRxNi92S3QxSjNLaGZMbk8xMnNYVXIvZE5ETGJxMG1xTWVkTnF2bkMwTnhyZktIY0xrZThybXFUN2s4Q093VFZIekc2a2R1cG44K2F0Zis0OU5jOWRYYyt6U1BDWW1zWHZDN0wxL2gxYzFYNUtlTHlKNDJOaWI4V0d4ekhkRlYrMTBlNXk5N2Uxd3VOWk9sNDNMWWEzdEZBZkwzRy9GTTk0Z0taV3llM1c2dG50cFU0REwzK0VEZm9RR3Q1OVp1bTEySSt6VktGTmROcXdiOVZ0bS8xdkFqRjlpS2svKzRqejFVZGU1RmQvRC8rU0RTOHNXRld1TDdCVE42QzJCOXgwRTd0RGo2b2Qrb3Z4VU9paGc1TnVHU2JQdkE3QWpVaHdxUTJndlBmMEQ3dVljZS80R3p5UHRxcXB3S0c4TUo4OXg1bE9hSlN6ZnV6SC8yK0N4N1JLL1JiamZJUFJ4MWJFZTBuY0czbE16UkwyaGVFZFhPMHBVOExqTFJ3ZlUzc3I4dmlJNmE2RXFvMTJsM3RzcnhVZXo5YnhNYndsaGY1d0dmb0ljY25Vcy9rTzBPUXFkZW9vTS9TaHFiN2RoaCtpdzd2UGJMMW0xOTdFNFBZYzMvUk9PMjNZMTlmUWJjMHpsOFdTZ0ZNZXZzaHRXL1ZWdGNrU0hwZm5kNWxtejl0dzlRN1dSQS9xeUczRnFOcjNiRVhRTXNPODYzbnlLL1Q3dTE2bDU0L0pSZXU4YU40NVdyT0RTMjNXRzl6ZlUzTzFUSDVDVThqd2xIN1Q2bysrRWhybGxoZjNZVkNtSHJ1YlVNOTJEaDZ6RzZsbFQvWllqZGtOdkQrU2RKaGtSaHg0VE0wUzlvWEJIVnhxRy83WkswczdqMDBjSDFON2E4YnVTcWphYUhjNUhiRFdxWG56ZFh6TTBWQlM2SGpNWlJsNU50OEJtbHdsYjQyZmhad1ovTTlFQ1BZN2tuZHBtVG00Kzh6WGEzWjlSajdPeWtWMzJtbUR2cmJDUnFmZExOendqN1FWbTVNblBGNnU0V3JQYnI1MnFJUEJ6YnpRa0NwZm9QVjEza1JYclpscTJkSHdXQy9RRFI1bFAyMWZNeU84MUthMzljSGNQSFduVW5PMXhsdGxsV1BldEpvdkhOWkxNcG5TS0hjVGNSOEdwdTQvQng2eEc1a2JzOWlmUmowcnU4ek5zemp3bm8wdnNvTkxuU2VFeDFzNFBpYjNWbVI0SE5GZEtWVWJmRDlxZHJGcVN0ZW1IQlBwL3hHc1d0cjZYNDJqeUg5djFwdTFiSGR5dm82UDRTM3JKVWRLM05raHN4MmdsVlI4bGFvMXZmOTFoR0MvSVhtWGtwbUR1ODk4dldiVlorVGpyRm95WG1nVG5UYm9XN1Z0eS8vTk9LVTUrdU9QK3pWYWxpYzhMZ2RvRjJpNEtxSm1rb09oRy9PcW9leDJNcGpzM0w2emIvWGJZYjA1ejRSZXJ4TThhclBXNVlNalNtM0trY08wOTNQRi9FNDBkTlpjc3lGbmFyUlYxdExtVGF2NXdtRzlKSlBobEswVjY2ZHg3eXM5cWNkN0I0L1lqWXlBL1FYQk8zSmUrM1ltNHNBamFwYXlMd3p1NEZMMUNlSHhGbzZQeWIwVkdSNUhkRmRLMVVhN3k5M2JWZ3FQNSt2NEdGNURvVDlaZ21MSG1tNjJBN1FzSWFGS2RkMThFK0hoOGVEdU0xK3ZXWlVlK1RoTEY5cEVwdzM2V2dyYm5UUS96OGhoWm4vQ2JiZSttWklycWl1Z3pkNXd0Zjgzc1BKbHBFc3JRWFBSQ21uMUczbjNIS0d4TEYzemJhY1RQSnBPZHNldEkwcHRxaXo3ZTdkVzVldjZ1NkkvZTZUWmdtOXFyRlgyT3VaTnk1NWpUeWMxeXQ1QTdHLzl2d2tlMGFxRGlXcnNuV0xPOERpaVprbjd3dUFPTGp2S2hQQjRBOGZIOU42S0M0OGp1aXVwYXFQZDVSN2JLNFhIczNWOEZLK2gwR2VoK0JMOFhDbjdXVlNrdFV5VjdPcDFwdVBDWS91ZHk5blViTDFtbHpMOGNWWXR1ZGRPaXp3OHErWnU2WC8xbGhGenN2bWE5ZGM3Zis4SVprVE5sbW00Q3YyYXlGZk9XdXJXMEF3MXV0L29UVURiR1duV0g4NmR1YzBtZTNMUlpEZHRoN1VScFRiYkg5cmZKUnlSUjdOMDZOUllxK3p0NkRldDVndUgvWkthVG1xVXU0Mm9ENE8rMU9PZGcwZnNScDZBVVgvYjZmM1VjYlhWc3lqd2lKb2w3UXRETzdpdWVYcDR2SVhqWTNwdnpkWmRTVlViN1M1M2I2dmU4dVZ0S3VvalJGYW9IdEUvc3M3WDhSRkhRd1VoKzI5VTArYzdRQ2RVcVZyVisxOGYrTzdIcVhjNWszdmM5MFkxWDYvWmxSbitPS3VXM0d1blJSNmVWWE8zOUY4K25lU1FjY2NXdDFSRHR5NTY1NDg4d04wdGxNOFdhWVNBZU1RQUFDQUFTVVJCVkxnY1pNMWdybnhYN05iRmZPRjJRejV6cVlsT240d0ZrdnI5MzkyU0tzOFhLSlRaSmU2eVBhVTJWWlk5eFYybGVTMDVWOHVNeUEwRS9VMFpCL09tMVh6aHNGNlN5UWpLMXByMTA2aG9yU2YxZU8vZ0VidlI0WEM3Rk81dkgvb3RQenlJaUFLUHFGblN2akMwZyt0ZEpEMDgzc0x4TWIyMzRzTGppTzVLcXRwb2Q5V0h0WjdRMVpGMTFDUHFJOFNzWXY2Rzc5bGw0Zk4xZkJTdnFZMUVMSkV0bU9zQXJmb21vVXJWcXQ3LzRlR3hkT2lXUDg2cTVpVUliYUxUaG55cnRtMzl2eDdzc1dLNGpkYzNXM2hjWHIyaUNWN25hTGg4djIrMks5VE5zMnBLOXVUMjZSTG1MYlZUTi8xYlRDZG9yalpVL2o3WkNSN05Meml0MVNKS2RiZmZkMTZIS1NVaDlkaGNxNjFWdmFaTVo2ckhwVm9tcVZIVnl1Wi8xUHVLeVN6NE9YQzlRNGExeXNXVForWWJUR2ZYN1M1WXpva0NqNmhaMHI3UVBSSmI5VTRQajdkd2ZMUWFvNTdHOWxaY2VCelJYVWxWRyswdWQ2dnJoTWZ6ZFh3OHJ6NG9QSmRFY3AzY1ozTWRvR1VwS1ZWeUs5aDZGaGNlYi9uamJJTFFKanF0T2p6L2ZlSWZZZkZBcSt2elB6VS8wRVFlTWZtckViekZiT0h4SWcxWDMvdXNyNmN5cnVZWkpkWERiZTVsUTh3NGJpZEhUTmU1UC9Mb1NmeVNMNTkyTll4MWVLbDEzK2pQMHI2eEI3MjlsTlJqazZIUTM2cTZlRFZoUG1vOGh1VkNDWTJ5TjYrbW85NVhmaE04cWxVdHZqS3B2KzlEcDdOMEhIaFV6UkwyaGNFZFhOYzlQVHpleFBIUjhkZnZLQkc5RlhWOFJIVlhRdFhHdTh2ZDZEcmg4V3dkbjhDclAxY2lJNCtZZDhTRnF1UjJhK3RaY0hnOHVQdk0xbXQyYmNjK3pzeXllKzIwMHRlOVNwakVJa0dQb1BRWUczT09hVE1jMXhrcG1xT29QTnZNRlI0djBuRFpzUzFiMlMwNklhOEtFSTdmVSt2N2libHZTZWQ5VEZmYURhUnRWUlB4MjNOazJyeGxkZmEyOEZMckRlb3YrbFo3NmhmVWhENFdWUHZzZVlIVEk2Mnl0NkxmdFByU3hkU0NDWTJ5Tnk5YlVHM291TGVXcVovK0puaFVxMnFMY3NLOEdYcjI4dmFDMWZNWThLaWFKZXdMUXp1NHFXOXllTHlONDZOQ3IvNUg5MWJVOFJIVlhWV1ZxdjhCVlJ2dnJtcGo1djhxNGZGOEhaL0FLN3R2VkZxSmdwdnRBRFdka2xJbHQxdGJ6NExENDZIZFo3NWVzMnM3OW5HV0xyU0ZUaXQ5VGZ5aGRyeTRSOHgzZHRzMDU3VGVsV0tUa1hKV0lIcGJtY0xqWlJvdTc4ZldzS2pzSDliVGdiYnJqSmZ1KzVpdWRTdVN0cmFpMy82dDBXcnprdnNWOVdyZEFOaGFWVS8ybEZvdnBuZjBudUxOMTQzSVMycWFMWSswcWk2K2lzRmJsOEc3OTQxbm14WEhHbVZ0WGlaajNsZDZVby8zRGo1cE45THhZLzgzdUpaMkpQaWttcW15eHZhRm9SM2MxRHc1UE43bThSSGRXMUhIeDZUdUNxamFlSGU1dTV1dVQva2gzWDF6ZFpkMW5wWHI2SC9EN3piT2F2ckpmQjBmd2Z2UnZ5RGF6V2lmcXQydGVEVW41aDF4b1NwVlZmUCsxeDhubmRFZ3o2SkR1ODk4dldaVnhNVGd2UjluZSsrMHl2ZlozZm1jUGRINzVCUVdLRm1hK1NmVmJWZlZveE5RNVM4bzN4YjF6aC8xM3VZcmU1bUc2N28yeGV1akllUzRMWk9JVzhlTjJwRGVRcy93clhwWjcyZWRsM1VmMTkvRlRnTmpvM3I5YnFsMUMvUjdSczl1YTJMQ2xOVGpzVmJWeGV1N2ZxZzZ1c0dYTXJHVzZFNk9OYXExUnN5SHdZK0NUOW1OOUc3UXM0dTBwTXVuTWVCVGFpYkZqZTBMUXp1NHFXNXllTHpKNHlPK3Q2TEM0eW5kRlZLMThlNHE5N0h5M3lyaDhYd2RIOEZyZm8zVUsxUi9CbjZEYzlWbU9rQ25WTW10WU90WmNIZzh0UHZNMTJ0V2JYVUYrai9PcGdodG9kT0dmQzJGelU3ZTlPQiswWi9LdWNHYVp3bVBGMnE0ZkpiV2NXa1ozQVlOUHZUa1ZwalA5OTc0Vlg5YmF4MXRWVzVGTmViN2IrQzN0ZDVTcTkxQUw5Q1RlWkNlcXpYU3FxcHcrVy9ldE56OTlUMzg5VzYwVWZiMjFYVE0rOHB2Z2s5bzFWVUNrR1BQSHRLQ3JwNUdnRStvbVM1dGRGOFkyc0ZOZlpQRDR3MGVIeW05RlhOOFRPaXVzS3FOZDFlMWs1bi9xNFRIczNWOEhPOU5IaHJzbjU1MFpZYWV6WGFBcGxkcHFMcmhONVVlMm4xbTZ6Vzc2cU1mWitsQ1craTBJVitiWWF2VDV1MGk3dE5zN2Jaa0NZK1hhWGg3dEZoMjJlRllyc0xWQTc2K01GaU8ydDdCZnBPTDVnYVA1ZVZFNnpNQ0w1MDc5RlZsbXN0QURyeGNScWZOOHZhVWJxdXFuRDB2ZUhxb1ZiZVBOUmFwMzdSYXd4Nm40UkhyWHNxZTJrVzhyNVJYUGY0eDhMUldYWi9Icys2ZFowVGFzZTZDQ1BBMWQvQnlkMGtOajdkMWZLVDNWa3g0bk5SZE1WWFQ0VVhQY2V5YnZVWjRQRnZIcHh5bnN2ZEcvL0k2N3dHYVZDVmY1OWJ6Z2tlUEIzYWYyWG90NGVNc1NXZ0xuVGJnVzNmV2hpZjBXMzFnTXV4bW1wRWpQRjZvNGZyandZb1d6REVYSUtsUFZmVytqVW55cFBjRjJhcCs5MjhGaitVUHl2VVlkdUU3TjlCVXFiL1Vxc3BTZW1mNzVrWHpPNUU5Vmw2dEZQQi9vRlZpV0ZTR3V1OWJaWHkrZzc5K2pEZXFWYitJOTVXZkJFL2NqY3docFRyci9Jajh1aDBCdnVZT1h1NG11cDFoQ1ZMT2pyV3Q0eU85dDJMQzQ2VHVpcW5hd1B1UmcxODlXU004bnF2ams0NVRHU3NJK3ZteUVwUC84eDZnU1ZXeXE5ZVpEZzZQQjNhZnVYb3Q1ZU1zU1dnTG5UYmcyK20wN2MzUVk5L2Y2bGYzN2RYUFg2TU00ZkZTRFpmOTJvNWxUWGhzRFliNlc2amZqM3J1MDZLcjNoNnVyRGFqaXZ0MlJuL2xPR25TZFQ5OTRhMTVGK3dwdFNwQUd1UWIwMWF2bTVHaTRZSGNhak9kLy8ydE1wdXR4c3ZOajFGdURjNkRaZXJXUjkzeUp1Sjl4Wi9LdW05dzFUZDZoM0dSeTcyalR0enAyWTF1Lzk3NnZUd3FRSTRBVDYrWjdISUIrOExBRGw3dXRLbmg4UWFQajZUZWlnbVcwcnNyc0dyajNWWDJXdmx2amZCNHBvNVhMWXJuMVVkQTlIZTdXUS9RdENxNTNkcDZGaHdlRCt3K00vVmF5c2RabXRBV09tM0F0OVZsRzN4cXZpQjFUdVRhWUUyZEtrMFBqNWRxdUI2NGRMNnJlOS9Rbk5icEovcGR2Qm94ZFYvV3JmZS9WRjdBelQxdnJVbzlyclp5N3Y4Nk5GQnF1YllPNzl2YkwxL1RQNng3TDF0WEZUM3d2N2RWK3ExQnFaWHJ5dkgyZGNQaGUzKzhMeXVOTjZwZHJZajNsYUhrdjJxek93TlgxWjdZS3YwVkp1WTdkemo0eEpxTjd3dERPM2pab2FuaDhVYVBqK2plaWdpUEozYlhlTlVDdXFzNkRNMS92UWZvOXhCMzNNSmR5dk9zWEVmL2M5N1JQY3UyWnMzVDhhcVFCRjc5aWRUejZkR3F0dlYwMWdNMHJVcFc3YnFUb2VIeDBPNHpUNjhsZlp5bENXMmcwNFo4dTcyMnNUbDZKMnI5VUwyeEtucXJvK3R0ajhsNmx4cVl1VmpEOVNIbVJKTjZ6bWpkOWVkQzN4aXp2RVAzQkIvbXEybDdhRmwvR2FneUlxN09hTGFETkZpcVdWTEwrVWNHOWFHZ3F1WnNNdnhKWDZ2MFcwT2QwUEgrNnZqWUh0aFU3d0o5VWxKNlFLUGFsUXgvWCtsSi90czF1TktZdGh1VjVoSGZ1c1BCcDlVc1lGOFkyTUdyM1NReFBON284UkhmV3hIaDhiVHVDcWhhUUhkVjNXYityeEFlejlUeGFjZXA3THlqSHo4dW1YbzI2d0dhVnFWT0hlMFplcmNJR0NNZjJIMW02cldrajdNMG9RMTAyb0N2M1YyYm5GN215bVl6TkYyanh4L2pkVTBXYTdqNWR1OUVxNUtNTXpyQ0twa0dkYlp0WGUxcVFqYlJNMzZoMy95clFMaGEzZ3d5VktuSHA5NWdjcmhVc3pVNXVudmtkWHBFSGNmV2hZZE85TFZLaHpUVmVMRTY0dS95WGxFMVJtMWNYWUZrS0JBTGFWUzdpdUh2S3oycHg3cmZxenJ1RFZ4cFROcU5SRk4vQ1F6NGVDcmx3OEVuMVN4a1h4all3Y3ZLSG1RSGRIKy9xRjRaL0wvTjQwT3FITmxiRWNIU3BPNEtxVnBBZDdtZG9tc2tIYWdlUFc5azdnclZNN09LK2R2ejdsc3Qydm8vVThlclVoSjRaWFNoZW1kcTFYUGc2YXdIYUZxVkJtcDdDTDV5eGNEdU0xT3ZKWDJjcFFsdG9OTUdmQWY3YndNdkxuUmxzeGxhT2pFOFhxN2hPaGF1c21ZTmhCbFBzVWMvdTBDeVU1MmNvTnBaUmpiUjg4NnUzNzI3RzVmWjVkeExYMlI5R0NuVlZFRkNBLytIZzhsWFVUWHJyN2pUaXZhVHZsYVp0Nm55SGYyb0NwZWp2cjRLaDBUSC92cVk3UWMxcWwyVjhQY1ZmL0tmYzVtNjNZRXJEUkd1ZGhnTHg1cmIzeXE5dk5rWmduL0REUWVmVXJPZ2ZhRi9CNjhoMHNMamJSNGZLYjBWRVI1UDZhNmdxZ1YwVjkxdmVtTDU4SGl1amxmTmllZlZiNTdoMzFzcnV6a1AwTDRxWGZXM050M0VnVDhuNzArWk9rSUlhR2IvN2pOWHI2VjhuUFVKVmIzVDgzK05UbXRWcGQrM3RlRDJuZ2FOWTI2djJxcEdFOFBqeFJxdWQrdFdIb1FaVU80TThOck84akUrOUFWZmI2TC9YYUUrZWFyWnBvU2Vab3VQM3JoN3JGU3pOZmtlNnlaMjNPNlB5L05wVE0zYjJQSDV2RHplc1ZGeVg2c0U4VlMrMHoxMWxyRzh3MVFoc2JxcjBCQlZXS01hS0RNVi9yNmk5OFFmQXkrUHI4UldsWlo2VDNDL0dMYVZyZWZCNEd0NFcvVTBrM0hoOGFhUGo3SnRjYjBWSGg1UDZhNndxblhmanpyZDVjNVlManlldStPVGpsTjVRK3kvY0pGTFpUMmI4d0R0cTVJK3pQU2VPZmpIR3dUckhjLzdpdFVvTmRuZGZlYnV0WlNQc3o0aHR5MmRaMnQwV3FzU1hkL1dBcHQ5YWtiNWg3STJOMXQxdmZQM2pKK09WM3E1aHV2ZHVwMkxxNC8xc1pCdUtGM0FEQm80Q2MxVm8wMkJuc0JVdm9pcmdQcmZlVEE2SGk1VkN0SHk3dmJMWDRzNmIyRnVFRjNWY09DL2JNSFhLaFVObi9WOE5aeGd4dFFsMnBmN1l0K3VLaW9mcXJSNERMM2VVNXZnOXhVOTRtNE5aVGZiMnpQNGxGWlZBbkZmUVlQQjE5akJxeWJWLytQQzR5MGZIMVdUNG5vclBEeWUwRjFoVmZPOEgxVXI5dnhmTGp5ZXZlTlRqbE5kcVI2YWdkbHpIcUI5VmZwM1BBVTg1SE9nK3dnTWp6Mjd6K3k5bHZCeDFpZlViYmN6WjQxT2N5cmdDeGZjQlRiN3pBenlSOGN3bTJpUDNxdFR3K01GRzY0SFJOdmZZZlcrUHZDdFJENVNCbDZXRHVqOXlVSVhXQTJzMmwxMWswOEZDZG44N3lZSC9VNDdVcXBzVC9CYVk0SXlxeWdLOVU1MmxvZjZyNTROSm9mWUZiT21lMXQxbGUrZ2hWMzd1OHc1eVovelVLVURLSzN5bThuZzl4V1QxZjF6NE9tN1VXMG8zMkRDdjVvRWc2ZlhMSEJmOE96Z2RadXFpYmp3ZU1QSFI5V2c4bFRNNEMrU0MzUlhZTlZDdXF2ZWxKNVlManllditNVGpnWjVGeDBhbTNHeDZtZHo5bmhpbGVxNitTWUN3MlBQN2pOL3I4Vi9uQ1VLcmQ5cEhsOWZiMjF2bmttdDZXYXBicSttbmhwTkNZOFhiZmlqcU5JQ21sYmNqb014bmZvWTk2ZFROVnZRUVpuLzI4RzdLSG8rNUs3SDRsdjAzczRzcEZTcGdBd3p6ZldWU3Q3cy9hMDZYSi9uNG51NldMbXNkMm5PMFo1aitaU1RvWTNxckJuOHZxSytML3drZUd5clBuZXJhelNudkRHR2Z4Q0hnOGZXck9yYjBIMGhaQWVQQzQrckdreituKzM0bU5wYjRhUEgwWWRIYk5WQ3VzdUZYeTQ4ZHN1ZDhLeS80Nk9QQm4wNWh2YUFUVURWWmp4QVU2czBXT3ZBOERoKzl4a3MxWG14djlkaVA4NVNoZGJ2dERsOUhlek1UL1R1ay9JMU1uTTkwalkzSVR6ZWVzTlZXSEcwZmk2Nlg3dzV4akp1T2pSc0dzc2FWcXJLWnBDWXg2cGViRG5EeTJkdVZXaWp1cFVLZjEvcHJoczJKN1J1dXdEWHA3cTJ2bW1yY0ZROVdqODA5TnJNRHA3VmU2WHdXQ2RLVGovcXAvZFdSSGpjMitQZUY2S3JsbkI0N0RBOHp0VHhRcTRIaDlwZlpiMTk0YzZjOFFCTnJaSmJ3ZGF6c1BBNFlmZHBsVFAwTk52SFdhclE2cDAycisrUS9iVFhidEoxd3pkVG1GYkF2R3VuaDhkYmI3ajZHSGQrcWo5SnhuRDNvWk52dTdOVDV3U1dhbklyV25GUWFwbWU5ZksyS3JoUjNack0rTDVpQ2d1dW0xclFjd1dKYm8zVDVtUUNOK2w2YnVCbXd1UFFuM0huQnMvcnZWWjRuS2U3cHZmV2JPRnhkTlVTRG84OWhzZDVPbDdlSTdSd3dwdkZqQWRvYXBVR1d4RVdIaWZzUG9PbHVpOW02N1ZVb2RVN2JWNWZWenZuTTBsbVNiNENWODZLcEcwclBUemVlTVBWL3VUbVJ2VGNaRU4vTFV1ejg2d1ZXcXE1UUdyQzJJT25UTitzckswS2IxUzNLak8rcitqQ3d1c20rK3Ztd1UzRTRlNjQ4dG5RK3FyWGRhN256QXllMlh1dDhEalA4VEc5dDJZTGo2T3JsbkI0N0RFOHp0UHhjclFKV1BPZDlSaWNKemZqQVpwYXBmck53emNSRmg0bjdENit3bnJtWmV1MVZLSFZPMjFlM3g3MjZiTWxKV1RPajkzcE5SemVRbko0dlBHR3E0OXg5dzNyWDkvUDAvSUo3YnZLdzdDYi85WHdVdVY0Qy8yOTNGL1c4TnlNclFwdmxLZEtNNzZ2U0duaGRkc0h1SWs0M0l4R0hVSUc3Nkx6Z3VmMlhpczgxcWZrVGo3cXAvZld6T0Z4K0k2VWNuanNNVHpPMC9IeTFpT2YrN1h2b3pVV0l3djBQR1k4UUZPcjFGTlRNenNvUEU3WmZRWkxiYjJZNitNc1ZXanRUcHZidDhXZDY2bjVEV3Z5KzJ5dTZzUnZKelU4M25qRDFjZTQrd3UxT3FQY1NiVm9wREx1ZVJHbGlsK3JoazJWTWt6bGExVkVvenoxbnZGOVJaVVdVYmQ5Z0p0UTJFMUoxOWxiN1dzYWVxak5yRm5CczN1dkZoNW5PVDZtOTlaczRYRnMxVklPajEyR3gxazZYaDFxK29PeitqVktqVzU2TS9kOFIrbDhCMmh5bFh6VnJPY0ZoY2NwdTA5ZFFzQkVwbDVMRmxxNzArYjJEZWlDaEVYVXg0VjYxTjhoRTdhdzlpcDZoK201eU1GQTNUYmU4UGUzY04rdWJ1cmsxNzV1a2wydmVwOGJhUEw0U3hHbHlxOUZ6Uzl6NDV1T1h5SlhxeUlhNWF2a2ZPOHJxclNJdXUwRVhKMDZVaHpkWFZjZm9iMDdiOGQ4VHZEODNxdUZ4enAxZE9wUlA3MjNaZ3VQSTZ1V2RIanNNanpPMHZIcXFOTm5CRlJIM3lWODhIaTJIcDlRcGFvWjN2OGg0WEhTN3VNdHJXOW1ubyt6dlhiYS9MNTk3bFBteXdWSDVqemZaMHJkQXRkTkM0ODMzbkFKM3RVVmc2dUg3cVgrd2RwYysxNU1xWkpQT3ZYRGViaUhNN1VxcGxHK0NzMGJyWVYzODE3QXUvZjExbGxNZzdlR2ROeG5CSS9aRndLOTF3dVBzeHdmazN0cnZtQXBybXFCM2VYc2FZZDloc2RaT3Q2Y21WY05LMzFpVHMyZjd3Q1ZFREtwU202M3RwN3B6L3Erb2FWeTJhVGRwMVhPOE5NOHZaWXN0SEtuemU4N3JKLzBxaG5YbVhjUU1LbGlFU3NsaGNjYmI3anNUSjZIT3lobkdlWForV0pLbFlPOUo5ZkRxdGUweVN5dGltbVV0N3J6dmErVU4yRG9kTFMzbTNjRHJnNHQ5M29tK2xKRXJkOUN2TkxselBuQVkvYUZVTy8xd21POSswejloanE1dCtZTGo2T3FGdHBkN282M3ovQTRTOGViS3crVko0K29ReTRpVDI2K0ExUyt2aVpWeWUzVzFqUFo2c2lIVmRydTB5cG41R21XajdOa29YVTdiUW5mRWY3NGw4c3JtN21KZ3ZHYldYY05IZWxXWHprRHE3THhodmQ4akE5a2I2clRRaWNIcTFHbHlzS3o3emNaV2hYVktPL2VNOS83U2xUZDlnSitrUHZVbkt5VFNtT2o0L25pclZtOFZ3eVA1ZElEazQvNnFiMDFYM2RGN1VocGg4ZE93K01zSGE5emo4MXZPditLMWxuZzNqZkNldVo4NzRqeVdaNVVwYnB1enNUdGRudjkrNVNIL2ZQNjc2Vm1PQXZVVDlKMm4zcjFzSWtjaDJ1eTBMcWR0b2h2V0MrRUw2WDZTLzJZNFIyc0N0OUlaOG5iWStTSGpNNGFrMmFraE1mYmJyaHVrWFJONnpIdys3VDhmaFR4L2Q4SEhsV3FIR3hXQ09UYlhvWjUwMXNWMVNoL2pXZDdYNG1xMjE3QXhmQ2xvbzdpOFpGUG90dEhaMVpFQlhGemdjL2p2V1o0UFAzNG1ONWJNNGJIRVR0UzR1R3gxL0E0UzhmWGc5QnFSRExxRTN1dUExVHRqQkpHeVE4aXNWVlNxM1Fmb3RSNWVGdWF1UHQwaXh5Y2s2WFhVb1ZXN2JSbGZBZng0MStjNmNwbXZWZFlpSzloeUJyNlV5OXU5SGpqRGRmamJaM2plbmlrU09Va3hSbDBhS05LVlo4cmMxN1VyYXJjNUZaRk5hb3ExZjAvMi90S1ZOMzJBbTdzcmlidUtNd2xLNDV4R1FCemdjL2p2V1o0TENkcFRUenFwYjhtOWRhYzRYRjQxUklQRDdPYm1yZmFLRWo3M1RucXU1LzczcEw4TEUvSHk3NzdQQmJmSW01a1phNERWRFFTcStTRmxIQlVuYjF6T3AzT1ovVkhUYW9aM3ZBNGNmZnhsam93TTB1dkpRcXQybWtMK1E3UXg3K2tPa3M5c2wvU1RhV1p4QjF0OFRWMzFvZ1BqMytrNFk2Qy9ON21wbnk2TCtkOXBzNmZMWHArcHNwYjBLS3Q4bGQ5enZjVmY0bWV1YnNEZjkwdlovVnBWSnlmOTlnZFpRdmc0ZDZyaHNlNWp2b0p2VFZ2ZUt4K2lnalprY0s3eXoyMmRoc2VaK3I0ZjgvVDkzU01EUUZtUFVEVHF1UjJhK3l6MU4wbnRwdzh2WlltdEdhbkxlWWIzU0g5SzZnNnE0ZjN5MVQvU2dHdlBHSk9nZzNZM3RnaTBlSHhyelRjaFpIZFAyNlV6bDAvNXBrazJpL3pGV2pKVnZVSXpQcSswbE5tZXpiZ2JaRjVuMGQ0cnhzZWMzeklqaERSWGU1K3M5L3dlTTJPMzhJN290dVAwNTRsN3o3UnhhN1lheXQyMm5LKzBSM1N1NEpKek1uL3c1RHFodndoZDI4cjFBdXg0ZkhQTkx5Rm9uNDdQc1VPMUxVMkVmcFVKYWNzMWNjTHRxcW45U3UrcjlRMUFyeW1XR1Fpd252ZDhQakE4YUYyaUlqdWNuZWYvWWJIYTNiOEZ0NFIzWDZjOWl4NTk0a3ZkcjNEZGNWT1c5QTN2a2Y4YTRqV0xQbWo2dWZ3aFlLMHNtR1I0Zkh2Tkx6ZHNlcDBoaVh5Z2ZVRk01Zkw0MWlzVlczTzZ2bUs3eXRWRlZRMkVPQVZ4Z0wvWTd4WERvL2xKS1psanZvKzkvV1BqNWp1Y2x1eDQvQjR4WTVmdjhmZFhwejRMSDMzU1NoNHRjTjF2VTViMURlaFN6eXJ6SFpsTTJXeDhHV1U0OExqSDJwNHAxdlZTYTM1Znczb2xDTHZ5MHQyOFVLdDZyYXpuTFBlKzBwVkpjQXJpV1grUjNtdkhSN0x5ZjVMSFBXOTlLc2ZIMUhkNVRaanorSHhlaDIvZW8rN25UangyWVRkSjZYa3RRN1gxVHB0WWQrVVB1bXNvOThYc2wvU3pWeHFQRGJUdjFPNXVCbHg0ZkVQTmJ6THBBNjlSM2R1NWpucTk2RmxQNDRYYVZVLzBtcnZLMVdWQUs4a2x2a2Y1NzE2ZUN4aDB2eEhmVC85MnNkSFhIZTU3ZGgxZUx4YXg2L2Q0MjRmVG53MlpmZEpLbnFsdzNXdFRsdmNONmxUM0pYMGUvb01aM0xwczk3Y29tWi9GaFVlLzFMRFBiTHFtOXJjVnlOVzNNdjkwRythdUVDclBKYlZMRG14WU5sMG9hcGs4eDl3MTJQdVo1SGU2NGZIOG5QTzNFZjlBUHJLeDBka2Q3a04yWGQ0dkZiSHI5empiaGRPZkRacDkwa3JlNTNEZGFWT1c4RTNyVmVzdGRRWEdQWElQOHFyT243NTRFbDFRUERWUDMrcTRWYUgxcFBxdTlxOGw2OVFSOWxTWitYVmpaTFRVT1p0VlZPVVowcnRYcDY1UzgwQ2ZDbHBVMDZzOXdiQzQ3OThmTVIybDdzejdUdzhYcXZqMTMxSGRMdHcyck5wdTA5aTJldDhuSzNTYWF2NEpuWkx0WnE1c2xuK0grVG1HcHF0NnUzL0h4RWUvMWJEdlJ5dlMrNmJJTHJGM0o3emJ0OHRyWG8yZDZ1cWNyei9yOC84WHlTOUJYbG5BdTVsbVcxbXJQY1d3dVBEM3owK1lydkwzVy8ySGg2djFQSHJ2aU82WFRqdDJiVGRKN1hzVlE3WFZUcHRIZC9VZnRIcnpYUmxzMy82VHMwTFgvUllOU2c4UFA2eGhrL2FDVmdaQVFReUNHd2lQTTdRamorNWlkMkh4Myt5MTJnMEFyTUpTSTcyREJjRE1ua0xLL3owSGh3ZS8xckRaOXREMkRBQ0NBUUtFQjRIUW0xeE1jTGpMZllLZFVKZ0xZR2JIdVROZlFPSnF4azZWbkgzNG1jeGhZYkhQOWZ3dGZZZ3lrVUFnVXFBOExpUzJPRi93dU1kZGhwVlJtQTJBZjJPa1BtU2JrMXd2T2dWY1kxUmFIajhjdzJmYlJkaHd3Z2dFQ2hBZUJ3SXRjWEY2a0VkK1VFMW9vTHFqS1Btc2VSRjRDUHF5S0lJSUJBcG9OL052NS9JdFlZV3Y3Mkw1cTFpaHN0aERKVXRyd1dHeDcvWDhERVlYa2NBZ2JrRkNJL25GcDV4KzlZSFY5VHZudm96cDFyNU5HTUYyVFFDQ0N3bVlES0U4MTBsODNaWE45UzJIc1ZpTGFrTENndVBmN0RodFFBVENDQ3drZ0RoOFVyd0dZcDFvdHlZa1IxOUJkUDZZMi94Zk1JTVRXY1RDQ0RRRXNoNlpiUFg5ZUw4T0NWdkYwdmZNVUsxTHlnOC9zV0d0L3FXcHdnZ3NMZ0E0ZkhpNU5rS3JFNG5ONEZ1UkpLRSs3bTMvSVhnc3dtd0lRUVFLQVV5WGRuczl1L3p2dGhuTmRUZm85ZTRlME5JZVB5VERXZTNSZ0NCdFFVSWo5ZnVnZVR5emFXTW1nK3Y0SlJETTloU3IxZ3dmSnpjQjZ5SXdFWUVYanBKdVBnWC8vaDhydGY3L2YxK1hKNW5POU80Zm9jb0o5Wkl3d29JajMrejRSdlpxNmdHQW45WWdQQjRyNTF2TG1Wa2Y0UUYzcHJURExaWUs1NkpqL2U2RTFCdkJJeEE5KzNBT3NMelRLN3hNOU40ZVB5akRXZS9SZ0NCdFFVSWo5ZnVnY1R5NzU1eG5xRFBMemNsUTM5d0ZzRUR6NG1WWlRVRUVKaFZ3SjhPa1NjdUxyZXl4cmZvOGZENFJ4cys2ODdDeGhGQUlFQ0E4RGdBYVhPTHZCNXUrbkQxS1ZoY1JrYVFQeGRQVkszV1ByMWZtMnNrRlVJQWdVQUIvVDVldlEzTTgvOFpXSldzaTQyR3g3L2E4S3lLYkF3QkJCSUVDSThUME5aYjVmVlFDWUwrMExqNlREd2RMNDlIWnpqNG8xWThEcTk0Zmw0ZTd6VkdpTmJqcEdRRWZrTEE4NU5ROVg2UTdYL25QV1VKdWJIdytHY2J2Z1F1WlNDQXdKQUE0ZkdRenVaZXV3WisyRDNhTlE4ZFpCa1pmVzV2bHVjSUlMQzZRT2piUXVDN2gzZXhGUzU2ckZ4SHd1UGZiZmpxK3hRVlFPRFBDeEFlNzJvWENQMDRJRHplVmJkU1dRUW1DRGgzd2ZUR3RobG1kdDVTSmxRNGZOWGg4UGlIR3g1T3hKSUlJRENQQU9IeFBLNHpiWlh3ZUNaWU5vdkFiZ1hNcGMweWhNQkRtMWpuNUlUaDhQaUhHNzdiblpHS0kvQXpBb1RIdStwS3d1TmRkUmVWUlFDQktRTEQ0ZkdVTGJNdUFnZ2dNQ2hBZUR6SXc0c0lJSUFBQWlzSkVCNnZCRSt4Q0NCQWVNdytnQUFDQ0NDd1JRSEM0eTMyQ25WQzRFOElFQjcvaVc2bWtRZ2dnTUR1QkFpUGQ5ZGxWQmlCWHhFZ1BQNlZucVFkQ0NDQXdHOEpFQjcvVm4vU0dnUjJKRUI0dktQT29xb0lJSURBSHhJZ1BQNURuVTFURWRpV0FPSHh0dnFEMmlDQUFBSUlHQUhDWS9ZRUJCQllTWUR3ZUNWNGlrVUFBUVFRR0JRZ1BCN2s0VVVFRUpoUGdQQjRQbHUyakFBQ0NDQ1FMa0I0bkc3SG1nZ2dNRW1BOEhnU0h5c2pnQUFDQ013a1FIZzhFeXliUlFDQk1RSEM0ekVoWGtjQUFRUVFXRU9BOEhnTmRjcEVBQUVsUUhqTWJvQUFBZ2dnc0VVQnd1TXQ5Z3AxUXVCUENCQWUvNGx1cHBFSUlJREE3Z1FJajNmWFpWUVlnVjhSSUR6K2xaNmtIUWdnZ01CdkNSQWUvMVovMGhvRWRpUkFlTHlqenFLcUNDQ0F3QjhTSUR6K1E1MU5VeEhZbGdEaDhiYjZnOW9nZ0FBQ0NCZ0J3bVAyQkFRUVdFbUE4SGdsZUlwRkFBRUVFQmdVSUR3ZTVPRkZCQkNZVDREd2VENWJ0b3dBQWdnZ2tDNUFlSnh1eDVvSUlEQkpnUEI0RWg4ckk0QUFBZ2pNSkVCNFBCTXNtMFVBZ1RFQnd1TXhJVjVIQUFFRUVGaERnUEI0RFhYS1JBQUJKVUI0ekc2QUFBSUlJTEJGQWNMakxmWUtkVUxnVHdnUUh2K0piZzVvNUwraXVBVXN4aUlJSUpCWjRIVi9QeTdIOCtuMEwvT0c4Mjl1NGFwT0NZOFhybXArYTdhSUFBSnJDaEFlcjZtL29iSnZ4ZmU3L1EvbkRZRlJGUVF5Q2J5KzFXUHpSK0RTVlowUUhpOWQxVXc3QTV0QkFJR05DQkFlYjZRajFxN0dVWDFDZjlhdUJPVWo4QWNGYnNlVCtuSXFqODAzZnVtcVRnaVBsNjdxNXZ1T0NpS0FRSlFBNFhFVTEyWVd6cDBIY1pjUFo4TGp6ZlF2RmZsakFqYzVBTSs3YVBTU1ZaMFFIb3Zsa2xYZFJkOVJTUVFRQ0JZZ1BBNm0ydENDNysvM2tyVTY1b2RJd3VPc3FHd01nV0FCSGNnOWdoZGZjOEVscTVvalBONkg2cG85U3RrSUlPQVJJRHoyb0d4OWx2N015RHArZkpheEswYVB0OTd4MU85bkJUNzdPUUNYck9yRThIakpxdjdzcmtuREVQaWpBb1RITyt6NGkzeVU1cXozNDN2YUVvNHBtZ0FBSUFCSlJFRlV6NmR6em9hekxRUzJJZkRJZlV6UDE2d2xxem94UEY2eXF2T0JzMlVFRUZoRGdQQjREZldKWmNwNVBNZUoyN0JYLy9jdHJvVEh0Z2pUQ0N3cklML2Y3Q1AxK0xCa1ZTZUd4MHRXZGRuOWhkSVFRR0J1QWNManVZWHpiMThuQ3IvemJWZGQwKzBmdjBMbTgyUkxDRVFMeU5mVG5TVEpMbG5WaWVIeGtsV043bkpXUUFDQlRRc1FIbSs2ZTd5VjAxZVp5SGlGMUtmNlhDWTg5bEl6RTRGRkJIWjAvQzFhMVduaDhhSlZYV1Evb1JBRUVGaE1nUEI0TWVwc0JVbWZGZG0yZHJqS2o3cDhrT1FEWlVzSXhBcnNLRWwyMGFwT0M0OFhyV3BzbDdNOEFnaHNXNER3ZU52OTQ2dWRwQjQvZlM4a3pWT3BHaS9DNHlRNlZrSWdrNERjbFdjbnFjZUxWblZhZUx4b1ZUUHRDV3dHQVFRMklrQjR2SkdPQ0srR1RqMitoeTgvc3VUNUs5dGk5SGlFaVpjUm1GRmdSMG15aTFaMVduaThhRlZuM0R2WU5BSUlyQ0JBZUx3QytyUWlkZXF4R3ZETjgzaWJnV2pDNHp5Y2JBV0JCQUVkQlY0VFZseCtsV1dyT2lrOFhyYXF5M2NGSlNLQXdKd0NoTWR6NnM2eWJlbXliS25INnBwdSt2NGloTWV6OUJVYlJTQkVRTjBHOC92TmVxT2ZrRktUbGxtMnFwUEM0MldybXFUSlNnZ2dzRmtCd3VQTmRrMjdZaC9KT1hZZnAvWXkwYzlQNWEzeUNJK2o2VmdCZ1Z3Q2tpU3JEK2JQNVZ4OGkvTjd1Nkh5c2xXZEZCNHZXOVZjK3dMYlFRQ0JiUWdRSG0rakh3SnFvY2RDTW9mSGwrcGFxNFRIQVQzQUlnak1JeUNIOWVWd3VLcWJWNTZQUi9rZW5QRzY1bm1ydkd4Vko0WEh5MVkxTHpOYlF3Q0J0UVVJajlmdWdZanliL0xRVWZJL1BSbXhxbi9ScXhteVVpOFNIdnVGbUl2QS9BSmxrcXk2V2J5SmltWFlNOS9KdDFucnYzQlZwNFRIQzFjMUt6TWJRd0NCMVFVSWoxZnZnc2dLU0krMVU0L2YzYndMR1RucFBncm45QjkxdTd6cUZEL0M0OGh1WUhFRXNnbm9yN3l2OC9kWjVWVElrVnROWnlzbHk0WVdydXFVOEhqaHFtYmhaU01JSUxBWkFjTGp6WFJGWUVWOFZ6MVd2OGtHUG81MktjZG1pSXJ3MklaaEdvRWxCZlJYM25PVjZLUktsdUhqYmFaWExGelZLZUh4d2xWZGNvZWhMQVFRbUYrQThIaCs0NndsNktzZXR6ODU3K2RUMk9QNHNTcnovamJCTXVHeEJjTWtBb3NLbUI5L1ZQSng5VkJwRnBLTHZNSEh3bFdkRWg0dlhOVU5kaFpWUWdDQkNRS0V4eFB3MWxoVlgvWDRYNDZTWCtVMTNmUzJDSTl6a0xJTkJCSUU5RmRlNTZaNThyYmNmSGROMk9SY3F5eGQxUW5oOGRKVm5ZdWM3U0tBd0RvQ2hNZnJ1Q2VYS2gzV1RqMU8yMWgxVFRlOU51RnhHaUpySVRCWlFIL2xkWEtOeitvbzc5NDMvbk01bnI3RjZYako4dlU0cWRwQlZkVXhyV3BCMzhQK0NXdWtGaFBDNDZDcXF1S3Z6NU82bHQ3cCthN093eGlwRWk4amdNRGZFQ0E4M2xrL3l5K0dXY2FWTHM2dnQ0VEhPOXNQcU83dkNPZzNZZWRLRlhLVVAxb05mS2laNStQbEthSHp5Vm02dGVDY1Q0T3FLcG5UOGloVXhsZGhVaHpNdEpsZFhtbzlxSm9Ud3VPZ3FoNzBXYzNsdVJ2bjliNTJCR0d3RUFJSUxDbEFlTHlrOXZTeXZLbkhLWnY5MU5kMDAyc1RIcWNnc2c0Q0dRUWtnblR1OEhPVE9OS05nRy9uNzdHTTNtNlNtWHpPVUc3Q0pvS3FLdFc3dnNvcmI3aHQrU2NmT0JIRHRCUEM0NkNxbnI4bmZRdVdsMXh5dXZ1VkpFR0lWUkJBNEVjRUNJLzMxWkc1VW8vVk5kMmNvUkxDNDMzdEI5VDJkd1M2WDNrOVIvbnplMnB5RXVSZHU1dDdzWUJJVUZWVjdhMXpoNjhTZGxwVlUwUEwxck94eWZUd09LaXFaK3NuTkkyK3pmTWh4NVI0SFFFRVpoQWdQSjRCZGNaTnlzQlJ6TWRMWDFXZTlpZVlXb2p3dUUrSytRak1LNkRqTW1kRVZkNlYzUk1NOUJoc3ZZd09HdXRuODliTzJYcElWUTkyekhrNHlEdVduUTNXM0lySTJYTFBrL1R3T0tTcWIrZExobDZqK1E3U1V5Tm1JNERBSHhFZ1BONVhSOHRQZ1BhSFRXTHQ3KzBmWndtUEV5VlpEWUdKQWhKQXVzR3c1QVc0bzhNNlRHelNMZFRyWCtjT1B4T3JFTHA2U0ZYVkZYSHN6Y2s3bGpXWXJMNkl4N3gvcFlmSElWVlZwK1RaR2Q2U003MVMwb290eGpRQ0NHeENnUEI0RTkwUVdnazlpR1IvMklTdTJGcXVPbmxHUG1iYmo1aFByOVptZVlvQUFyRUNFa0E2d2JDT0NWdlJyeHlsOWNpbVRoeHdrcU5peTB4Y1BxU3FieWNhMXU5WWRsVS9WajdEZUMzU3crT0FxbXBHeTFubmdhd3hLRC91d0JJSUlMQzRBT0h4NHVSVEN0UnY0UGFIVGVMR0NJOFQ0VmdOZ2N3QzNhKzhNdkRaenFDNkZ0WkFwMzRiV09HbTAwRlZQVG1YcUd1bkhoL3VUdlE4WnBrY0hvZFVWWWZIMXZDeGZsNS9CeG1yR3E4amdNQnZDeEFlNzZwL2ZSK2NxZ0hYWTloTjgwN1ZYZk51N1llT2w2OW03cTVFcUN3Qyt4Ym9mdVh0NWxhMFdpalhkclBDdXRhcjh6ME5xZW8vZDNSWTNyR2MzNlBlelNCNFFFV1R3K09RcWg0RTJobzkxaUcxOVR5Z2ZpeUNBQUkvSzBCNHZLdXVsVjhNbXcrYlk1V01LTFBESHMzS2JydjFmc0RBaVl2Q013VG1GK2g4NWRYbkFReEZhUkw2blZjWVBOYW4yVG5EMnA2cWZrNU9lb0s4TlRuWllOZFRUTTJUdytNZzFYL25rMTAzWFJodmd2UHY4cFNBd0M0RUNJOTMwVTFWSlNVR3J0L1FIL1VJa3I2MnZidzI5aWlxZ0xyYVlQV2Y4TGlTNEQ4Q2l3cTRYM2xWMFZaazkvU2RLU1pYV09qN21qdHZ6YU9yZXRBRHNoT3l3WkxENC9pcUhsVGVoM3JFQk8vemFyTjFCQkJZVllEd2VGWCt5TUwxaDBYMVlhTStlWnh4bXNodHVZc1RIcnNlUEVOZ0dZRnVrcXdFYWVaVXZaZDd0NURENGZiNjNGVm14V2xvYkhtK2FrZFYxVlJENXpoTXFGRnFlSnhRMVlPNklsMEZQNkhHcklvQUFqOGlRSGk4cDQ3VXd4dFZoUy8xNEhFMVo4Si93dU1KZUt5S1FMSkFKMGxXenpBLzhiY09jUjN6U1FqWE04SjV2VnlxNzg1MWRhNlhSK2RMZE9DOHp1WWlxbHFWMzBrOXJsNEkvSjhhSGlkVTlTRHJGRDIwZ2RWbE1RUVErQjBCd3VNOTlhVjgyRlFYRlczZEZYcGlNL1NwZWFUZFRWUmtkUVJpQlI3cW1IYnllZVV0dVR6SWk5WlAvWi9yOWZwK3FoUEtucjVEMWZjVlZ5ZHF0QllPbk5mZFhFeFZTNFpPNm5Fa1QycDRuRkRWbTlSMW5XSDVTQlFXUndDQkpRUUlqNWRRemxYR1c3MkJsOW1JNmlKRXJVKzlTWVhJUjhPM0x6RjUwcFpaR1FFRStnWGtGMzBuazFnT1JYTnY0N3Q3RVloNkd4TDdkZTkrckNQSktyQXVsNTB3ejdOcWZGWDFlSGRuUkx0dXlQaEVhbmdjWDlXRGpCRHdEamplSlN5QndGOFJJRHplVTAvTGg4VkpWL2hma2V1dFhGM003ZlhSdThHM2VQOTczZmgxY1U5N0JIWGR1NEE2cEp1emJhVXhFdG5wMDI5VmJObkppekN0bFRRQTh6NWd0VjYrTzZ1SE0vNVp6bk9PNmNCNW5zM0o1dXNUZzRPcXFuTWNyRHBHVDZhR3gvRlZsYmRBeHk2NnJxeUFBQUkvSlVCNHZLdnVsSEVqR1l4Um4xM081OVNFUnNpMVA1M0hHaGRVblZCL1ZrVmd4d0w2MG1qTytLb2M0M29VODl4L2pNdElwM09qUFNXZ1E5SFc3SEtlNHhNNHI3dTVoS3BPVFQwK0pJYkg4VlZWSDRRbnB4c2NNNTRnZ01EZkV5QTgzbGVmUzM4OWo4VzN5Slpab2NMam9sQjNGVG1mVDZlaVVNOElqL2UxUzFEYlBRdDBrbVFQY3U4MmxUcnhPblVDNEthZCtoemQ5bHVBVHBDcWtxL0taZlc4MWhFZE9LK3p1WVNxeWpZbWZZOVBESStqcTZxK2I3Uy9ialRhVENHQXdGOFVJRHplV2EvL2U1NitweU8vQXU2czI2Z3VBbDRCR1Y5dEJXWXlibnRVS1JiZDlPSjZDenBxYksxMmVCM1ZqYWRQYnRMRjdWazRkNzZRTFFUTzYyd3V2cXFUVTQvTjZMSHk2RHlHM3dFanF5cG41WkYyWE85ZFRDRHc5d1NxNndKMTNtb21mYi8vZTQ2MEdBRUVFTWdpY0RzWG5ldTAzUzdxSy9EVCthbi9VcmpYT3BiM2NOOHRRdzRuNzl6a3F0cWJDNnlxVlpaTzBMQ2V4MC9xN3dHZER5dzFZemc4anF1cU9wR2p2dFdmazZZZFgxL1dRQUNCWFFvUUh1K3kyNmcwQWdqOGJRR2RUR0dmcHljUm8zTzlpOHFuOE02dFhvMytQMjF6azFPUFUwZVBvOXFwRXBYcmdmcDMxdXNCUlZXRGhSRkFZRDBCd3VQMTdDa1pBUVFRU0JUUU9YRFdnS2tlVkcybEZPdE52L0tlT2pCeGM1TlRqNWNJajlWWGowYjIyYnJTZEdKL3NSb0NDT3hMZ1BCNFgvMUZiUkZBQUFFbG9FODFzN0l0OUZYWDdOSGtTdW1lZC9SejJ1YjBCNDVWNjZxU0VmOFRreXNpU25oOHp4Wms0ZHloSldJekxJb0FBbnNXSUR6ZWMrOVJkd1FRK0tNQzZ2Zi93ajVEUks3R1dDY0UyQ2JIdk9IZHRNMU5UejFXRi9Eb2VkaU5uako5dEIxdmIzOUM5NVFDV0JjQkJQWWcwUE5POCtKMGhEMzBIblZFQUlFL0tuQjJNbzBsMThKN0N0NG5iMjdGeE0xTlR6MmV1N2R2Y2c4VzUrSDkwakYzTmRnK0FnZ2dnQUFDQ0NDQVFLU0FpdU9LUjNtaDQ0K2s5TGF2Nm1hMmQ4NmJPanR0Yy9yZUhQNTZSclorcnNWZm5Yc2lUYnRLODF6MVpMc0lJSUFBQWdnZ2dBQUNIWUczaEhMRitTaXg4ZmZjbkV4bUwzakpHOTBsYis1NlZuY1lrbnJxaDdycDBEWXZLbnhyNmxqVk5XL3F0dDAzVENPQUFBSUlJSUFBQWdoa0Z2ZzhubWNWMEoyT2o1N1QzZDVPQnNiazB0TTNwN0lxMUEwNDFhMDR5eHR4YnZTZUc3N3ova2cwbkx6ZnNBRUVFRUFBQVFRUVFHQWpBcCt2ZThlOGlkWEt2TG1KdFdGMUJCQkFBQUVFRUVBQUFRVGlCTjdIckVPZm1UY1gxeGFXUmd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CZ1dZSDc4M2xmdGtSS1F3QUJCQklGL2wyZWo4UlZXUTBCQkJCQUFJRkFnYTk2ZkFLWFpURUVFRUJnVFlHWHZHSDlXN01HbEkwQUFnZ2c4QWNFNU5PbXVQMkJodEpFQkJEWXZjQlozckQ0UHIvN2ZxUUJDQ0NBd01ZRjVOUG0rOXg0SmFrZUFnZ2djRGhjOVBzVjRUSDdBZ0lJSUlEQXZBTG04NFpzdm5tVjJUb0NDRXdYK09qbytEUjlRMndCQVFRUVFBQ0JJWUZib1Q5eE9EMXZDSW5YRUVCZ2ZZRi8rcjJLM0lyMWU0SWFJSUFBQWo4dmNPY2o1K2Y3bUFZaThBTUNML05WbmxTd0graExtb0FBQWdoc1h1Qm80dVByNWl0S0JSRkE0TzhLbE5FeEp4TC8zVjJBbGlPQUFBSUxDcFRwRmQvM2dtVlNGQUlJSUJBajhNK01IWC81SGgranhySUlJSUFBQXFrQ1Z6Tjh6UFVyVWdGWkR3RUVaaFlvazhDK2w1bkxZZk1JSUlBQUFnZ1lBWFAxaXUvMy9FSUVBUVFRMko3QXMvd096MVVydHRjMzFBZ0JCQkQ0VlFGOXJYMzUvQ0hCNGxlN21IWWhzRitCejZtTWpndSt3ZSszRjZrNUFnZ2dzRGVCVy9YcDh6MXh4ZjI5ZFI3MVJlQzNCVjdsMmNNcVJPWjIwci9kMWJRT0FRUVEySlpBZVZLNERORWMrUVRhVnQ5UUd3VCtzc0RyVVk0Y3EzK2NsdmVYOXdUYWpnQUNDQ3d2WU1YSDM5UDd0bndGS0JFQkJCQm9DM3lha1dPaTR6WU96eEZBQUFFRTVoYXc0K1B2OTBtT3hkemdiQjhCQklZRi9qM3FyQzhaUVdic2VKaUxWeEZBQUFFRThndTQ4YkZLc25nUUl1ZFhab3NJSUJBaThMcmI0OFpFeHlGbUxJTUFBZ2dna0YvZ1ZsKy9RajZMOU9QMGZOdy9MMUl0OG1PelJRUVE4QWpjWHY4KzE4ZlRHVFhXNzBVRjUwUjR1SmlGQUFJSUlEQy9RSFZ0MFRJNDVoOENQUUxGNlh4ODNQK2xmM0Y2cVJEb2ZDcktHNkgxbE1Kc0JDb0Jyc2srLy9zL0pTQ0FBQUlJK0FXcU8xTlZuMG44UjJCUTRKU1NnZk42dDM4Mkh5eURGeEhnWG5uK04yem1Jb0FBQWdnc0l2RHFKbGp3Mll6QW9NQXg2b3lwZnhkR2pBYzVlYkVyd05YWUYzbjNweEFFRUVBQWdWNkJLOUZMOStPWk9ZTUN4U00weStMSzE2OUJTVjcwQ1hBdno5NjNhMTVBQUFFRUVGaEt3TG9Ldisremlua0lkQVdlQVNkTzNSNTg5ZXJLTVdkRTRCbjYzV3VwTjBqS1FRQUJCQkQ0a3dLM3k4Z0hGaThqMEJHNGpFVXhkNExqRGhvenhnUzRpZWVmL0F5aTBRZ2dnTUFtQlc3djdvV1Z4ajdIZVAyUEN4VDNvWDM1SDJrVmYzei9TR2grOFhnTjdWTzhoZ0FDQ0NDQXdNSUNINjd5bHZCNS9yZFhPZlZtV056WW0vNzJycEhTK3ZQZzk2MkYzdzhwRGdFRUVFQUFBU1B3Y1cvcG12SUp4enAvUytEaFAzWSs1Rlg4cmYxZ2NtdUx5M1VzV2NlL3F6RVhBUVFRUUFDQjJRVnVuL3ZsZUNLNG1meHgvMWMyY1BZRk5aenMrVmU2ZjNvNzFRMW5udThQT1JXenY3VlRBQUlJSUlBQUFnaGtGbEQzL3IyKzFUZW5UanhVZENNYnowMUFWQWgwL2Z6amR1V1plNFhOSVlBQUFnZ2dnQUFDQ0t3dDhIbTBvOStQVzZWYjY1eTgwNFd4UVZlSVp3Z2dnQUFDQ0NDQUFBSy9KZEE2amRPNWk5N05HV0ErM3J1RHk3OWxRV3NRUUFBQkJCQkFBQUVFRURnYzd2WVlzUlVmMjlGeDhmWWxKcU9IQUFJSUlJQUFBZ2dnZ01BUEN2eXpydDFXNTFkWTBmSFpDcHAvc1BrMENRRUVFRUFBQVFRUVFBQUJWK0JmazRWY3BWRFVZOHJEOXd4eHQ4TXpCQkJBQUFFRUVFQUFBUVIrUXVCYVhRS3dNR2tVOVlCeXovV1FmNkxSTkFJQkJCQkFBQUVFRUVBQWdSNkIrdTU0WjFtZ3V0NXgvOTMwZWpiRGJBUVFRQUFCQkJCQUFBRUVma1BnWFY0SldZMFhmOHJKSTJmay9VYmYwZ29FRUVBQUFRUVFRQUNCZUlGckdSUi9ibVdtQllrVjhZaXNnUUFDQ0NDQUFBSUlJUEF6QXY5TVdGejh4OFRKNzU5cEdBMUJBQUVFRUVBQUFRUVFRQ0JCNEZXZG9DZnhNZEZ4Z2lDcklJQUFBZ2dnZ0FBQ0NQeVN3TDh5djBMOUk3UGlsenFXdGlDQUFBSUlJSUFBQWdna0NWVDV4OTluMHVxc2hBQUNDQ0NBQUFJSUlJREFUd21VMTY4NC9WU2phQXdDQ0NDQUFBSUlJSUFBQW9rQzVuWjUveExYWmpVRUVFQUFBUVFRUUFBQkJINUs0Q1hweC8vOXFTYlJHQVFRUUFBQkJCQkFBQUVFa2dYKys3Ly8vVi95eXF5S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kFtTURuOGp5ZVQ4VTliR2xaNnZvOGY0dHp4QXJobTJaSkJCQkFBQUVFRUVBQUFRVFdGWGg4OVNNNDJyMmV2dC9ML2ZuOVB0ZXRONlVqZ0FBQ0NDQ0FBQUlJSURDRHdPdDZWd0h2TnpROFZ0SDArWFk0bk5VcS8yYW9EWnRFQUFFRUVFQUFBUVFRUUdCdGdYL2g0ZkgxK3kxVWRLekQ0OC9hOWFaOEJCQkFBQUVFRUVBQUFRUm1FTGlGaDhkcTFQZ2lOWGdkeis4WmFzSW1FVUFBQVFRUVFBQUJCQkJZWFNBaVBBNFBwRmR2RlJWQUFBRUVFRUFBQVFRUVFDQkpJRHc4bGlYSnFVaENaaVVFRUVBQUFRUVFRQUNCdlFnUUh1K2xwNmduQWdnZ2dBQUNDQ0NBd0FJQ2hNY0xJRk1FQWdnZ2dBQUNDQ0NBd0Y0RUNJLzMwbFBVRXdFRUVFQUFBUVFRUUdBdWdkdjllU3JVM2U4ZXI0TXZQTDVlOUt1WEp0TllsbW9lemZ5NUtzaDJFVUFBQVFRUVFBQUJCQkJZU3VDbGJudjNmYjd2NzB2eGZiN1V0SHRia0hmeC9SNGY5OGZ4K3oxVmdmRHRwQjVxeVVMKzEzT1hxakRsSUlBQUFnZ2dnQUFDQ0NBd204QmJoYm5WZFl2dktoUjJ3K09idXJyeDg2VUxmNmxKSzNMMmpUUFBWa2syakFBQ0NDQ0FBQUlJSUlEQUlnSVhOUVpzd2w4cDdpWHhzUjBEcXpGaWZlOFBYUmYxcExsN05PSHhJdjFESVFnZ2dBQUNDQ0NBQUFKTEN0eFZPRnlsVEVpNUh6YzhWZ1BHcDZZNjZzWG1HZUZ4QThNVUFnZ2dnQUFDQ0NDQXdHOElTSXg3dHB2aWhzY1NQRnRqeVFjMXRsd1BIeE1lMjI1TUk0QUFBZ2dnZ0FBQ0NQeUN3S01WLzdaR2o5WGc4YmZKdkRnYzFFbDhkYlJNZVB3TE93QnRRQUFCQkJCQUFBRUVFTEFGNVBJVGRtNkZHeDVMQlB6OVdBOTE5WXBIdFRyaGNTWEJmd1FRUUFBQkJCQkFBSUY1Qlc3emJ0N2F1c1MvOXZDd0d4Ny9rNWRiaitvaUY5NHJKRnRiWmhJQkJCQkFBQUVFRUVBQWdUd0NuK0taWjBQMVZzNG5Kd2F1NXg4azluVmVjbktQNVVsekxsNnpscDVpOUxnRndsTUVFRUFBQVFRUVFBQ0JXUVR1OXBYVzhwU2c0bHduaGFMZXFpUlgxQ2ZieVZ3blBKWjdoSHpyWlZzVGhNY3RFSjRpZ0FBQ0NDQ0FBQUlJekNGdzZVVEhyL3Y3Y1RtZVR5Y25rSTBxVzBXOWRWYUV2ZUxJcVhrU1BmZGxlaEFlMjVCTUk0QUFBZ2dnZ0FBQ0NNd2o4T3hHeHpLR3F4L3A0YkdNQ3RjbjFWa1ZsL0ZoSjVQREdUMCt0Qy9zZGpnODZsRm93bVBMa1VrRUVFQUFBUVFRUUFDQmVRVFVUZXphUWZEdGVOTDNldTdQY3dpcGlvcDA2MnV5V2N2TDhMRmRZR3M0V1YzWnJiQ0hqeC9OSURUaHNjWElKQUlJSUlBQUFnZ2dnTUFzQW05L0VLc3ZFK0hldnlPNmVCVjQxeU8vMXNycVdtMm5KZ0JXNVR2RHpEZVZYbkZ1WHY1WVorb1JIbHVLVENLQUFBSUlJSUFBQWdqTUlYRDlmby9lN1VvczZzMk84Qzd0bjZraVhYdWN1RnBJaGMybk1tNStIYitTYmZ4OWYrb0ZieXA4THE1bTJadEtpN1pENVZaZVJyVkIvaU9BQUFJSUlJQUFBZ2dna0VYZ1Z0anhwNzFKU1FuMkR2N2FDNDFNcTZzWWU2L1M5bEVaRktmSC9mNDRmNHU3THNoWjhLb2k1dUo0ZVZ6VVlzOHFPcjVYK1I2bjAyV2tXRjVHQUFFRUVFQUFBUVFRUUNCTndMNW5zN3NGU1FudXZjU2F1MmovTXpWTzdMMTh4ZUhmNDZ3Qzg5TlRqUkovMVAvejhla3NwMS8rRnVkM2M0VmtWWitpT0owS2xSVHRIKzd1cndXdklJQUFBZ2dnZ0FBQ0NDQVFKS0JTSzd6RHUycGxOWEk3TWZWWWJVUXlOSm9JTjZoS0xJUUFBZ2dnZ0FBQ0NDQ0F3Rm9DYWlpMnpQTHQxRUFHajMwWFp1c3NPRGhEamZreTFqc294SXNJSUlBQUFnZ2dnQUFDbXhGUWwxN3JHenpPa1hxczJpbkR4L1ZKZDV0cE54VkJBQUVFRUVBQUFRUVFRTUFqb0U2QmMxSityVVd5cEI2cjdhbmtab2FQTFZjbUVVQUFBUVFRUUFBQkJEWXJvREtQZTIvZ3JLNnVOajMxV0xWY1JxSEpQdDdzTGtERkVFQUFBUVFRUUFBQkJCb0JkZlpkNzhpdWltb3pwQjZyc2xSNk14ZGlhOHlaUWdBQkJCQkFBQUVFRU5pcXdOQk42TlFWaS92UDJvdHFrTHEyV3hHMUFnc2pnQUFDQ0NDQUFBSUlJTENHZ056T3VTL3ZRZC9xdWJvang2VEtTUWFINzliU2t6Ykt5Z2dnZ0FBQ0NDQ0FBQUlJNUJhUVc5ZjFiVk5Tai9XTG40dmN2K1A4VGc2VlpZeWE3SW8rWitZamdBQUNDQ0NBQUFJSVpCRDRQTlUxSjd5UG9qZVp1RnZzVU53cUcxZEJyZHplK1h3OHF2emgza3RjZExmYm1xT2ljTElyV2lZOFJRQUJCQkJBQUFFRUVNZ25jSk9oM2Q1SDMyMCtPdVhMTlNYNkx1dFdwaDdYOTRTV0V1K2RMWVROVUJ2cHZUNUcyQlpZQ2dFRUVFQUFBUVFRUUFDQlhvRlgzOGl4aVpqN3NvazcyNVAwNHI2a1lKMTYvRHAvbjFWT2hXeTdtdTVzYVhqR1VEbkRhL0lxQWdnZ2dBQUNDQ0NBQUFKakFpL0pkT2g5bklJSGp3OHlJdHdYUzZ1YmVhaUVZK3ZLYnJKdzMxRHpTSTNsM0x6K3UxTy9CNXVqVnEwZVJYakxSaXJFeXdnZ2dBQUNDQ0NBQUFLL0kzQlRZOGVudXc1clgxVk9iejBSMVV3WmhPNWJ3Y1NzMWhsMWtpRmhQZTFienpmL3BWWjkrbDdRODRhSHdxdllXUDVIWkZYM2xzWUxDQ0NBQUFJSUlJQUFBajhtY1A0V1ZSTHd1NG82cnozM3QvdGNqcWR2Y1RwZS92a1FWTVRaZCtFS2lXamRtK2JKY0hJM1BoMHVvQ3EwdGFscXR2bC9QNS9DSHNlK1JCQjNlenhEQUFFRUVFQUFBUVFRK0VzQzcyOVJKMFNjcTdQbExsV2M3RWc4MUJEdytYaDVxaXRIcVBGbTV5VjVJaGRjNnd1UDcrbzFOOWRZTnRJZUFoNHBvQzVScmNxbEsyb05KaEJBQUFFRUVFQUFBUVR5Q2FpWXRvNk9tK216SnkzNGR2NGV5MEhqbTJSR25OdVZrSXRUZEdhV0M4bFljUlY3bTFtU2JlRW1FSThXVUJjb0c2dWZNSUVBQWdnZ2dBQUNDQ0NBUURhQmw1VmljSy9IWkgyM2YzNStUMDAyZ29TNzdiRmZDWSs3NlJLbXBoSU1PeVBMTXRUc3hzdUgwUUxxUnN2V0VxOTZVVytEQ1FRUVFBQUJCQkJBQUFFRWhnWFVaZGZNQXVvQ3hrMGtYSzZqNDlsNm9GbGZ4cmgrVnE5VmJhQmRqazQ5ZHE1VG9iTXRuQXptOFFMcXJjclpkNFRITlFjVENDQ0FBQUlJSUlBQUFuTUlxQmkydk5TWnVyQ3dFN2xLYVRvZ2JoS09aZkMzZFdFMHVkNWFlMFM1cktjT2hwMW9XbC9velduRmVBSDE0cEszN0d5dGZvVUpCQkJBQUFFRUVFQUFBUVF5Q1R6cUlWbVZXdHdKanc4U0VOZGp5bm80dUxXTTNEU3ZKenlXWEdYM1pEckpqMmd0ck9ZTUYxQzNrOUhqbW9JSkJCQkFBQUVFRUVBQWdia0Vpam83V0kzT3RrSmZWZWExS0pwVDZXU2t1SjNmSU9GeFQrNnh4TE5PTUt5SGl0dWp6Mk1GMUEyWDJMcCt3Z1FDQ0NDQUFBSUlJSUFBQWpNSXFJaTN1azJIQ2ovcmNXSi9TWkxlMEFUTFpoa0plZjNoc1U0cmRsS1BaVGg1TU1MMUZWQlhoZkM0cG1BQ0FRUVFRQUFCQkJCQVlDWUJGWkJXdzdrcWRLMG0vWVhKNFBHNWZYS2NCTUgrQzd2cHNXWm5QTnFUVytHVTVDMmdYa0lWNUtacTFLOHdnUUFDQ0NDQUFBSUlJSUJBRmdFWit5MERYb2x6bmJIZWRnRnlwcDFubkZqTmRTN2VWcS9XR1N1V1BJeWhDTHluZ0dxRHZRWEpBdGRqMkUzelR0WWw3YW9OOHg4QkJCQkFBQUVFRUVBQUFTT2dMaVZSeGJaeTNsMlZaOUhtdWIwK2R6WE9mUEtOTGt1R2NYdDUvVnhlY01KcEsxNSt0Z2FjaHdvb055NzFjektablVLbHNMQ0hVeVZuR3p4QkFBRUVFRUFBQVFRUStPTUNNbUpjaGNRU2ZyYUMxbEpISnhHclY1L3R4QXI5K2xHOTRudEJyK1VNUjZzRnl3RDNWUWZsZWhQREJaUzFrTEZuWjNQbGZQUHZMWWtiSVkraXVVeWRzd0dlSUlBQUFnZ2dnQUFDQ0NDZ3J1cFdaenZvcTdiNVNUN1g2L1g5VkFIbzAzUHVubXpEeVRBdXQ5RkpQZFl6ekFZdXJUUDhCZ3NvdHllcEY1N2kvVFZtTGdJSUlJQUFBZ2dnZ0FBQzhRSXk1RnFOL09vaFhGLzJSTDFaQ1lTcnNlWjY1cUZ2VkZlV2RySXVySHVDRkhXcHpYYlVsTCtBY2hGSnphanE2cXpGRXdRUVFBQUJCQkJBQUFFRXNnaklnR3lUVHlIaGJIOXlyeFFvNDc5VnFuSmRBUW1yZmF2SlJkcWNQRjlKRHpiUjlkMFRaZXNlYjBVdkFBQWdBRWxFUVZUdGVRc29TMUtyYytHS1dwMEpCQkJBQUFFRUVFQUFnZndDTW5qY1hNZFluOTAyUEQ0cmVjYWRVRmpPMmZQVVRTM3E1Z3BMdkt5VGgxVkEzWGR6YUc4Qlp1TnE3ZTdRdGFkY1ppR0FBQUlJSUlBQUFnZ2drQ1FnZzhkV29Lb3ZMTkYvOHBzVW9kZG9Kd0MvMVZhNlViVytpcHVUa3l5cEUvcTh1TE1iTnR0MTl4YWdGNUR0dFV1MjEyUWFBUVFRUUFBQkJCQkFBSUZwQWpLYzIrUlc2Q1JpTngyaXMzbDlWK2oyOExHYzA5ZTlIRVFuOWZnZ3k2bngzOWVwT3dCZEYrUXRRTCtxZ25keUsyb25KaEJBQUFFRUVFQUFBUVR5QzBnMmhUMGdLODliY2U2bGNLOTFySmF3STJwVEp4Vm1PMG5HZXE2TVJiY0NhY2tzUHFxRjdSeUpvQUprZ3lvUnhGN1BsTXhmQkJCQUFBRUVFRUFBQVFTeUNYeUt3c21sK05kNlhpWlQySG5DRWg1M1FtSEppT2hrVjl6T1JlYzZ5YmZMNlh0NjJoa1hyZnlPdzhGYmdHcXhEQ3ZiRmNtR3dJWVFRQUFCQkJCQUFBRUVFQWdWa0d1eDFSZEdWaXZwM0lmbVpMNXFNMnBrMTRtenEvbmovd01MT0J6VVlIUW5MQi9mUEVzZ2dBQUNDQ0NBQUFJSUlKQlJRQ2NRVzZPOWNoYWVaeEJYemZaZHV5S2dJb0VGSE9UcWNYWWVTTUNtV1FRQkJCQkFBQUVFRUVBQWdjd0M2bklSVHY2RlhBbk9sd0dzNWcvZVVLUzNXcUVGcUFEY09vbXdkM084Z0FBQ0NDQ0FBQUlJSUlEQW5BSm5KNlZCVWlHOFVhbzY2UzV4K0Rpd0FCVi9XNFBZYzdhWWJTT0FBQUlJSUlBQUFnZ2cwQ3R3TzMrTFI1blY4SkVyVzdRdVJsR3RxRzduMGJybVJmWEt5UCt3QWxRT2htL1FlbVRidkl3QUFnZ2dnQUFDQ0NDQVFHNkJ0eVJVRk9lanZxZmV1UytGUXVVR0Y1MkxWNFJWSmFBQWRjWGt4TUhwc0Nxd0ZBSUlJSUFBQWdnZ2dBQUN3UUtmeC9Pc1l1VFQ4VEdRMzZDdTBOWXpzRHhlem1nQmFteDZvT2p4QWxnQ0FRUVFRQUFCQkJCQUFJR0ZCVlQrUTFwNnhYZzkxYWI3UnEzSFYyWUpCQkJBQUFFRUVFQUFBUVRXRUZEbjdjMHp4S3V1YnBGNFZlVTFHQ2dUQVFRUVFBQUJCQkJBQUFFdGNQd1djOXpYVHQyS3BIc2pFc2dSUUFBQkJCQkFBQUVFRU5pNndIT08rRmhGeDF5MFl1czlULzBRUUFBQkJCQkFBQUVFZkFMdi9QSHh2NExNQ2g4MTh4QkFBQUVFRUVBQUFRUjJJSEJOdjN4RlQrdk9KKzRsM1VQRGJBUVFRQUFCQkJCQUFJSE5DOXdTTDM3YzI3RGMyK3N0aUJj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TWd0Y1B2M2lYKzhjdGVDN1NHQUFBSUlJSUFBQWdnZ3NBV0JXL0ZOZWJ5M1VIZnFnQUFDQ0NDQUFBSUlJSUJBWm9GUFNuRDgvUjR6VjRQTklZQUFBZ2dnZ0FBQ0NDQ3dDWUZueXZEeDZiT0p1bE1K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VDJMUER2RS85NDdibkIxQjBCQkJCQUFBRUVFRUFBZ1Q2QlcvRk5lYno3dHNkOEJCQkFBQUVFRUVBQUFRUjJMUEJKQ1k2LzMrT09tMHpWRVVBQUFRUVFRQUFCQkJEb0ZYaW1EQitmUHIzYjR3VUVFRUFBQVFRUVFBQUJCQkJBQUFFRUVFQUFBUVFRUUFBQkJCQkFBQUVFRUVBQUFRUVFRQUNCUVlGL2wrUGwzK0FTNnNWOEM0MlZ4T3NJSUlBQUFnZ2dnQUFDQ0t3bzhOWW4rejJHYTVCdm9lRnllQlVCQkJCQUFBRUVFRUFBZ1ZVRnFrdGhESjY4bDIraFZkdEs0UWdnZ0FBQ0NDQ0FBQUlJakFnOHl5dkZEVjc2TGQ5Q0k3WGhaUVFRUUFBQkJCQkFBQUVFVmhVNGxlSHhhYWdXK1JZYUtvWFhFRUFBQVFRUVFBQUJCQkJZVytBWU1ucWNiNkcxbTB2NUNDQ0FBQUlJSUlBQUFnZ01DZHpMOFBpK3pFSkRwZkFhQWdnZ2dBQUNDQ0NBQUFLckM1aTg0c0hVNDhNaDMwS3J0NWNLSUlBQUFnZ2dnQUFDQ0NBd0pIQS9mOC92b1FYa3RYd0xqWlhFNn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w3RVhnVjMva2YvL2JqUVUwUlFBQUJCQkJBQUFFRS9yVEFaLzdnK1B0OS9tbGlHbzhBQWdnZ2dBQUNDQ0N3SDRIckV1SHg5N1lmRUdxS0FBSUlJSUFBQWdnZzhKY0YvaTBTSHIvL01qRnRSd0FCQkJCQUFBRUVFTmlSd01PSmo2UFRJRzYzMSt2MXVkN2ZqOHZ4NUd6S2ZsTHNDSVNxSW9BQUFnZ2dnQUFDQ1B4cGdiTWR4Mzd2a3l4dS82NlBvKzlrdit1a3piSXlBZ2dnZ0FBQ0NDQ0FBQUpMQ2R6Y2NQWTF2ZHpiOWRJZVNENVAzeXBiUUFBQkJCQkFBQUVFRUVCZ0NRSDM3THhUbmlKdmJ6ZEM1dHB1ZVZ6WkNnSUlJSUFBQWdnZ2dNRHNBaGNudmVLU3E3eC9EMnRjT2pxcE9WY3QyQTRDQ0NDQUFBSUlJSUFBQXBFQzdrQnZ4anpoZHhNZ2MyMjN5RTVoY1FRUVFBQUJCQkJBQUlHMUJGN084UEUzUS9weDNaTDZ3aGlQZWhZVENDQ0FBQUlJSUlBQUFnaHNXK0R1eE1kWno2TzdsYWtiWE50dDI3c0F0VU1BQVFRUVFBQUJCQkN3Qko1T2ZKeDNwUGRqTWl3eTVteFlGV2NTQVFRUVFBQUJCQkJBQUlFWkJOejA0MC9XRW03NjBzcFp4NlN6MW8rTklZQUFBZ2dnZ0FBQ0NDRFFFbkJ2TGwxa1BwRk9EMDV6YmJlV09VOFJRQUFCQkJCQUFBRUV0aXZ3ZHRJcmpwa3JLbWZvY1cyM3pLaHNEZ0VFRUVBQUFRUVFRR0JHZ2FNVEg3OHpseVRqeDVtSHBEUFhrTTBoZ0FBQ0NDQ0FBQUlJSUdBSnRHNHVuVHNWUWtYZmVjLzRzNnFlUG5rOTVVMnpIcW5KcTdpUExESEh5d3MzY3JnSmp5TGJmV2VHQ3dwNGRaM3VDS2dZaXlDQUFBSUlJSURBTmdRK3p2Qng3dlRqdyttN3ZXdTdYYjVGem9zOGovZmo2WnM3YldXOHpNVWJPVmdsdFpNTnZyN29pMnQweDZJTnBEQUVFRUFBQVFRUW1DWlEzOEpEeDhtNVU0WFZ2VWZXR0RvZElsRVpIN2tIeVllS1U2L2RUdC96d2prbXl6ZHl5T0MycVNTYkZicGpDSWZYRUVBQUFRUVFRR0J6QXZvQ2JQVVljdTVnOXZFOWJhdkZLdDlqMGRRS2FmMnIrSjRXalkvWGFPUkFOOHNOR3BjZHNCK296QXJkTVZnYlhrUUFBUVFRUUFDQnpRbk1lSE5wYVd1eDlGanRNTEQ2TXVEN0JuRDc5N20vSDgvanVmak9rU1dycnFDM1pIemMwOGhobVJsZmpRNlBmNnM3WnBSbDB3Z2dnQUFDQ0NBd2k4QzFIanFXaWR5RHZlOU5YZHROSlIzNHpoV1VTMnhVajl6NUpiclBsSEhZSFZLTzVtNkRWV1ZhLzR2VCtYSWRIWWZ1YWVRc08wL1FSbVBENCsxMFIxRHpXQWdCQkJCQUFBRUVmazdnNGdSaHVVZFBQNHZuTXZSM2tFcTA5cDRsWjhla3ZzSGwvaTJHdnFKS0RvbTdKVXQzOUhFYXJtSmZJME9ybW4rNTJQQjRNOTJSbjRJdElvQUFBZ2dnZ01BK0JOeWJTMS8zVWVtRVdzcGxPcnhqcjUvMzQvRXNnN0taa21TVmNjaGxwZStQeS9Ob0RTRWZMODNqcVZJL3pHUG9Vbkc5alV3QXk3UktiSGk4bmU3SUJNQm1FRUFBQVFRUVFHQnZBaEsrV0krWkFzVFZWZVFpejBNRHJ6cjRuT3RDZEdJY2ZzV01ja0MvYzZHOTE3MDhrL0xvRGZNVjhWZ2oxK2lGMlBEWTFIRkQzYkVHR21VaWdBQUNDQ0NBd0tvQ2R5czREczJTWGJYQ1NZV3J5SEl3QVZqSFl5RXBFRW1scXh0NGgrZDFsM2Y3OW8wM1gzVTFlMC8xRzJ0a1V0MG5yalFoUE41R2QweHNQNnNqZ0FBQ0NDQ0F3QTRGN0pPaC9HZXY3YkJSclNyTGQ0Q2hnWEdUOXpzMHZOemFZT1JURmRiNlRndjBicVhzRDI5MTFXWGk1T0cvRk1aWUk3Mmx6VDB6S1R6ZVVuZk1EY1QyRVVBQUFRUVFRR0I3QXEyYlMyL29iTHBzVmhKdURaNTJhSzdnRVo0QUVWc3ppVnhEdDI0aTRKNUVqL0pTSTc3R2pEWXl0dEpabGs4S2o3ZlVIVmtVMkFnQ0NDQ0FBQUlJN0V0QVhablhlblJ5WHZmVkdHOXRaVUMyTDJGWHIyRHlmYjNyNXBtcHpzNGJUTzVvU3BGNFVqMzZNZ3ZLL0dOUHJEM2F5S2FNQmFlU3d1TU5kY2VDVkJTRkFBSUlJSUFBQXRzUktMTmRUVnptdi96WmRpcWJVQk9KLzMzanJjMm05UFU3dk5kOWE1YVpOQ1hqb1dHWEJTbHp3ZnNTUGNxKzZrYlA0NDJjMUlEVWxaUEM0dzExUjJxN1dROEJCQkJBQUFFRTlpMVFEa21XOGJIdnBMQmR0MC9kWjNsNDhOamt1czdhYmhYeDllUkx0R2lIVW8vVm9tVjJ4YmUxMXVFdzJzak9Hb3ZNU0FtUHQ5UWRpeUJSQ0FJSUlJQUFBZ2hzVHFDVmZ1ejU1WDV6Vlk2bzBQaTQ2dHk1cnFxeU11b2JGSDhQcGg0ZkRsVW1URHRGZkx5UkVXSVpGMDBKajdmVUhSa3AyQlFDQ0NDQUFBSUk3RWxBN2lmUlBNSXZRcmFMTnNxNDZuREVQM3V1cTdvbXNhcEV5UEN4aEpQcTBadm9VZlZVTy9saXZKSHI5RlZLZUx5aDdsZ0hqVklSUUFBQkJCQkFZQU1DSmlJeG9Wbi9lV0VicUdoOEZTUXdIUW40Wjg5MVZiV1dwSW1BN09NeTliaDNvTGxLcm1ndEVOREllTGtjYTZTRXh4dnFqaHdFYkFNQkJCQkFBQUVFOWluZ3BoKzN4eWIzMlNaVGEwbHJHTDdvOEFLNXJvZUREUHNHWEx5aVREM3VIZTJ1VHFOc2hjZmpqVnlwQ3hQQzR5MTF4MHBxRklzQUFnZ2dnQUFDR3hBb2Y5UlhNWngrZUc5S3NZRnFKbFJCeGlLSG03TkFycXVxdDdnTzEwTWFaMUtQdTJmZVZRMHZ3K2YyUVBSNEk2c05MUHcvSVR6ZVVuY3NyRVZ4Q0NDQUFBSUlJTEFsZ2ZKWGZSMGNqMllqYktuaUkzV1JjOVpHUm0wWHlIVlZsWlRzNE9GUmJMVlErUzJsTi9XNENwOWJnWFpBSTBlWTVubzVJVHplVUhmTXBjSjJFVUFBQVFRUVFHQVhBdFc0cEFtUWg2OFR2SXNHbVVwS3NEVVNsZXBjMTVFUWVucUw1ZnZIU0E3MDRUQ1dlbHdOOHJjMkZOREk2UTFJMmtKQ2VMeWg3a2hxTWlzaGdBQUNDQ0NBd004STZMREVCTWZxYjhCcFpMdG91VFNvZlJVMHQrSW0xM1VraEhaWFNYbW1JOXZlbk9KeWkyT3B4OVVZZnl2MWVMeVJLVFhPc1U1OGVMeWw3c2dod0RZUVFBQUJCQkJBWUw4QzFTVjFKZFpTVnlFYnZBdnpibHFwTDRRMlhGdHpyYlRoRUhwNEMyR3Z5dGVQVmxqYldiSDhpdEtaWDgyb3pxQ3NucHYvQVkxMFYxanVXWHg0dktYdVdNNkpraEJBQUFFRUVFQmdrd0xWVlJGMGVEeVdzTHZKRm5RcjlWQ05HY21ia0VXKy9TZkRkYmVaT0VkR2h2dVRpdlZHemNocC8xSjZCRnB0cGpYVUhkREl4RHBQWGkwK1BONVFkMHh1UFJ0QUFBRUVFRUFBZ2IwTHlObGp6YU1WZysyemNUTGNPdElRUFNKYmh0RFh5L0gwTFU3UE9hNXNweE1qaGhYTHF4cjNqakdiczlZNktjd0JqVHk4SHFwbHA2UFZzTmREalZXZm52Tm0wY1NIeHh2cWp1SE80bFVFRUVBQUFRUVErQU1Dclp0THo1NXY4SHFjeXd1Wk5VRzVPM1dhV2dmWjNIQUEyT1M2dmg1U20wSW5PQlM5SVdyeWZxQ1RWNGFUajh2d3Q2L1I1ZUJ5NjdJVjVwcHh3NDM4cDcvNWFPeXFZVEpLV3poemtsczJzR0owZUx5bDdoaG9GeThoZ0FBQ0NDQ0F3QjhSTUhtZkVsTEtZK2IwNDV0N3JReFRadnR2eUkyWUJ6cEhOMmc0SksxelhkWG9idkhReTE0bGFud09iRGJ0SldtYk5YcnIyY2hJNm5FWlBiZTNNZDVJMWJUVFhWMTArU1piTUFrZXgyOXhsL1R5andxY1o3eE1TWFI0dktYdThQUVFzeEJBQUFFRUVFRGdyd21ZeEUrSjQrUXhraWs3RGVlbFJ5NU5RUU4vcHhXaTJ6TzhpVExYVlFYclJSMTM2b0hla1p5TTRhMzZYcFhnZHpEb0xrZUgrM0tseTlTTHVwWlZHYU9OVkVGeHRaTGtsMHNkbmxWRzlsMlNHWWEvUUZUbHBQeVBEbzgzMUIwcDdXVWRCQkJBQUFFRUVQZzVBWjM1V1VlcjFRL3hNelRUakJMV0pmVk5USXhSSmFlZ2RZM2dkbHZLWE5mejkyaGRxMFBQSEwvSFhYdGJ3ODlsdEh4d05MeU1mM3ZhWElwMXN5akdHdm40RmsxVDVFdko5ZkNvb21NeklOMVQ0bkJ6Z2w2TkRvODMxQjFCRFdRaEJCQkFBQUVFRVBoMUFRbG5yTWRzdzRybFZlU0swK2w4UHF0aFZmWFhQRlFFV1UyZXo1UFBHNU5nY0hnTTNJellYbzd1dUs0K2pTNTN6b0VPUllkMklCT3I5bHltMlF5ckZwNjg1SkZHM3UzbytDQmxuSlMrQ1pqTGdIeHdUSHVveHFPdnhZYkhXK3FPMGNheEFBSUlJSUFBQWdpc0pIRDc5NGwvTk1PRmtiVXVBNll5UkI0WmVZM2Nkck80UGdud0tPbXc4cmhYWTVscStsem5BZWlYSnY2UlpneEh1V1pNdG5DajQ0T2VtN3Z4K3NKNVF4MHprSHI4TWE5NTJ6TGNTQldnMmlHMXJrUlJvZWd6OWthdjdUR2hFMkxENHkxMXg0Um1zeW9DQ0NDQUFBSUl6Q25RdXB4RUdiZU8va3ZPaXlpSE1Nc0NaaHBYVkQraFd4ZWxPRnJYWHN1YUNLdkh3b2NsektCc093UERERzVuN2xiOXpjTU9WVnZiNzAwOXZ0MU5jR3lSV2F1T05QSnM0YXExOUxoNE5YaDhLUE8vQnlwbEZaUXlHUnNlYjZnN1VwckxPZ2dnZ0FBQ0NDQ3doRUNaY2pvYUQ3Y1dHRTRwR0twNE9ZWlpicTg2cDJ0b2plalgxQkNtWFQ5cmZGUEZwZEZiNjE5QjJ3MjNRT2U2MXVGaXRTbURiaVVqVnk5TSthOWo3b0hhbEFQM2w1ZjErUGU1WDhvcUhudUMyT0ZHcXRRS3A4NTY5TGpXTjZQSE0zMEhrbkpqdytNTmRZZkR4aE1FRUVBQUFRUVEySkxBc3h6aWE4Vy93MC85QTQxQnpkS2prYzNXaDdJQmdyYlhYVWlWWUVmSEtyNnJsMmxIYy9VTFNSTjZxTFFucWl3M2FCcmFIbUUyWTZ5WncyTU5PM0FXbkR0dTMvU0FUSjB1dmYwdzNNaWlsYXhpQ3FsTVh2SmR5SnV4a2VUZFhTazJQRGF0M2tSM2RCdkRIQVFRUUFBQkJCRDRxd0xsNys4bVVtbW5IZVJBT2JvYnZWaXB4MDhuY0c0S2UxOENIby8yVlIzMFQvV0RweGVhWWVKT2xyRmUwUjEyVlhWSnEwVFRDQkVkR0tsMWgrMUxmbldtNHZGeUhRclVCeHQ1YlEwZUg4eDRjVk9uejlXTnU2ZTJzZG15bm9vTWo3ZlVIYTJXOEJRQkJCQkFBQUVFL3JLQWU3K083SU9MS2daeVFyTEN5bzQ5V2ROV0Y1aVVnQ3BpN1AzZkRuUDFVS2xUbHJWTlBXbHlYYXZCMVBwVkxkQysvbkJpSmVxTkhxVGU3WTAycjVhcHg4MUlldlBTNE5SZ0krMjBicjBWYmRkZmljbHRiRlUxTWp6ZVVIZTBHc0pUQkJCQUFBRUVFUGpUQXEyekFUdkI0MFNjcDN1Ylo1V1MyNVRRM01EQ0tjUU1yQmJINC9QeWVMemZqeklQNGZrd2o4dlJKS0RZS1J1eXZvNXloMFplMVlVeXZDR3JMcTg5MEp0WWlhWWgvcktxMTh2VTQzWWJxcGQ3L3c4MnN2Vk5ST2NDZjcvdDVJVm0yNVBiMkd4S1QwV0d4eHZxamxaRGVJb0FBZ2dnZ0FBQ2YxdkFYTGhCRHpTcVA3bHZMbjF6eDNQVmlHR3RyUWFXMndrUzhwcXVqNU45cSt0bWoydi9rOGlxbmRnN0dEbnFRdlYyMnFzZHpFQnVLNGhNclVUZE9EMTYzQjdnYmw0dFEvNVdxYzNyZlZPRGpieTAybVppOE9iclNHdWowOXZZMm1Ca2VMeWg3bWcxaEtjSUlJQUFBZ2dnOE1jRjNOL1krMytMejhGVVdBa0hxbHhmNktZaXg4SkpJVGJ4dTd1b0d2aHNYeFpDSjlvT2pSNmJYRmQzTzZwTkp2dmFLZkVnTjlSSXFrUmpKRVBjbllUbSttVXpjQnQvZytmUlJ0WWxxQWtUZzl0em5PbnBiWFEyRjN2bGlpMTFSNnNoUEVVQUFRUVFRQUNCdnk1Z3p1RFNnM25xVHlkK3pNaWpRcUptaEZPTmhMYUNVbDJTaWl2ZEVXY1R2cnUxOElUVytyZDZkeW4zbWNsMWRlZXBaM3BBdGhuVE5xK25WcUxaK21CNG5KcDZiUEpEbWtLR3AzUU0zdjkxWjNvYlc4WEhqUjV2cUR0YTdlQXBBZ2dnZ0FBQ0NQeDVBVGY5Mkpmd2tJdElEVmcyMGJlSzN0dzRXSmVpSXVqV3VMQ08zbHRadWlwdm9MM3VhSGpjaytzcWNXejdFaHJKbFdpZ2RHemFQSFduVWxPUG84SmpFNE0zWDBmY0tzak5BdE9nVzl0cG5zYUZ4eHZxanFZSlRDR0FBQUlJSUlBQUFscEFSVXIxbzMyT1dsWWlWVXE5UFluZVBMa1FUeXY5d2l5cnE5YkswbFUxcmpkVVRveUd4M283bldqUnBHNjBBc1hrU2pTVkdodzlObWtQQTJmTk5kdHhwMFliYVMwK2tucWNvWTFXWVRJWkZ4NXZxRHRhN2VBcEFnZ2dnQUFDQ0NCd01EOTBTOERTLzF0OEJpWVZzRFhibDVqY3M4M08rWG9tZm0ybFlWemRxeW5MZHNiU2NzMTNnR2J3dWl6Yk5MMDFGSjFjaWFaQkVoNzNucHFYbW5vODJzaW0vTkhVNHd4dHRFdFQwMUhoOFphNm85VU9uaUtBQUFJSUlJQUFBZ2Z6bzcwRWRKN3gzSHcrS29KdFJtOGxwYmk3Nlc3YzYwczlWdWZUdGJJdHhpL3MxcFBycW5NclduRnNlaVdhQmcyRng4bXB4d0ZYcjJ0cU1KeDZuS09OVFZsNktpbzgzbEIzdEpyQlV3UVFRQUFCQkJCQVFBbElaS01lUldzVU5hK05SSVhONkswa0dIUzNmK3hrSFBoU2o5Vnd0MzJoTjcyWndXdWVxU1g4dWE1bWJMcVZ1cEZlaWFaQnd0a01sVGZ6WlNvNTlUZ21QQjVKUGM3UlJyZFZjYVBIRytxT1ZqTjRpZ0FDQ0NDQUFBSUlpSUFPUXEzZ2RRNFZHVEJzdGlzbE5zL0tLUlhUdGNldkpjN3N4TXlYOW1sbFpTN0JRSGl2dDlNTVhwY0ZtaXhnZDdVSmxXZ2FKTVYxUnJpZFFqdU5hbGJ1bmRMVmRXdmJ0K3h3Nm5HV05yYUtqaG85M2xCM3RKckJVd1FRUUFBQkJCRFlsc0MvVC93akxGd2FiS2Y1cWJ0MWd0cmdHZ2t2cW53RGF6eFZmdnR2aDhKcVhMVjlhcUEzOVZoRjg4MHdkRmtUM1lUTzNMcWFQYm11T3JmQ3FwVXNQNkVTZFhGNjdMYmRsdXJWNU5Samt5VGUzOGlxQVBsdkF2K09jTGxJampiYXBjbDBUSGk4cGU1b3Q0UG5DQ0NBQUFJSUlMQWhBZmNTYTNxQUxlUlBLemNndmtGbXBMRXp0QnEvb2FFMTVQNGJWaEhTc05ZSmQ0ZkQ1OXllNVUwOVByeGJFYTBxVjdlaC82cDAvbHhYRTZXMS9DWlVvbTYvemxheFdsdS9vQ1owNkt4YWI4OExuQjVwcEwwVkhZTzNrcXFiMTNPMHNkbWFtWW9KanpmVUhlMW04QndCQkJCQUFBRUV0aVJnb2pVSkhLTWVmVC9paHpiTmpORDJqWFdHYm1Wc09jazJ0UVkrcFlYVzA3NjF2YW5Idm9WMUkvckh2LzI1cnU0UTYvWFpNOWdhWEltNllyb25lMnBqdm96MHBsN1UyL0JNakRUU1dzUEU0SzBNN2Z0QUg4ZTMwU3BOVDhhRXh4dnFqbll6ZUk0QUFnZ2dnQUFDbXhKNDZoLzdvMkpqZGJtSmdDaHpxSlV2WDRiQjBBcEpyK25JcmxsVGgyK3RZZHZtMVdaS1d3UXNaOFprZThacjFRMDdna1VBQUJNTVNVUkJWT2IwZGpvdjY1YlgzeTVPblh1TmxQVUlya1JkYngwQzkvU0xpY2xUVW8vSEdsa1hYNTMrNTQ2bUszTnJpZFprZkJ0Ykc0aEtydGhRZDdTYndYTUVFRUFBQVFRUStQTUNOLzB6Zk5FemNKcU5SNjRzVVFlaVpZYkJ3R0JtV2E0WjJHNW5YSGdySlJGWGE3UzBXYzZNeTd2Um9zcmwwRkZhTmNqNzcxczBLOWhURVpXb1Z0TTVJVDFKNGVtcHh5Yks3MjFrVmJqOGQ4ZkZ6U3R2Ty9mYlhsaE5KN1N4dFlXWThIaEwzZEZ1QnM4UlFBQUJCQkJBNE04TDZOKzUrOFpOcyttMFI0dDFjbTQzZzdoZG5qLzF1TDJVZmk1UlorOEdUYTVyK3l1QXZoaGNmWUxncFMrNmpxaEVWVE1kblZaUDNQOG03V0ZvSU5kZDNuazIxTWpieHhxdTFqRjRLL1g0TkRCaW5kQkdwMkxxU1VSeXhZYTZvOTBLbmlPQUFBSUlJSURBbnhjd0lhSVZXTTBqb2dNaWF4VFlCSW1qWlVWa3hNcWlQY08vNVZXUFc5RmltWEZSRDJrWDNWTUZUZjBpS2xFMVNGYnBGR2RlbkpCNmJDN0ExOU5JRVM0cVlUTVlYRGRObC96NUR2eEVrTkRHcXEzVi80andXSDhsNi9pb0JsaS9NQ3pRSGY4dXgwc2xWcldDL3dnZ2dBQUNDQ0R3MXdYTXFHR1ZYekNmaG1UNTJuR2RDWTlIbzNJZE1ZV2tIaDhPdWlYdDhlR3FRWG83N2F3RVBZTDlyVEl1UG4zeHJNbGJEcXRFVlo0MHQxMWMrWm9aT1IwWXlLMjI0ZnZmMzBpejJXcjQzT1JXdURVNEQ1VVpBZTJybDh5TENJKzMwUjFtMys4a3BQZTFqL2tJSUlBQUFnZ2c4Q2NFekZEbS9CR0NYTlhOdmFheE4wSnFtOGRreE9wbGU4WUNoM0pkcXpMUDNWdU5tSmRpS2xGdVRBZi9WZHhkRlZEK241SjZiRktFZlkwMG9YNmRzcUhQT1hURDRYdHYrSzhxbHRER1ZyTml3dU50ZEllcFJkRDFVenB0WlFZQ0NDQ0FBQUlJL0txQWlZcmMzK0JuYWF1T0NaMTRVYyt4eDVOOTVacnhQZDhybm5rU2NQY01nNXVoMWZiUXN2NXVVUDNFZjNVR3QrM05SMVhDcktoZC9XZm1UVW85TnZrZ3ZrYnE3eDkxUXNmN3ErTmplL1JZeGM4RFkvVUpiYlNKOUhUNDZQRTJ1c09rRlZucEhKMFdNUU1CQkJCQUFBRUUvcHpBTXBkMFU2eG1vTTRKVDNXeWExKzJiOVVUVVJteHNuRFB0VEQ4dWE2NlZ0VjNnMU52OUJoVkNWTnpDVlo3UW44VGlBNk41RmFOOS83dmE2Unp0VGdWcU43YlZ3bzUyZmRrNld3Nm9ZMmRiWVNIeDl2b2puSVlQN2tyT2dETVFBQUJCQkJBQUlIZEN5eDBTVGZscEtPdktpL1d1SmtSUkh0ODArTXBBOEp1aW9Cbm9XcVdiTEVuSnRYYjZaWWxzOHU1bDc3SXVqeUJMeTcxV0dKVGY2UmVucGczZEpaYzFSN3YvNzVHbXFpN2pQV1BxbkFKVnV1TGNoeFVWL3ZyVXhZaUN3ZERleXNXazF5aFMxdTlPL1JPcWFwU2ZVSHFhUmF6RVVBQUFRUVFRT0FQQ1pqNHdKZkptaGxCaDJxdHhBY3pvRnlsTnZnTGpNdUkxVnYwWmpTWTdUaTVIYnBBaVRWTmNQVDRucHl4YmFzK2NaVXdLMHBxZzVzQ2Nicy9MczluRlpGSmZIaDhQaStQZDErcFZnV2N5YjVHQ3ZHcGpPR2Zla0JVQXVZcUpQNFV3MEZnU2h1ZGFzbVQ0TkhqRFhTSDFMZk1SMmwxbEx6Q0F3RUVFRUFBQVFUK3FJRDVQWDRnSVRXYml3bEVXcHVURUhFNGFETVhveGk0MDV0bmk5MFlXQzFreXZkRW92TDd1Z3FvLzUzN28rUFlTa2lkZFB6bkZsY21QK2hHMjMvY0lMclZJTjlUV2RuWFNCVU5uL1g4NjZsc2pBVC9jcHZzMjFWRjVjTm5YNXF4WjE5eEVmT0N3K01OZElkdWxraytadkE0b285WkZBRUVFRUFBZ2Q4V01DRlJkSGlXZ3FLSFBOdnBDVHBnSEE3TzlXQnJlUGpTbTlLZ3k2OUdVdTBHM0NRTFZtSmtDU043SHBHVmtLMElyWnRLb21jVlJYRTZuYzd5VVAvVk0xVjJmN2s5MWVsdDVGV0dyQXU3TVhlWmM1SS81MkZuay93U0R1MnZXbkI0dklIdU1DMjRuNy9uOW03cGJ4dHpFVUFBQVFRUVFPQVBDSmdrMkc0QzZDeE5meFRWRC8vTjVtL0gwYWhOSXJ1SWpGZ0p1L3pKeCsraTZCayt2UjZMYi9FY1NqQ0pySVEwVUNMcXViNTM5RGZ5Y0gyZWkrL0p2dEhGWFZvWGNPdUxoRFkySFZsTkJZZkhoeC9xanFyeC9FY0FBUVFRUUFDQjNRdVkvTStwQTRiek1rUm54RXFVTnpKT0dsM2o2RXFvYkFaVmplYXN1T2dTUjFhWW9aRUpiZlJVTWp3ODlxd2NPaXVocXZOMlIyakZXUTRCQkJCQUFBRUVOaTV3MCtPRnd5ZkdyZDZFNkl4WW5XMmJ1ZHJSbFRDNUZmTU55OC9ReUlRMmVwUVhDWThUcWlxcnpOY2RIZ2htSVlBQUFnZ2dnTUFlQmZRMVg0dm94TmRsbTZxemZsczV2SU0xME9PRWcwdkV2eGhkaWNOQmNJZlNOZUlyWWE4eFF5TVQybWpYcUp4ZUpEeE9xT3E4M2VHQllCWUNDQ0NBQUFJSTdGQkFCeGt6aG5CNVNQUUlkMC9Pc0w4RU9XL05kMWtILzlKQmMrTXJJV0ZpVEZBZlZBMXJvZnlOakcralZaMTZjcEh3T0w2cWMzZEgzWDRtRUVBQUFRUVFRR0RIQXVZcVk1bmp5T3dlRXRkRTVoTG5ENFVTS2lHNnVUT2diZHpzalV4b28xMmZhbG8yNDczc2RMVkFodjhKVloyN096SzBpazBnZ0FBQ0NDQ0F3Tm9DSm45ejgxZTA4bDR0ZWNST1lxR3NlUTN4bFpEa2gzbFBlY3pkeVBnMmVudGhpZkE0dnFyemQ0Y1hnNWtJSUlBQUFnZ2dzQ2NCZmRuWkhaeXNKRWtFc1ZrSzJZT2grRXJJcVhOWkkvVE92cFc3a2ZGdDdGUkpaaXdSSHNkWGRmN3U4R0l3RXdFRUVFQUFBUVIySkdBdWpUWHYrR1lXanZnMFUxVnM3bWdvdWhJU3UvcnVRSktGcE54STVrWkd0OUhmbGlYQzQraXFMdEVkZmc3bUlvQUFBZ2dnZ01CZUJNcEx1bTM4b2hWSzA5eTNKRHBCV2wybklHTjBHbDhKQ1Yxbng4M2F5UGcyK3ZmMUJjTGorS291MGgxK0QrWWlnQUFDQ0NDQXdFNEU1REpYM3lMM0tWUzNSOFpVNXR2dDllOHFDYmJxY2J6L2U5MWl3azFKSGNseFlseGlKU1JHbk91R2VjMGVscW1SaVcxczZ1Rk16Um9lSjFaMW1lNXdHSGlDQUFJSUlJQUFBanNUbU9tU2JvOXNRN1ptZEZzaVkrY1JIaUdydU5wL1orbUlua3F2eERrNlhUcWlXczJpR1JxWjNzYW1HczdVZk9GeGVsVVg2ZzdIZ1NjSUlJQUFBZ2dnc0NzQk15WWJuYkV3MWthVjRabGp4RmFLZWFuMDB1SjBPcDNOUTAwVmFrN00vZjNVK1BqVW02UWxWMEpkV1dHWm02MU1iMlJ5Ry90Mmh2bkM0K1NxTHRZZGZTYk1Sd0FCQkJCQUFJR3RDNWpyWW1YTWd5Z2IvSWlLWDJkV2tqQnQza3RIOURaQVRnVEw5VDJodHhEOXdvcU43S3ZZZk9GeFg0bGo4NWZyanJHYThEb0NDQ0NBQUFJSWJGVEFYTkl0NDVsclpUdFZZSlEvNUU0M1ZDZHduY0tUTWRMTDZhNnBVbGVXZ2xpdmtkMW1tem5iQzQ4WDdJNCtGT1lqZ0FBQ0NDQ0F3S1lGSkg2WkpUVlcvZEsvVGpqYXc2M3VlekxuWFoxN1NqMGNWT3JLMUxTTzNtMTNYbGlya1oyS1ZETTJGeDR2MmgyVkF2OFJRQUFCQkJCQVlFY0M1Z1NuR2NaVlZSaXlzY3NvcTh0NTVSOGpIKzFxRmJBdTZiQk9JL3NWdGhZZUw5d2QvVEM4Z2dBQ0NDQ0FBQUpiRlZCbjhjOXdTYmZEUVlVaDMrd24rMDFFVktIalkrSW1vbGRYNlE3THh1UnJOSEpBWldQaDhlTGRNVUREU3dnZ2dBQUNDQ0N3U1FGOVA5NFp6bG5UcC90dHJzVXFacC8vOHNOT3E5WGRDSmZMckRBbEw5OUlwOFd0SjNJaTNIWnliRmJvanBZSFR4RkFBQUVFRUVCZzR3SnFxSEdXVVY0Wk8xNDhMZ3l3Vm9PSGkxNitRZ1dIUzUyVjE3Uis2VVkySmZ1bTFJN2dtNzNLdkZXNlk1V1dVaWdDQ0NDQUFBSUlKQXFZUzdybFR6aVlhMHc2c1puV2FxOUw3bHNEV2h2dlR0NmVpeFpYVm1EaFJuYWJiYys1UHJlVFk3Tk9kOWdhVENPQUFBSUlJSURBdGdWbXVxVGJQMzJMNmkxZDlIamIzVUR0RUVBQUFRUVFRQUFCQkRZaE1OTWwzVXpDeGhwWkJadFFwUklJSUlBQUFnZ2dnQUFDK3hTNDZVSGUzSmQwdTVxaFk1Vnh1cDBUc3ZiWlA5UWFBUVFRUUFBQkJCQkFZRkdCT1M3cDFnVEhpMTdzZDFFM0NrTUFBUVFRUUFBQkJCRDRSUUZ6K3R3blk5TnU3MEl1V0ZFK3RuTkNWc1ltc2lrRUVFQUFBUVFRUUFDQkh4VXdHY0w1cmdKOHV4K3J3RmovTDM3VWpXWWhnQUFDQ0NDQUFBSUkvS0pBMWt1NnZhNlhPdU80aXBHWHZobkdMM1lTYlVJQUFRUVFRQUFCQkJCWVNDRFRKZDF1L3o3dmk4NWhycUxpK3YraWQ5OVlTSTFpRUVBQUFRUVFRQUFCQkg1VDRLV1RoSXQvOFkvUDUzcTkzOS92eCtWNXRqT042N0M0bkRqOUpoeXRRZ0FCQkJCQUFBRUVFUGhCQVhOSnQzWkVtL1g1OHJkUy9zRitva2tJSUlBQUFnZ2dnQUFDaXdqNDB5R3loc2RjOUhpUm5xUVFCQkJBQUFFRUVFQUFnZWtDNXBKdVdhUGg5c2FlMDJ2SkZoQkFBQUVFRUVBQUFRUVFXRUtndXVsek82VE4rVHpuNVpTWE1LRU1CQkJBQUFFRUVFQUFnYjhxY00wWkJ2ZHNpNHNlLzlXOWkzWWpnQUFDQ0NDQUFBSjdFN2oxUkxSWlp6LzJwa0o5RVVBQUFRUVFRQUFCQlA2b2dMbW1XOVpndUx1eDF4L0ZwZGt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3SVlFWHZmMzQzSThuMDcvTmxRcHFvSUFBZ2dnZ0FBQ0NDQ0F3Q29DcjIvMUlEeGVwUU1vRkFFRUVFQUFBUVFRUUdCTEFyZmpxVEFCOHBacVJWMFFRQUFCQkJCQUFBRUVFRmhONENieDhYbTE0aWtZQVFRUVFBQUJCQkJBQUlFdENlancrTEdsR2xFWEJCQkFBQUVFRUVBQUFRUldFL2pJNlBGbnRlSXBHQUVFRUVBQUFRUVFRQUNCTFFrOEpEemVVb1dvQ3dJSUlJQUFBZ2dnZ0FBQzZ3bWNWWFJNNnZGNi9wU01BQUlJSUlBQUFnZ2dzQ2tCR1R3bTlYaFRYVUpsRUVBQUFRUVFRQUFCQkZZVElQVjROWG9LUmdBQkJCQkFBQUVFRU5pZUFLbkgyK3NUYW9RQUFnZ2dnQUFDQ0NDd21zQ1IxT1BWN0NrWUFRUVFRQUFCQkJCQVlITUNwQjV2cmt1b0VBSUlJSUFBQWdnZ2dNQnFBdjhrUEw2dVZqd0ZJNEFBQWdnZ2dBQUNDQ0N3SllHM2hNZTNMZFdJdWlDQUFBSUlJSUFBQWdnZ3NKcUFwQjZmcFBUUDVWeDhpL09iVUhtMXZxQmdCQkJBQUFFRUVFQUFnZFVGWlBENGNqaGNUK3JlSU1kam9aNjlWNjhURlVBQUFRUVFRQUFCQkJCQVlCMkJNdlg0VWtYRk1waDhYNmNxbElvQUFnZ2dnQUFDQ0NDQXdOb0NPdlg0ZGY0K3E1d0tHVTJ1cHRldUhPVWpnQUFDQ0NDQUFBSUlJTENzd0ZORnc4WFp1cW0wREIrVFhyRnNKMUFhQWdnZ2dBQUNDQ0NBd0ZZRUpObFlKeDlYRlZKcEZwS0x6QU1CQkJCQUFBRUVFRUFBZ2I4bjhOTFI4ZGxxdUF3bkg2M25UQ0tBQUFJSUlJQUFBZ2dnOEdjRTdqbzh0bk9OejJyTzAyMi9QbjFQTCtqLzgzRVg1eGtDQ0NDQUFBSUlJSUFBQWpzVmtMRmk5MG9Wa20zeGNGc2o2Y2p5S0U2blUyR3lNY3kwbWYwbFBIYTllSVlBQWdnZ2dBQUNDQ0N3VndFSmR2Vk5RYW9HM0NUa2RhL3NKclBPMTFjNXhPd3U4RS9pNjFlMU12OFJRQUFCQkJCQUFBRUVFTml6Z0U0OWRxNVRvYk10L2psdFVyT3NSYTRTUDF1dnE2Rmw2eG1UQ0NDQUFBSUlJSUFBQWdqc1YwQUh3ODdncjc3UW05dWdzM01sQzdteWhYM3EzdFVkZlhaWDVSa0NDQ0NBQUFJSUlJQUFBanNTa0ZpM2NPb3IyUmJ1bVhrdmR3bDE4Mmw3TVBud2NZSmxaMXM4UVFBQkJCQkFBQUVFRUVCZ1Z3SVM2enJCY0htUGFic1JieWNhMXFuSGR2TEZ4eGxidGxka0dnRUVFRUFBQVFRUVFBQ0JYUW5vV05mS0t6NGNaRGk1bFV0OGN1NHgzVTQ5UHR5ZDZIbFh6YWV5Q0NDQUFBSUlJSUFBQWdqWUFqcld0WWVDRDkzY2luL3U2SEE3OWZqdzVycHVOaW5UQ0NDQUFBSUlJSUFBQXZzVjZJd1ZmMlR3K09vMDZITnlUdDFycHg0ZnJpZjdwaUxPcWp4QkFBRUVFRUFBQVFRUVFHQlBBaExyMmxlaHNITXJudmFkcHV0R2RWS1A2MWVZUUFBQkJCQkFBQUVFRUVCZzN3TGQxR01aUERhbjZyMzgxMnZycEI3dlc0RGFJNEFBQWdnZ2dBQUNDQ0JRQzNSU2ovVU1jNHZvUy92TzBtYXRUdXB4dlRFbUVFQUFBUVFRUUFBQkJCRFl0OEJEQm92dEpsajNCQ21jNjFYVUMzVlNqK3RYbUVBQUFRUVFRQUFCQkJCQVlOOENaeFVkTzZuSEV2eGVkSnZ1N3ZVcXFuYVNlbHhKOEI4QkJCQkFBQUVFRUVEZzV3Ums4Tmk1NnJIRXkzcUdDb09kNjFWVVRTZjF1SkxnUHdJSUlJQUFBZ2dnZ01DdkNlaXJ1RGxYUFpac2k3czA4K3lHelhYTFNUMnVLWmhBQUFFRUVFQUFBUVFRK0RHQlR1cng0YVhDWTVWYzhUcTVkNXB1MmszcWNXUEJGQUlJSUlBQUFnZ2dnTUJ2Q2NoUXNMbUtXOTB1U1o0NHFoUUxrNEJjejY0bVNEMnVKUGlQQUFJSUlJQUFBZ2dnOEhNQ3QzUHhiTi94N25ZNWZVOVBKK1BDYWplcHh4WUdrd2dnZ0FBQ0NDQ0FBQUovWFlEVTQ3KytCOUIrQkJCQUFBRUVFRUFBQVV1QTFHTUxnMGtFRUVBQUFRUVFRQUNCUHk1QTZ2RWYzd0ZvUGdJSUlJQUFBZ2dnZ0lBdFFPcXhyY0UwQWdnZ2dBQUNDQ0NBd0I4WElQWDRqKzhBTkI4QkJCQkFBQUVFRUVEQUV0QzNFV2xkQ2M1Nm1Va0VFRUFBQVFRUVFBQUJCUDZHd1BWOEtncDFTV1R6S0U0bmZXdTl2OUYyV29rQUFnZ2dnQUFDQ0NDQVFFdEFaVlVVaFlxSzFVUDlWMEV5NFhGTGlLY0lJSUFBQWdnZ2dBQUNjd3Y4UDJBTUg2SmM2MmxqQUFBQUFFbEZUa1N1UW1DQyIKfQo="/>
    </extobj>
    <extobj name="334E55B0-647D-440b-865C-3EC943EB4CBC-85">
      <extobjdata type="334E55B0-647D-440b-865C-3EC943EB4CBC" data="ewoJIkltZ1NldHRpbmdKc29uIiA6ICJ7XCJkcGlcIjpcIjYwMFwiLFwiZm9ybWF0XCI6XCJQTkdcIixcInRyYW5zcGFyZW50XCI6dHJ1ZSxcImF1dG9cIjpmYWxzZX0iLAoJIkxhdGV4IiA6ICJYRnNnWEhCcFgzdDBLekY5S0doZmUzUXJNWDBwSUQwZ1hITjFiVjk3YUY5MGZTQmNjR2xmZENob1gzUXBJRkFvZUY5MElGeHRhV1FnYUY5MEtTQlFLR2hmZTNRck1YMGdYRzFwWkNCb1gzUXBJRnhkIiwKCSJMYXRleEltZ0Jhc2U2NCIgOiAiaVZCT1J3MEtHZ29BQUFBTlNVaEVVZ0FBQmx3QUFBQzhCQU1BQUFEdk1CNnFBQUFBTUZCTVZFWC8vLzhBQUFBQUFBQUFBQUFBQUFBQUFBQUFBQUFBQUFBQUFBQUFBQUFBQUFBQUFBQUFBQUFBQUFBQUFBQUFBQUF2M2FCN0FBQUFEM1JTVGxNQUlvbk43OTFFRUtzeVZMdG1kcG0wckhyWUFBQUFDWEJJV1hNQUFBN0VBQUFPeEFHVkt3NGJBQUFnQUVsRVFWUjRBZTFkYTR4dFNWWGUvVHkzbjZjWlJ3MS83STdPRDR4aFRpY0RhalN4THpCWFFKRnprK0hDR0RHbk5UZy9FSEo2TXBBTDRYSGFNUGdBdGE4dmZQM28vZ0VSSmFGdkFvZ1JZcmZpRHhQRTdoQ004WWVlSnZoREpmRmNtRzY1d3gybVhGVzFhKytxMmxWN3I5cTF6eDN2dVdzbmZYWTkxMXIxN2JXcVZqMzI3aVM1WDYrcExndTlidHl2V0ZHNzczc0U1a09OaGJIZCt4NDBBdUIrUldBeDNGeStkYjlpUmUyKzd4RllDRGVYNzl6M29CRUE5eTBDSFdrdnV4NEFXaysrNksxZmV2Z3p1bEdkZTRwU01pRXc4UWpNU0V0NHJyeWhyVC81b1h4TjRLQzhMT1VTQWhPTFFDczFnN1dxRnJZKzJVdkhtTTJxb3BSUENFd3FBb2ZTQ0s1V3Q2LzF6N0xvczlWRnFRUWhNSmtJckVvYmVCN1R1dDhWUTlGdFRGRXFRd2hNSkFJOWFTOEhtTWF0Q0h2WndSU2xNb1RBSkNLd0xzM2xHNmkyVGZQQ0c2aWlWSWdRbUVBRWxxVzVQSU5yMnZ1aDlHVmNVU3BGQ0V3Z0FudlNYalp3VFhzTFk5L0dsYVJTaE1BRUlqQW56ZVYvY1UxcmJUSGtRSVNqUjZVSWdYc0tnZlFnekRseUJuK0pzUnYzVlB0SVdFS2dTUVNHY25pNWlhVFpvVVBKU0tTbzJDUWlzQ1ROQlh0MjhoS2pROG1UcUFiL1A5cjBzZTF4eVBIZ2NYTlUxVUVZckk5MTlNMG8zaUdBVEwydU5xdkZOOWF1K3RCWjNhb3ZqTHg0YWFkZmp5OXJsV3hTNHl6U1duVDFmRTJMTlJhY3U5TVlxU1RweStIbDFVaVNjMUdIa3NNQTZXRmR4SUxzbzFjVWtyQUo3QmEyWktIY0N5SnZRUXB2UXB0NXM2b3lHdFU0TDdPOThSeXhhdlYreE1zeU9FTnNQaktHUGQweXhZNkRXZVFWd2dCNTV6TTdlZFdRMEtYNkN4S3RDRy96aFpBM0FKWUJxd2xua2pTcWNUNlJsOWkyTHlzdS9jR0wyZzB2TXQ2U3c4dHhNY2VaMHJucVRFWWxCZ0l5MVgwVGlteWgwQkZ5WWJ4UU1VbW1HTzZJZzZOcThrTEk2NUxEazdiTzFqdzUxY21OYXB5SDNWYitKa25ySTE5NnlhZTZaNTZDb2NrTHJLWWV1Uml0UzNQQmFzbHN4SWdaQ3NoK3ZXNWhKbUlFOUpyTHU5LzI1USsvck9Jd2FnUHlZdGk0bmlJaXpXY3VHTjFzVk9QY3NsN1NEbGpKM2ZOZGQ4SHcxTU1HZHd2VFYvWXZrRktzWU4yMklyMWdRQmJaWnBIS3A2VjVxOThyUC9GbmRwbTlpT1VJbjduQWpoTmNGVzJQbHhmRnhtNHZNdTR6RjVSdU5xbHhibms3Mm95OEs5QStkaGNNVDUxdWN2dGpKR1JqWjBneG5rQ1dLeFlMQjZSVDFNK1dsRmIvZmJQSmFwcmROQk5DWWo1em1SVU1jM2ZCVFROYVhod2JOL09xVkorNW9IU3pVWTF6U1RxdlR4cmYvdjFQQTk3MWZVZWJRUSs3VVdKWGRNVFRnekJqUHcxV0E1QTVkbG9RK08vKzgzUGlBZi9OLy9EckF6eHNyamozNjA5cC9YT1grUysvQkRoVmVhelI4dUxZRkRCQkpmak1CYWViVFdxY1M5eDNXQjUwbDBXdHdab3MxdXV2L1ppRUlEYVY5dFROR1hPQmhVaW9BY2dVYzg2VStHdHRhdVY3NmdzUSthekdzZFd0R2dPMHdvV2diM1NCZ3REelh5NlVOeE9ha0JmQnhtU0tqZm5NQmVvamRMTkpqWE5KdkdYTkw3cFZucStMaUM5dGhWMzFaWVdubjBoNzJReXZHVlNqRGlCRDU1UnFCUVRPaDUyUE1xWXZDY3k0Smp4b1Fjdk5aYmVLVGdQeWdybFVzcWtTdzVsZmFpNUZyOWVpMGFqR1diUWh1bXlOM09CengvUjZOb051eEhUV3BpWG5sNnhCaWpZSEhxOEZ5S3kyWEpJVDVRTG5ZeUgvZUsyMlVuaWlaZVZWc0tFU2N4a3d5MTl3MEd4QVhnd2JCK2ZxSkwrNW9IU3pTWTByQ2p1dzVzNndBT1YwTElvMVVTa25EWHBqNmlETU5vcHozVUsxQUZsMmdnWWRzTzdZSGpLV3IvQzJ0SEFOVVV2TUJkamNxS0xZZ0x3WU5sVmlPUFA5NW9MU3pTWTFyaWpmbmpYaEJILzdWckZVN1pTNUtKZkRZcnNQdlRWY2FqcGc1VFlVclFkSXozSnBoVERyNXBJdS8xNWFwc2lSaDBCTHpHWEVFS2RJNHVWRnNhbnpUUHptZ3RMTlJqWE9sbi9CN3VSZy9lbW1YU2dpdnRqa2U0MThMZ0NYdHZBZElabW5hazFBRHRsQmtlQ0o2ZGh5OFhkVnFYMXJWRmZweUh1SnVmUXdBTVhMaTJLRGJJMVJ6Rzh1S04xc1ZPTU13U0N5cEM4ajg4eUJQanUxUzllSTkzUjNwRVo5bzhvV0tCeGNwMFppczVHYWdNeTVWcVAyekNWZHZ0R2FqZHhIMXFnZTJBcS91WUNEajFpOWo1WVh4eWF3VmFLNDMxd0dxRWZmcU1aWkRTaDBjb2VhdzJDVnJSVWROcW5jNytERzB1emt5bTVVVFVCV1hEcmFOWmQwK1N1aDZwUllZUkN6NWFpSSs4MEY1ZUFuMGZMaTJGUzB3cG50TnhlY2JqYXFjWmFFUjdrM0xYTkdHTS9YSWxJV0hiaTYzYklLWlhucHYzcHhydHFXMVF2SXF3bEl5NWpVUzM1OG8waDNiTG4wYXRWeHliazJnSmZUYnk0b0J6K0psaGZIQnQrZ3ZLVGZYSEM2MmFqRzVXTHhVSXZacXRlMFMzcXB5Y2xMQW9EeGE5ZHNSWU94Mm9Ec0ZTY3YvSE5QdXQvSW5USGxKdzBpTjZUODVvSnk4Sk1rVmw0a214cVB4bTh1T04xc1Z1T01CcXpZdXhpTnU2VHp6TFZtWkFnUkVNRjlqRCtBb0YyME5pRDk0aElnMzNhNW9USGdVMzFsTGtQblJvMVd1Q0xvTjVlQmFhTStPckh5SXRuNDJKZWtlODBGcVp2TmFwd2g2SnkxU1prMDc1S3lxTzA0UTlxN2NCQ21OaUJ0RzBseEdzVlkwdVhtbzA2ODlTSlI4WnNMenNGUFl1VkZzckdlSHlicU5SZXNiamFxY1liRSszYWYyTHhMZWhUWmp4cnlKaWVnY25CZE5WT2JpOVVHWk1rZXA1TmtuWmxMdXJCcnFXeHFJWGJNOVpzTCtLc1lPR0xsUmJMQmlHS1Y4Wm9MVmplYjFUaGR1cEd0eStDU2J1b0Y0c01uamVwMmVoQW0zeDJQRjlDZ1VCdVE1Y0lza0p1MjhyMEVEekFmaGNWcTBiZ01NU29qZm5QcDRTd3hWbDRrbThxR0ZBdDR6UVdybTgxcW5DNGdZOXQ2Vkd5N2JKZ3BzYkgxeURVZ2kzOFBkQTZ1QXl1NXFXaHRRR0FaVEorbmNIbjJyQ1Z2TUI4MTlXOW5LOG8xQmZlYUN6ajRxRU4xa2ZKaTJkUm9udGRjQnN6dTNOM1VHOWE0bkFrc2JlWVJFZW9YOU1VcUVCeWRNN3ZZNFBwV2hYM1FPYmpHZEJBbUFwQ2VNb1ZNNEo2Mks4a1R0MER1TkxPZjcxZG14WU1DWG5PQkZxaTluWEtDY2ZLaTJaUUw0Y3IxbWd0V054dld1RnpHNmNMQTNjbWVhRjRxTG5USmRPRGppQ1d3dnlhdUpwZmJOSkVpQU5rejlsaUFKblRBUmhMZmhsRWRmeWZXNWZXYUMzd3g1NWJXSUg4d1RsNDBHNzhBdmh5dnVXQjFzMkdOeStXY3laNmZTcE1mNC83a1o4NGZQMVpKa1hmWWZZaWtZRlkvRXVhQ0c1Yk5tb2hZQkNBbnRwcnliWlpUalNmTVZOWFVCUWFhRFMySEJ4LzR6TVhuUmRJRHZZc1BXWG1PcU5kY1lLa2RKcCtMWCs5ZCtVMUhOUzBwVGw0MEc0MGpNdWcxRjZ4dVpobzM5UU5kcVN6cTkySWJLWU83V0R0YjJFenpoVXM2OVJBNzc3RnovVkc3cTZOUzRlakhEVlJCWktIMElBek80OUJvUHZBeUJWcDZmNk9XcVlJUmdPemJjelJ1SHR1S01Od0hFRjlMNDRYSjE1OHkxaFZlNnpRN2x3R3RwaVBvTlJmZ3NwRTgwR1ZYR1BzWlI3MDhLVTVlTkp1Y0lUYmtNeGUwYmlxTmErMEI0dVoxR1N1RXMxemZmc1RDSlQwNS84RWsrU2lyZkhITlNiS1l5S3JmVmlwVzhxZUFpUHpDZm94ZkVYcVhyS2I5dXM1K1JnRFNadXFBUzhvU0ZuS01jWFdVSDRHQk5waGR5REo3ODFwcnhIMjNvOWZ0Skw5Y2ZWclpheTU5c05GbDlzb2J5V0szL1BCRGxMejhvNkk0TmdwLy9OMW5MbmpkVERYdVFlMWhwOEZiZURFY0pUdTJBOEZkMG5lZEgwTlJNTkVOUjQwYVNiM3l4eFpNc1NPYkRxb1ZjUEZYR2UzTFVUMENrRG03Znhrd1kyYklmYlBqbENYQWJESWZjVk5iQVFxWCtLVHNDM1l2WmhibU1hKzVBRHF0UGZFTmpmMkNwMjJRaVpJM1FiTXhlS0lpUG5QQjY2YlV1TFJmTlo3NkJrb0NYNkdqekpsT1MzQ1hkRXQrZ0dGTGJhbjVLbVBUOTVvOFpBbE0wNE13eHBaR3BTeDlBelVSVWROdXZXNEVJSmZzUTVhSCtjeWVzd0FKMUpZK3ZEWmhIdFdibGgrcDdyS0R6bWFTZ0JmbmtrMlgwMjh1NE9EUDNObmhaUUduTmFPT0dZbVJsNi95SWRtWVRERXhuN25nZFZOcTNENjRJTmNlZVRsN0JLNnRjLzc3Q0dKU1dDWmgxMWk2Z1pJRHhyNmVPbUVuN1BteXF2aThrVDJFNGFzNlMvSVZKbjdkY09hNkUvblorU3VQUGRKN2hvUEdYc1YvZi9UQVVUUUNFRkJ5aytESVdOS0Z2dkY4V3hXWXRWWUxUK1NueFVmc1o3bUdnNTFWT3NLKzBRVWMvT2VQZGdVZm1QR2VLWWFPZTR5OGZOVVB5Y2JCdVNMSlp5NER0RzRLallOWDFUOFBZQzZMTmRRWnkxR3VFTUdUWFFBVXVzRHVyaXpjdDNwQUQ0bnE1S0ZybUhyM0U3N3JGeW9wZ2pyeDYycGx3YnpBTzlpZHY0WFl5U1pQMmpybXY4NHJBaEJZNFlhbm8xMDlmVWwzSG1KbldXYmI3SXFtMGlXQklUdm5YZFJSeE9nQ0hzaDVhbXNRTElNb1F0NGt3YlBKMm93TytNd0ZyNXRDNDJhWVdNdFpFZ04xdTRudlQwQS9mV3Eyb2dNZjkwbFQ5dTNlMGl5Smp4MDY5czNVVnlxWTQ3SkVLakxpUzA1d1ZmYkFXczB0dVlSNHRNSFQvT05TRENBd045bm0xTlVGSFhDK3VmTGVIcE5QVCthdW0xdTNNNm52ZFNMUGxIV05ZVW5STSsrKzBRVUdNV1VrTUtMZU1pc1pzUWg1a3dUUHh1Q0ppdmpNQmErYlF1T0dkd1MzdGxoQzNTOURBaVVWRklJKzR0Z3N1eVVmR0Uvc3M3alhZelBDKy9hU0VlUUFaKzkxTTZ2cEMvUmszV05mZmlGOUpYVTZoVUl2V0U2VFZqb0dFTkJPUXlBK3RmL3FpL2oxNHJkOURjSi9xZkhwbTVDY1hKWjVRN212ZWNTcUYwZDg1Z0lPdmhya29ESGYwbmphd1FoNTVmeHhUVktzWUdPenJZNzd6R1VMclp0YzQ2YlNSOTRYaHFJUXJ1WmVVZ0s4MjIwekc4QStUVk9ncTlzeE0ydkcxbDBUMTZlQmsvdVM0MEFwcjNWWnMrclRwam1OZGRuVHpBdERXWGF0SU11eU1ZREF5TFNSY3hRVGRxMkJGMS9WODA3TUFiZDdMRE5IOG5sOHQrbXE2Uld6c005YzJ2bXhUbWhNbWJsRXlKdkE4ZjlzZkt4Z2swbU1EdmpNQmRCRTZpYlh1S1hVU3hwdGNzWjdOOUhzL1FWaFNMMWg1RUpQb1h3eFdDcjBxNVZScVNyU0RuS2JxcWp4ZkhoQy9NcEVyYXh6ZEZVVVdSWFR2a3ZTZGx5Vm9nQ3h4Z1MrN1pKZTV6LyszenNHdTQ2eFVyeW9nRDVLL2QrM3JobWxYUkdmdWZRelg0dzdUSmRkVlZWYWJYbUJRQUFieFE1OTk1aExnRzV5amV1bm5XbDNnelB1aVY4ZUNybGFXOXQ2Y1pnRW1BOEdFQmF1SGkrMFord2E2TlZLd2hZRFViSmRoMUFKRDhqYWszcDRWbDRxeTUxUG16a3I1Z2h6L2xYYUtFQzBxUXJuUEFBWk13bXN3TWhZL1pDelVTaGlidFJZZGN5b3oxdzZ1Y01BN3pwc21wWE1tSldObHhmSUJMQXhtYXJZVTVtZXFaVHM3akdYQU4za0dyZDNJQWd1U1AvSjlKTXpWaFdCWDhxR00xRVFBRFY3UGI2MHJVajA2Z3dLRmdOQmF3em1FbmdRNWxLNjRiRXZubEg3T2RYRXdqMEtFQTA3VHZqUWVqbE1aN1pudUVudHRDTUU5d2k5bWVRekY5Z1BVWXhnZU50VllkZTl0cnhBTElDTmkzVXkzL08zMUdNdUFickpOZTVKeVhkYWRGbno5Z3NmcHRvN1JVeVNUK1RlbnloUjBJNTI3bi9Ed283Um9sb01CSmQyZ05ma0VkeE81dHNvY0dFUHdyVFdKSUhPTFg3dlo3dUZNclVsYi93M0NwRGNEUklFUnhhQU9SYytPdXF6aXRVTm1RZUxBOFUrMTRPN3oxeTBOZWlCK2JTMVprcDJ0ZVdGNmdGc0pEUHpkL0hJVkM0ajEyTXVBYnFwYWR5czZEMVdyRG42a0svWEc5ZER4MFkwU1o1ODIzK0FocDNxcWZEUDZzMm4wYytIY3BnZjZHdlY5UmdJWnJOTlRZSTAwWWZRRkxnMnRTUkVzQ3ZLRDAyZFhOSDJRNklBNlpwVGhaNEpvQ0hla1dFdUtndGN3VnNxck81RjNHV094MXpBd2M5YWQyTE1UUFZtU2hJUjhvYXdtVGIvcXcyODJQQTkvOVF0NlVvU2o3a0U2S2FtY1gzaGVWdi9NeGQ2VzFQdjRWOWhXS29FSFNkNzNESVhHTi9VWTVIM1RwNEE1YlZuVjVPQm9Lb0piM0tMaUlGZTh5dFREUlNwZWJsMFpmMWI0MzFOZGVNQU1jeUZiN3RvQUpvQ2JqbXp3SHV5SGhvL3ViZGpWazFqSG5NQkJ6OWp1cGMvVEtpa04xUFNNTTBsU040UU5ySi8xeG9CY2wzc2hZOHVBYnFwYWR4SXFNaWNPVWVIZmttVFJ3VFZacFZLdi9UbzQvOEs0SitxT0w4WHRFTnpTV2VOZDV0cU1oRE1RQXQwcG8yRTAyMU95NjJxSUwwcWgrU2V1UUN0bjlHSkFxU1hheW9Jd3JkZGJ2b0VjcHZMSUhlRlZVVUg3akxMWXk3UWdFMVZ0OHYwSlVDOW1iSkVoTHdoYk5yMkF1YlRWMzdyeG42NHVRVG9wcVp4OHBrTXpFN0hQb01FZU5qbXdpR3FOQmZOSmQwM2R0MXFNaERQUmJOMUVXL2twdy9hV0RHVkxmQnBDN08xL3lPOWZreXNZQzRoZ0ppOU5TaTYyVGZwNHJqTjVUQjNoVlZoQis0eXkyTXU3ZHppNEdIcmF4cDZNeVdKQ0hsRDJCVE1oWE92WVM0Qmp5TFh1UFNmMXZiTkRudTlhS3dZYzdGZGRkMGw3VEI5QUt2SlFEeVgyZWFuK3ZJVVJyNElKSjkvMWEvOHI3anp4aURBLzRWZlB1SkdBZEkxSUljZXp0clUwc1J6ejExR3hXSFlnYnNrNHpHWGZtNXg0REJwdzZqUlRFa2lRdDRRTmcyWlM0aHU1aHEzSlAzdm9Xa3VKOGEwWEtCaFBMdjBTZG1qaTcwUXBMdWtYVVBKYXpJUWZIUGhVekVhdVcyQk9yNHBqTktSbVBhdG1PWUNTeG8zTWpKUmdKanFOd0Q1TXJwMndGd1pVN205b3YwN2NKZWxQZVlDblp5aUJ0NzBWUlVXTzd0NU0yVnloTHdoYkJveWx4RGR6RFZ1SVAzdlVZYUthUHFlTWNzVVNUcFdDclVxYzlGY1VpaXFyeVBYWkNBWWoySGZCZWl1d3pyeW1tb1k2dDZTS3dPcnBya1lyMzNZNWhJR1NENXRBSGtPUzdaZHJJWGtWSHFZYkJjMlVCMjR5OUllYzlFYy9IMTkySVFsY25WMElNTkttK2FFeWh2Q3BpRnpDWGtVdWNaMXBKMGNtZWJpZU04VVl5N2dYeHNhMTg0OVg4alNobkw0bDdPN0djeHBBTU5BRkcwYlUwNmJUTjA0K0UxaDYySndLT1FXWjdaa21zdXN2aHNiQjRneHRSK1ovWTNaVEhOWFA4MXpiYnM0Y0plbFBlYWlXUndJb0QxY281bVNoTGtVRVNSdkNKdUd6Q1ZFTjNPTjY4cE4yNTR4MVFmSDlEakZQTHRodEJrR3VPMnNBZ1Q2ZVJ5RzhzMDhxeTREUVdHZ0s2U2l1ZUI3M2VXSjZ2ZGRCSTJPbzgyS3VQcytLMXMwcHkwY1E4RjFwazJJWXdDQndXRlhZOXdyMlhhQk15UU9Vd2RiMVRjdk9TMFg3cEtIMjF4MEI3OXJ1SFpHTXdXSkNIbEQyQ1FObVV1SWJtWWF0NXlPMTdyRExSeFRyU09SZUdMTUJmcXpBMWxhL29JS3FpaElkNnJDOVJrSUN1dEZIeU9KZXQrRlV3WFJDNTVMTHE4emRDS25mVzF6bm5laWo2SXhnSUJxYitSOFFSbk5VU3pQZ3RCaC9oNXluZzZMQTFmem1BakJ4S3J3WUdVUnQ3bG9EajZvdE81Tkc4MFVKQ0xrRFdIVGxMbUU2R2FtY1ROcHQ1UVBBN3pwRHNjVXRaQU1FNVJqQVYzNm83bWtJN2svOXZFZGtWV1hnYWhzdmR3aDB1QmhlcSticVRTbHQzMnpMeTh0bTJadXlhRzBiZmJzeHV3Z0JoQm8wbkV1QmhpZTRadmxPVHpFWDhnb1hBT216aGNzNzZhWkx0eGxsdHRjTkFjL0hhc1dmMDJXTjVvcGtpTGtEV0hUbExtRTZHYW1jZnV5eTRLKzZ6UkZkTDZyOU81cW1pSnZoWjRLa3UycFBwRFowQ3RwUFhhNng5VmJTMklZQ09MaTNUYWREUTgvcmFRdTNDKzI3YktPK0pUcGFqaEtGSktnOFNKdGtQZTZiMUhNMVU1YURDQmdJTnM1VTlEVzdCSGxxU28wY0EyTmg5bFlQN2dGQlgyNFN4cHVjMm5uRHhTOGFkN3Z6TUVNdE5CTVFTSkMzaEEyVFpsTGlHNW1HcmNudXl4NHJMc1NOdlVSVkhnNjRlWUNKK1hPVWpMOEJ2Mk4yaWFISU8vL0ZtQTVKZjNLYWowR25PeFFkM2Q0UWdQWE84Ty9rcXcrQlpvNXRseXk5RkxtRWdPSStlNTc2YllMdkYzMWZCR0VVWGJnWmJnSnVUN2NaVVczdWZRemkrUHowR01vdW4vWjFVeE9JMExlRURZTm1VdVFiaXFOVTZNSytKMGNVWEcxcmw4ZnNtZXZYOTlSQ2ZKdVdZOUl0RWVYcEplVGdRTGdrcXE1SnF5bzh1QXFmNm94RERqYjR2RUxuaHAzYlhtZGVpOWROYXFzYTFQZzY5ZmZ4OWdmWHIrZVZZb0FCTWFUakV6NTJ5N1E1MnN5QU1CUGlJcTliS2VyZDhvVFBMaExKbTV6NldRV0IydlZZalZvZEFibEM4M2tOT3JMeTk5MlVkcFd5YVloY3duU1RhVnhVT2tHYnlxWXpTMStUNitpWTRvN0JKTWNHZnMxNEpKZVRTbTI1VkErKzZ5TTEyYkFxeDlsVkZQaThUZXdac2ZTVWpuZFRqckZIeGhxYmMwT0lnQXh2eDEyV0xidEFvdloraTVJaDcwV1JJZStMRDNqTlorOW1PRENYYmJTYlM1Ym1jWEJPQ21vZFlXK3VHYTM5ZVZOUXRnMFpDNUJ1cWswVGgyR0FYUFIxY1cxT3UvUzBjTG9Nc3lHRS80UXdFYk81TU5JMXVXbzNrL05wellEVHE2YlVVMkp4OStHeHJRYVI2K2JkZzFnTHR0NURXcy9JZ0tRV2NQQjZwZ0xVemxERVFKSGFDZExnajZRN3c1QWI1OTZhRFBaa3BZTGQxblBiUzRaQ2I0RXpSM3IrZFROdEpySmFkU1dsNy90b256SmFqWU5tVXVRYmlxTk8xRmJHTG5BMEhDUStaUURZRndvYzlsUGUxeFpzMjk0dmp4dDYxamsxR2NBMWNHMER3U1Y1bjVnbGhxNmlzemY3OThWRW1qQVEzdzluL2p6M0FoQUJrSS9CUXY0NlpWdHUvQ1JSUGI2dkRoMFRkeU5nN2w1YWlZbmFTZmxmckM4aXVlanI2YURmd3VLcWMvUldjM2tGR3JMYTgxeEs5ZzBaQzRodXBscFhFODlrcDQrbWh2SG5qZ1MvRUtaaS9sWjZVN2U1eDJLVVYxOWM2RStBeEFFVkdOTlNOVGN6MzdaSXEySERjeTlEMFFXQkM3blpheERXUkdBN09zckd2REVESGM1WnloRCt1aDRBdTkvUU9xd20vYlo2aU45em9OZWlwQnpkSUZ4U2swK29VZmhSbmQ0V1Zhd21za1RhOHVyejNHcjJUUmtMaUc2cVRRT2VvOFVqaU85ZTdMOGJ3a1F5bHlXMUdnbDZtZ3VhVjk0dm5PcHgxZWZBZEJkMWkxYnloYjVXMk1WV2Z0c0dweWVTV2RrWEF4cmRoQUJ5SWx1aFh4Wmk2dXI3enJLVmpiNVVnZ2ZWcWJZUDhqWlJ2TE9iT1IwNGk1Sk9zMUZjL0JCVlc1Q3lkNjJMRzQxa3lmV2xqY0pZdE9RdVlUb3B0STRlTktic3ZsZ2JHY3lCTC9PbHlKY1Q2c3dkNEYvSnBKUjBWM1NkS1Z6dEN0ejZ6T0ErcGNNazlUWTFRN1dXRVhtQ3c3cE54K2dDMWFlTjBoZ3ZRWVNBY2llWmdIOGdHWHAvd1BzYUxZMUZKcTlkQnRjM2gyUXFOWGJWY2c0Y1plWlRuTnBhMW9oZ3F1M1UxSldNM2xxYlhuMU9hNWNlUzlqMDVDNWFBOU5yc0tYNktiU3VQVnNETy9yblpmbW1INEZIcE45blIra21CVzJLYmtYdXFZeWVhN2Fkb0h4OWc0c0xGL3d4d2RYZlFaUWVkYTFneTNJMXYwNTBvZFdKQkhRUmI2UkJCZTBPZHRtS2N3T3dnR1JST0czSy9ZNUlQRGVoMzhkSklUcnIzNzdwU21BV1NFVjZHdWUyenI3ZVVqZXU1b01oY0c5QlpCUEx3MTNsYVR1VG5QWlZ3NG5sT3J3MGFYekpsbmVOZm1zTFMrNGNmbHMxTWRtcGNzUnNLNmZVdElEQ1JoUVBkZTZwcE9xQ0VvM1ZXR2xjU2ZaR2lqMEk0QkdlbW1PYWM4U1VFU3prb1hSQlRxSEEwV0ZUNGFWNTh1bnFtc0xXeW5ZTUc1bjdrc29BKzRqNTFRelhqRUJXRUxTbHdWeHBLQnh0OUtTMllJdHhBdXpzbUJBRkh2QWRrZUdSOW96T0ZiWjFsMy9MMlVyN01lUzVHUFFOVTJ6Mnp1dFQ3Q05yS3lHZTVhV0Jwem1BdnFSeXNDM2RyNlIvSjdxN3dyTkZGUEttdkx5ZjRCZXlRWm1pTVVyN3doQ3pRV2xtd29qcFhIOXpDWkJaYlpWcnI0UCtJVnI2bUlYS3ZSWVZySm9MdnFJREQzcmJrYnpLWFlCRHkrTnFtMGZpSVl5Z0Ntc2NpQXoycEdCWVRiR0JoQ0N4cDJteFVlYXRabDdkVkFnR0JBbHc0cHk5cURCajE2NTlzZ2pMNy8yYUZlcHF5cVUzWlcvSUJJK3l2KzNJVC9iOWZmc29zdCtPQ3VrUDlnOFVZYWM1dExYL043V0ZwTkVlZmxDTS9tbWZ1cWNoc3VMWWJQOGNxVitQYVpDMS9LbWhab0xTamNWUmtyanBxK29SOTQ2eWxuRFNIQlRsY3p2cUxrTEhKVzRuRmY1eWl2emNQS0o3bXR1cUdnRUF6NXBPRlowR3JuRFlvdzI5MENUZkloN1BPSjZ6elBiYVlqM3dYbVBKeEpyQTdLa25MMk1kbGxnM3BnMGZ2eGxGLzhsU24reCs5TXlJT3M2Y1pkWlRuTlplWFJENXZMZnhVK2YvNGFLRlpySlgvdEpuVk5WcHZSdXlCdkNCbmJ6Y3RjM1p4RnFMa21JYnBackhDeGFLaXZLNWNFdEpNUEVBdUhYeEREZzJ5NDdtbGp4d1gzZEQ0MGxOOGpHNjVSU2JVQUdZVDVuVi9NT2ZJMXc0eTVMTzgzRlJ3ajJXQXBUaFRISTYyTFRsTG40bXViQXFFTGpvTHZOeG9HY0ttNTBBWGM1citJTHhUQ0FRYi9PV09BVEJSYU96SThJK0F1aWNnN3pXWmtzWHh1UW9iWlVpV0RkMFJ4ZlgzRTM3ckowbUxrVW1zbDk1RE1mWDFjNlJsNVlEOHptdURtTlprYVhuSjRaY21CVW9YRU94eFJJNHN3RkxORms3NHJGTUFCM3h3R2hpd3N5RGVhUXIwWVdSUlRUWm1XeWRHMUFlcTQreXkvQklGdDU4SmR4NHk3TGg1bExvWmw4TGNmUngvcGx3Y2pybm11TjExd2NHRlZvWE9xWUxoMGJqY1daQzB4dEQ0eHFya2dVZy9XR1ovcEh6ckhVSlRZbUxaMGRmRDR2V3hPUXFXem1uSk1xQzExaTN5N0xGbmx1M0dXMU1ITXBObk1jOHFwSnRJWW1DRHRlYzNGZ1ZLRnhiZW1ZZGpZa2tPa3YwbHdxYUF0aVVReEdDQ2ZkRUx3OEFyMUp0WjZWazlCejViUnZPdHRINTN0TW0zb0JaOWdCeUNwbUVxZ1J3NmlyZzAxR0ljeGNpczBjaDd5d0xYRUtBdXBvUW5TODV1TEFxRUxqNUxIQWxyVzVnelNYVllTdkZNT2daUzg5WlErOFhnQldrZmtqYWVpQ2xYWHVrZ3kwajk3VUJHVGdXcDBzazNKVTdReTVjWmRFZzh6RjBjeHh5T3RnQThLTzExeUtHRlZwM0lsd2cxZTFIcElqaWpTWEt1S2NWQXlEYVlRNWNoN0lDOWJmbTF3NWdOMHZ6bmkwa2JPdkNVaW5XdnR6SGp5RTBGYzM3cEpNa0xrNG1qa09lUjFzUU5qeG1rc1JveXFORzRtOUUvVnFpa1RUYlM3YVhwMHFCb2NsZVA5YWVzVXdHQ0JXZ0VxWm01bU5yaUx6N1R0K1prNjlGQ0paMVFLa2hWbGhOSnBTOVZTaHNCdDNTU1hJWElyTkhJdThSVFpjVnFlNTlJc3IyN0pkOE9zNkJKTmwyb0VpUmxVYU4rVGVkbjdxT3lYb0dsM2duT3l1elcrdW1HUVhpV0hRYVhUWGhhOGk3OWppUmNUbDF2YTZzZmRVQzVEcHNGMFhMbkt2Y2duZmpidHNicEM1RkpzNUZubUxiTGlzVG5NWmxuUXZRZVpTeEtoSzQvYTVaZnorY3hMRzdMZGdMdGVmL0VpSHNkdC8vcjNYc3pJOE1GODlSNDFnTUJXMGQyd0k1b3JBS3ZJclhPbU90TlpMSFlsMjBnSS9iYm5RUGRiVGF3R3lIbjUwb1YrNUJ1TEdYY29hWkM3RlpvNUYzaUliTG12QlhGclhYL3lMakxFUC9ZNzllWW4wS1FTWlN3R2pTbzNqdy9wS1lRSnNtd3M0WXVvNlRlV1N0NUYraHQvSVVaRUlCak9JZFNiRkJuRS93cThpVDFkMjNwd2Y5N3lHMW81M0hVQzIxQUVzUkNQU0lxdkNoeTRyNzhaZDFnZ3lsMkl6eHlKdmtRMlh0V0F1ZmFXSEhvY3N5RndLR0ZWcjNCNzdjUGNuYmR5TDVuTCs2TFhIK0xrL3k3TG1xcmQzNnpNNHliN1NZTXRYSng2eWlqd3dQQ3dmTnpqcStPbnpiVE8zQmlETGRiWk9lNVdMRms3Y3BiQmg1bUkzYzB6eTJteUVxQTV6NFVkUXI3M2gwU2JNQlRZT1RlV3YxcmlGRDE3OHRmbkVJV2FiUzZHQVNwaXFYcnVxelNEOTZMMWlGWHVIaytQbXlGaENzQU1lS3VMNm85N1BIVmpGYWdBeXFIU3NMQjQ4dWw2NXlPTEVYVklLTTVmRWF1YVk1TFhaQ0ZFTDVpSWI0UDhOR2wwU0M2TzZHb2MybCtTdzN1d1p3MkFKcjk1KytMSWM4Q2RSSGhhdk1CWEJPUnlRSTh1ZnkwUXVDeXlHL244YW5WaWd1UXNlZmEwQUFBWktTVVJCVk9oVklYdzM1UjJ6dVZndHE2dHhHRzJXckZicXpTOHdERWFWL29iVjJ0TG9Pc05MT2hleEloY015R3ExUCt0cTJEQjh3cE9SaVRLWHV5cnYzVFdYdWhxSDBlWVUvQTY2ejg2ZUZnUVFERlpDdDdwMStvVncwQ3J5NkU2aFBqNGhGSkJoUFdiVDFXdjRYcG1qek9XdXludFh6YVcyeGlHMFdUMkxhYmFoZ2dGM0JJUERXbmJva3dFK1FJSmRSWWFWd3BpVFpZR0FMTlpWKzQ1MUVzUFhja2Q2akxuY1hYbnZxcm5VMXJqdXBnTmtUOUxRM3JUeGxET1NxeGtzMVBOUkRDNWFaQSsvaXB5ZTI5RXFod1hEQU5tdjYzS3VoTy9XcUhiWS83OVpwV1B1ZDFmZTJWQ1hjMURmajY2dmNROGRZNUNUWlJZcjEyZ2N0S29aRE9wTWdCMmNaQko4OEFnOVlzRHhoVE12SVVSR0VDQ3QrcXNLaC9YZkJVSzhMK05wNkYyV2QvcDFIamw4eWZML3VmdHlTOU9iMVRndnErOWI4MlpGWkx5clVhcXdpcnlCRlNaa0lITFNEQUdrOVN0T0VwakVxYTlpU2puTGZQekFtWXhJZkdIa1JRaVdGbG44RUw2c1ZiSlpqYk9JMzFQUmtGWGtQOUEvSlhaUHRaS0VKUVFhUVNCZ0ZSbmNOdGFvSDloSUE0Z0lJWERYRUdqMTBHZVJGM3RnTGcxL0N2Q3V0Wk1ZRVFJTklJQmZSUmJXMHVpR1R3UGlFd2xDNEc0aUFKUDNiUlMvOTNWaGJHSHNBRldZQ2hFQ2s0Z0FURWRRZTBPdEx3cGpNYjRST1lsNFVKc0lnUklFVGxDcnlGT2Y3RWxyWVhVM0RrdEVvQ3hDNEI1QkFMT0svTzYzZnkyMUZialYzLzY3UnhBaE1Ra0JMd0lQTXZiYVAvWmRUL3pGUC83Ynd4K1FVeFpsTUxpWFhiejhLSU1RdUhjUmdGWGt3T3YwM20wc1NVNEl4Q0VBcThpQjEwNGNRNnBOQ055N0NNQXFjdGpWNklzRDl5NXVKUG45aUFBLzFCSjJvVDVyY1Q5Q1NXMmVmQVFPdzJ3RlNsK2VmRkNvaFlTQUV3SDRseXVoMTRhVEVDVVNBcE9Qd0pTNVJvd3huVVpmdEpsOGhLbUZoQUFoUUFnUUFvUUFJVUFJRUFLRUFDRkFDQkFDaEFBaFFBZ1FBb1FBSVVBSUVBS0VBQ0ZBQ0JBQ2hBQWhRQWdRQW9RQUlVQUlFQUtFQUNGQUNCQUNoQUFoUUFnUUFvUUFJVUFJRUFLRUFDRkFDQkFDaEFBaFFBZ1FBb1FBSVVBSUVBS0VBQ0ZBQ0JBQ2hBQWhRQWdRQW9RQUlVQUlFQUtFQUNFd05nU212dlR3cDY3ZEdCdDVJa3dJVEJJQzYveExZMlF1ay9SSXFTM2pRK0E5YndCekdSOTVva3dJVEJZQ0EvYk1aRFdJV2tNSWpBK0JBZnZtK0lnVFpVSmdzaERvTS9xUEZKUDFSS2sxWTBTZ3cyNk5rVHFSSmdRbUNvRXR0amxSN2FIR0VBSmpSSUN4alRGU0o5S0V3Q1FoTU0vWTlpUzFoOXBDQ0l3UkFmaGZsV09rVHFRSmdZbENZSW0yWFNicWVWSmp4b3BBbTdaZHhvb3ZFWjhvQlBiWnR5ZXFQZFFZUW1DTUNBelp0OFpJblVnVEFoT0Z3Qkc3bXN4L3JmdXFmNW1vVmxGakNJR3hJTURZMldMdm1jOTEyZWxZeUJOUlFtQ0NFRmhnN0dEMG5TUlpZczlOVUt1b0tZVEFXQkJZWWV5N2J1OEFhY2I0TDEyRUFDSGdSK0FTTzkvYTRObEg1STM1VWFJY1FrQWdNTXZZOHlJd1ltY0VDU0ZBQ0pRaUFPL3F5d1BKZSt4bWFVSEtKQVFJZ1JNMVo5bGl1NFFHSVVBSWxDS3dwMWJFdW5TT3Z4UW95aVFFa3FRTHU1VDhhakYyTEFMOFovWDFXWkFDaEFBaG9CQ1lZdW1DMkxMK3RiRWhuZWxYQU5HZEVNZ1JBQ3RaRXpGWVVNNVR0eTd5TUlVSUFVSWdSV0JWV2Nrc3U1MkRrcTR0NXdrVUlnUUlnU1NaVTFhaW4rT2ZwelA5cEJ1RWdBT0JBWVB6WXZ3YWFaOVBtcVl6L1JJVStpVUVEQVFPMmJNeTN0VzJYV2JTMVRLakpFVUlnZnNlQVRXb3dQZGdEakl3Mm5RZUpzT0NBb1JBamtBdlBmcXlLcjRIOHdISU9PVC93UUt1RzNraENoRUNoQUFnQUp1VHB3S0lOcC95VC9IMTQ0OWR1OGJZdFd1UDdSQkFoQUFoWUNDd3FFYVJRLzVkOGRYMFUveTA3V0tBUkJGQ1FDS1FmWk52ajExT2t0bjBJeGUwN1VMNlFRZzRFSmhoZDJScWo4L3VUK0FQTHRwMkVURFFEeUZnSWRCVzJ5NWJNSWRwcGVkaGFOdkZRb21paElCQW9LKzJYVHB3SG5rbTNiR2NvZjlnUWVwQkNEZ1F5UDRWMGpvN20rcnR5aEp0ZXZQRkFSVWxFUUlqdFplL3lPNXN5WGYyazZSUC84R0NOSU1RY0NEdzFHdlU5c3I3ZTQrcmpja092ZTNpZ0lxU0NBRW5BajM2eCtGT1hDaVJFQ2dpMEJML3dlS3A0MklPcFJBQ2hJQ0Z3THo0eCtGN3lqV3pjaWxLQ0JBQ0dnSXIvTTJYZWUzZFNpMlBnb1FBSVdBZ0lNeGwvNnFSUmhGQ2dCQndJckFBVzVmTDUydk9QRW9rQkFnQkU0SGh4Yi8zUG1zbVVZd1FJQVRjQ0N4ODhPSlgzVG1VZW44aThIK3hiOW10Q3RzRDFBQUFBQUJKUlU1RXJrSmdnZz09Igp9Cg=="/>
    </extobj>
    <extobj name="334E55B0-647D-440b-865C-3EC943EB4CBC-86">
      <extobjdata type="334E55B0-647D-440b-865C-3EC943EB4CBC" data="ewoJIkltZ1NldHRpbmdKc29uIiA6ICJ7XCJkcGlcIjpcIjYwMFwiLFwiZm9ybWF0XCI6XCJQTkdcIixcInRyYW5zcGFyZW50XCI6dHJ1ZSxcImF1dG9cIjpmYWxzZX0iLAoJIkxhdGV4IiA6ICJYRnNnWEhCcFh6RW9hRjh4S1NBOUlGQW9hRjh4S1NCY1hRPT0iLAoJIkxhdGV4SW1nQmFzZTY0IiA6ICJpVkJPUncwS0dnb0FBQUFOU1VoRVVnQUFBaVVBQUFCVEJBTUFBQUN5cDJvdEFBQUFNRkJNVkVYLy8vOEFBQUFBQUFBQUFBQUFBQUFBQUFBQUFBQUFBQUFBQUFBQUFBQUFBQUFBQUFBQUFBQUFBQUFBQUFBQUFBQXYzYUI3QUFBQUQzUlNUbE1BSW9uTjc5MUVFS3N5Vkx0bWRwbTBySHJZQUFBQUNYQklXWE1BQUE3RUFBQU94QUdWS3c0YkFBQVBHMGxFUVZSNEFiMWNTNGhzUnhrKzgranBlZmNvUWNuR0dkUkZYR2dQWEtNTHdSN0R2ZWhDNlFHOVNSYkNHUVd6aXZTRUtEZUJRSTk0UVkyUEhoR3k3YnVJcUFUc0FlTURGTHZSdGZZUTNMaWFDYm9RQS9iVnpKaG9rbHQrVmVkVTFWK3ZjK3AwVHp5TFBsWC9xNnIrK2w5VjNUTkpNdFh6dzROcWJQZU5xdEhQVHIzNmNEVVpjNSt1UnU5UWIxNXNPYkJDUU8yTlF2VGJnSng4b3FMUTlLUWlnMFhlKzQ4RktPdlcwNCtXa1Z3dGZwa2RWeFQ0MVZjUEszSVk1R3Zzd09oSGRPNjduR25FaUJGTWt1Ry96WDU1YjY3OVNEbFJtS0wxcHNMVm4vdkRBejlybjZ0K3FMSENaaG94SkRZRVgyQWpoWHI2OFplKy9lRjdxaHRzOUdmWnRtVzJvd1QzR0grT1ZEL1lHTHdhUkZWR3ZDZ0dWUjgzUHY0alcwVHZYd3F5TE9oZVYvMWdZNVh0Qm5HbGlDWUptRzB4NHFpVUo1bVBVVnk1R0U1UlY5cFFqYytiblBQc1JBRVdCWkcyYklWd0dzMEl4VGxNR1dDSnZhWXhYMzd2Yll5NXBRSEJWdnBXRUZVVjhidS8vVnJzeFcvL3daK3Y4N2FaU1R0TVI2K2xseDRBd1Q4anhxaXgwd2dxTDhsWGlLOXlnamE3OE5KWndPM0ttY0FTWUhRM29ZZFA1cEM1MzZQelM0S3V0MDJ6Z0tuc0VYU29PY2VxcGxNbHFXVkZoamFMc3JrTnRxOUV6TjdZZ0JyMHJqN1BHQTJRQzFaa2dFNk9Zb1k4dTR5aDh0Q3NXM1lJN3paM3hjTWpRRzBkOTBJazhYQWVPYmNVK1J5OGcrUzFNVUZ4bWk2elRGc3htbzFGa2p4TVRFbXZ5ODROaWxVV2FYTGpxM1FlYkQzMTJBRmpPdHZXU1Z0TUZkaGpZODZCem5ya1NoejJIb2xmSEFuUHZ1c1ErUUExeTZKOU5OR3diV1o0N0FMTVJpMTdtU1lCTG5IQ1dKemcxQW9MY1Z6SmlyMEpOVVlTWDVHUVZmYmZJblExM05qMFdCNWVqcVNFdm1YSlNjcEk5U0NwZk84QnUrTURsOEhXN0UyQXM1NldNV1g0bEZwN0hFdVFxbWVtVnppd3R0YWhaY21JZUpGMVFDMHFQem1UY2pZaDFsbVQ1Q3hXZWM2Z0xxQnRwdGNWNkVTZWNCeExqbzU0eVVhczhzd0pEYlhmWm9oSnJMTWkvTytac3FidnpVRUhKNFI5Q1gyWi9kYnNTQmtkOFZBaFQyUEtkV2JuOEdoblRaYXZMcUNzUXdmVVk3bnZTUC9vMm9WUWRNUkxrdDQwQVdXRFdWVkd2TE1tUzJ5NnNFN3NRVFo1ZWFMeURJQTh4a3Fkbk5sVlJ0ZlVuNVRoZTNlbXlZMDFxMkpMNHAwMVNXaVo1WnRSUEF6bGlaRmV1WTVrVmt1dGlpMkpqM2hKdzE1ZXpKVDZ0aUxqblRWSmh2WU94b3pvcGRsbVpucmxPc3FQZVN1T05jWkh2R1ROZGdQdjZCWndZaThMenJwcjBRUzdZOXZUZzVSbGlMRjJGVUVLSFVuWm04NnlVa2RMUWZIclRyZ01rbW9FWXdlNncxdGRabXZKeE5QZXRwMFJLTEpTdTJjZEtLQWpHWE1iS2lubkVoSHhyQmdZSGdyNWpJYXBNQ0hCSU9lUkhtOTJIQzFaQktSYlUzR1FBS2RxcHFSRTR3SmEwRWt1cUtPTHR3eUNPY3ZTSlNjcGVLVlN0UVUwRm1yZU1jT21tb3hGNnVrdW0wSEFReEVKd3RZYjVRa3ZWNlF0TkcxZm5yZjBWemhHejVCYlNDcVJDMnBvQ1drSkxmMzA1eGVQamlRbytFWlZFY1JWUXZCeWhKWW4vSVpwUDVmUXNuMFo1ME5Fdk5WWDBodmZLUjlrTEsxczduMXRDQ1hQNVVHQXU2RXlYazRnbkhYdS9ld2laUmQwbGw1K1ZPREhYa1JWSU5mQkFXSHFvcitWOTVsZGRnRzVrN3l6elc0dzlobkM0Mi8yODVCWDcwR2srZXo1T1JBOXJPczU0YXpqaXc4a3lmUEc0ZDNQeitMdWR2ek1CSXBrWjFqY1JGZjJtSkNsOXc3MHQ4NGVPazVXMi9yc1RJUVp6UWJMamdqM21mcmd2YnNHb2U0MGJReDMxcWN1UnFDQUVleG9RbjhyTForVW45R0NkcGtSMTdncmpYSVNUTWdpYmpKVzc0azc3TDdqK1JacGt0U3luWVZtbldmSEljNEFRK1cyT1FGMzFsWjJQOXlTVlZPQUYrRGVGWjBDQnpxazhzRmdDYktJUmRWbEg4Z1E4UmJlT09SMG1LejBNTjcxUGN2WktiQ1BhN3liMXg1azEvQzBMdmpudFdkOTVCeld0c055bDdGWDhpdnFNYnNYWXBQd2lXMW1FbEh4UFRIU0swemo0a0JLV0xSekd5TGV2ZUdSUUNQR24wdTZ3QnVSQ3BoNm0vMEcybHNYNTdNRmVlQU9zRGhDc1VYdG80eTQ0K3lRSStUTVowcFBQeFo2dnVBSXlBRXA5ZTRsOU00VlpjUGVHYmpCUmI1cmFPNHJRbjhEaDBrb1k0RTl6TkZySXI4M3JCQnFNYUlPT0RWQlRYeUxrRU5nYnliTzdRMDgxUlAySlBoWWcwbUJ2RHpabFoxblVwYXRJQU5zMjNVaHJFaHFBaUh2cm1RTHZCR2FEbkQ3bGQxVk5rU3QxeS9tZ2FKSHByQ1dPbnR4cno0MGtVNnZuMGQxaXZDRk15eERQQ2VVVUxkNVRIMzVIZnk1Ly9HL29QMExqY0lzTEZOSEVKRlJCRU85UmtoOVRhaHRsTXpsRWFJanRESGU4eEVxR0J6eVFIVkVBd09lNXBCeHVVNjJmWUgvTm1UNG4xQ1p4TXNUL1Z5K1RLYzB0azJ4b1krTG1INlpUdUFKTzhsYWJ2cVRYUzY1RjlpWmZGVFk0VEdkQUs2SmxPc2t6ZktMdTBhVzZRd1JVM1I0ZVpJL0Z4LzcrNkVob2Nrczk0ZjU3dWNVbVA2ZVFlenBNSlFMbmZ6YW9iM0RDVkx4eVZ2WlUyOGR5Q1ovWTRPMmFCKy9GdERiMGpOcWhzUmlGV3dOazhRUVZhSFRoVUpDNUJNN2pEZTFiZVBtYVpmeVBTbmlCWVh3ZTYvZHBIZEh3Rll5cDdERHhaZVVad2dxQ0RWM0JjNnFSa2xOSTdCWUJmOFY2V1JnM1NnSjJmbEh6M2FQN0VBbXNMQ3ZJMEs3bE1yclNnTGtDM29pNjg4THhTOVpaNFVYZExRUVpJNU80S3c3dVVBa0F6cUV6U3FvR3RyVGNxNnBYaE56S0VPR294TlMzc0crVGpYeDZ0Q1ljSTdRbnBZc2l2SmtnNGJRSng3L0syeVVDRUhDdHUya293MFRBVXg1c29kVkRMbFlIbkwwbk1PdGxBeGxVdzB0TzBIRVV4NHkxdUd3L3E0L3RyMmFiZXVRMHhIbENmMjFJR3lDUFdycEJLNWl6cUdwQWFDL215TjlyQUoxTlRyaDVZa2N5cHdPZWkwTGhZaW5hSHQ2dG1oZTlueDJRblF5RWNxc2tSQzZmUDNSUHlOYkczYmk2SVE0SzY2SlQ2Uk9QS3dDQllkMkZsRWR3TXNUT1pURGJldUVScnkycnZ0djMvanVjZCtuazFTck1HdDFyUkJhcWhQaXJIMnpuck5aeGVTdnhrNTRlV0pzRlZXTXJaT0dqbmlZMHB1VTFLc1RiU2Y1Yi80NjFqYmFDN1BqQ1hWV3VORVdHZEZtelhVaUR3S0VzbktUbHlmSElTNDdublIweElNYkdUOXJDK2hrUHhlOWxxV1BzeEtkSUZBYzBzbFFaMjJiT2VWdDFFa1hPcUd6TU5wMjNzRldTVHk4VzY1WGdFcDAwczBTemtUeFozTHNoZGs2SWM0S1VwcUsrUlhUcVp5TWVsOU5mVElvS0U5d1JXT1c3eVRpOWEwcGVYV2lDNjVtcG94aGlVN3NPcmFoblJVb3d6QURPc2tPbkVwSlV6VW1sdm9OSVhZZFN5SWUrTFlvYlVBbkp6bE5PL3QyT3pWZHc5bHMrTW9CbGRyUmZSam1Ma1Y1ZGRJMVM5Mk1maVYwZmZKWTRQNGtMU2hQY09wUzVRZ1hUeU5lMnpwWitIU0NQSCtVVFdzOVA2L2FzY3RlR0xMZ25Zd2orMnhxWjRWNkRGK3hXUVdENzF4YytmNmtzRHpCRiticUdwSVBTU0llMUdONGQrTFRpVGdYaTdrdTVNclYyeTdBanAxZ29hTU1rMzBTWjRWaEhnTDRZLzdCSDY5T25Nc05FR0txd2VkRWlMSStDc3NUTE5USXR5VGl3YnQ1cUZuOWhwVG4wd2xtTThydy9hdzh3UTRZZSswc0RBUTdVaUovRTJmTjY2RjBLOGQ3ZGVLN1owdHVCMVZ5ZVpBTE0xNkY1VW5TTmE5b0duckc4RzZ1NDVvS2V6NmRRT0g1b1BrM2d0cVo4a2s0QzZNM24yS0xwYUZDdjN4L1Z0UnZueHhXTHRKN0g1dVBGZjBxTEUvd0M1SjdWQkpjK2s3ZVIzT0Vabjh2NzN0OUo3dVBCWVcwRHpqVHJtUVFiMmRocVVFQVo1V0pEMW1hTnpmVmhCeFdMdkJLN3UyN3NDc3hPKzlIelF5a1RWMVI5YkxtNUZ6eStld0VScGloc2JaajNvSnU3a29HOFhZV050U25SaERBV2ZkeitrWm1tSXZxYU95d2NzS2hvcy9acG5rTmlzb1RITjJWcVhMaExWMUo1bXh0c1ZTTzgrbEVmVDBranlIUWlaSEluSGdDNDVlR3dZVkNFZWY4aldjN3M5R08xSkhMeXFuYWlwNzNwbnlhek1vZmhod1kveUVCNk4rY3d3bTRveS9wMDRWUEo0dlM5Y2F5Yk5BU01ySE9ac3V2bUROMHgzQldEbXVOTW93LzcwRG5keVIrK25kYVZKN3d2VkNHWUVlOHV4aVVmSVBsMDBsWEtBNTBxVzRZaHVkdXR2eUtPVnNSZGt6dXlVRFk2S3BtZDlRSkZzQzJNczRaUHFGWXk4Tk5ZU3FaY2pDSmVNZ28rNEFNOWpoY1BENmQ5UE5xSERrajk0aWhvV1RQWnE5Sml4SkNpYk4yeE5WRVRidWVUeWZycHEvblU2djQ0ai83NUlzTFBVTlppSElDRXZHd3loTkEwZ01PRjQ5UEorTThZT0lHWURlandzYWZaNjNzMDFuWXZMRXE0bXBaQ3B3Y0tXNkhGWmhsUTZPS3RGcGpBSjNJdi9EeWNUWnBHbWlRQllubVp2NDFLZWYwNmFTWGEzUmJtVnZIMmdKbllWRDJscG9Jc0xJOGdaSGlkRGRQL3RqS1lRWGJvbGxqS2tIUmpXYys5RTJZTXA1ZmZlK0Rod0d1RGoyTDlra0VhM0k3YVQ2aTJYdzZhZWRsN0ZqbVpKNUl3S2NmZDJGa2pNVDRXaTFsV3lzdE1xREx5amVHWmkwOVRIUnJJaFNTZll3Q1hNWlBxYkEwcFR2K2MrY2ZrRjN6MlFsbW5kRjNWRzVEeFhKQWgzSVhKbTJMVThGb2poVDFrK3lTdmE3Rzk0UWlVSjVKSDFWY0ZSdG43UHFObTlldVBYanplcHN1enBCaU9HaUhlR3U5eFZLbURqdmc4ZGpKaHF6NDVtK2M1bExydzQ4WThsMmRkS2kzL3VraFF2MUMrMVBIcE91eThwSnRSQ2plcHVZU0RYa2IxM2YwTUtzdlhueEw5N3c2V1N2M2JuZGhpMVpWUjhjdzJpNHJMNU9KSVJuVVY5bHBtN1llRnUyeGsyNjVkN3NMbXlmR0dCNE5HSmNWZnp5aFRrT0ZyRE1pbThTakMwVjVkSEptNWwwZnU3c3c3TFdQMElXNXJQajluRG9OdWZSWEIra1dsblJrSEk5T1Vsb0VFMUxTOUN3czlxOStQS3piczRaWU1yT0NadlNmVHJrNm1aTWh0a0Q4REF2enNFNWlIYjFnUmhHb21JVUpNYTVPTmlPaXBXZGhtNUVPNExMV1Jma2ZzYWhaU1NibERoRFFTZGNzejd3VGNSZUc1SUdDTmVKeFdlY2p0Umtodkpna1ptVmNnbXNuelFodG9pcVRwWXVhUmd3ZmlGM1dibXcrVUVOTjJZaFZ2cTVWODRIcU1Va1ZaOUFqZTJJMUYyU1Q4TDdMMnZ5L1ZDZDg3SlFjOUhnLzhKelpLcGd2clU1dVBmRmNFLzhWNENmdnZtWElYSXFJUXo3V3VmSVMwUmhuaGs2blBKalhiOTMvUlp5Ym52MytMVkpHYnBmVjJUQisrWmorTTlFWFI0RjVlMW50ZjBvUzRMMEs4Q1k5Z1BnRmR1VGExRmtQZEsyeXYvWEZ1ZUg2emMveTQ1WVZVMnFsdFo2WGRYeEJkc1EvMFN1RHBxVUZjMGVjSm05KzdqclJ5WHJodlV6aDVLYjdGenYxQ0pjckhMWUtjanNpZjdqeXV1VXU1ekxsa0VId25CNWs0VDhQTkQyd2dIUjIxQ3I5cnpuUjRvWnZSWk02aEJ2VDFPaVRVbk4yeHBrQmNGWVdHVHl5TjB0amdvZEpnYWI0UjJZYkVSV2lrajk3WTVyL0JuY1dWNHdHSmpmUGRnS1lJSGdRVnpJRSthc2ltdkpQYTZNWlYrUHFycUM4c3plREtEOWlaU2E3OU1zc2hHNlVsUm9PZDM5RzUxNnRHdGU3TTRRdlovWlJnRUhGdTVyNnpEbmdQVnRSRTFORVQxV2tWNHhUTithTXYrb3BGMVAvbXFMNUgrK2dWT1hHbVlMTkFBQUFBRWxGVGtTdVFtQ0MiCn0K"/>
    </extobj>
    <extobj name="334E55B0-647D-440b-865C-3EC943EB4CBC-87">
      <extobjdata type="334E55B0-647D-440b-865C-3EC943EB4CBC" data="ewoJIkltZ1NldHRpbmdKc29uIiA6ICJ7XCJkcGlcIjpcIjYwMFwiLFwiZm9ybWF0XCI6XCJQTkdcIixcInRyYW5zcGFyZW50XCI6dHJ1ZSxcImF1dG9cIjpmYWxzZX0iLAoJIkxhdGV4IiA6ICJYRnNnWEhCcFgzdDBLekY5SUQwZ1ppaGNjR2xmZEN3Z2VGOTBLU0JjWFE9PSIsCgkiTGF0ZXhJbWdCYXNlNjQiIDogImlWQk9SdzBLR2dvQUFBQU5TVWhFVWdBQUFqVUFBQUJUQkFNQUFBQ1ZDZXZGQUFBQU1GQk1WRVgvLy84QUFBQUFBQUFBQUFBQUFBQUFBQUFBQUFBQUFBQUFBQUFBQUFBQUFBQUFBQUFBQUFBQUFBQUFBQUFBQUFBdjNhQjdBQUFBRDNSU1RsTUFJb25ONzkxRUVLc3lWTHRtZHBtMHJIcllBQUFBQ1hCSVdYTUFBQTdFQUFBT3hBR1ZLdzRiQUFBTkdrbEVRVlI0QWRVY1M0aGpXZlVsbmVSVlZYNkZDTzVNd0hibElvRjJ4RjFLN05hTitGcmFkbHFhOFFWUlYwS3FvY2NTUlJQeEI3cElMV1IwbHhJUkVSZFZpM0VqZzhtZ29PQWl0UkRFVlVweEljaFVTanZSN3VudXVaNzcvNzc4NnIwM05YZVJkKzduZk41NTU1eDc3bm12eXZQZVFlM243ZVNGelh3aWVSNEpjS2pNZGhPZ2FwSU1UOHlSZDBLLy95UU5LVjkrdEo4R20zaDVGRkU3WG9KdWFwbmdSZmZFbFJuMS94VGUvNHN1VGV1WjNrK3FONWhmY2NPWm9IbUE2dXJ0YitsZGRTcGVlQWMxNHlVWU03VWlldWI1djMrc1VtMDhWWHRKd2cyTmI1S2NOcUk5UklmZVRrc05NQVgwdjQwb2JZQ1VSNmNiWUtXRlVrSHc2Qm9JOVNURGgyZ2tPOGxDR1pUS2hyamhUUXpRbTE0QklYUWk4VnVQSkp3ME5Ka256ZUVTOUZ2Z1FFWFFUVjNRS0tGL0N6aHhJS2N3VHB6Wm1neTJFYnJ0NVVFM2JZSFlSV2NDVGh3b1hXR24ya0tnQ2ZoUjlvcytTalBwQ0ZOMDREV2ZkQldoSTg4UEZWUFpSbSt0U2VOU3k0K0IveFZ0SFlSMlBhL3dDeWxlTWIwZEhEUE5vejNKKzJwQnNIc2JBZzBVR3pLbWt1aVcwZk1reU1aQnM0WE1IQmpuZ2lrMkg4MVM1TFlXSzRUK282LzNVY29aUi8rcUJwd01ndFJQYTJWVFdkcHNBcDNPVlQxdmxwQ1o2T1hOZ1FUVW9aR3NwczFRNDc2Z1UwSG9RcDhlcFAwWWkya2JxbjYvMGIxcnlGVEZOTzBrdnBSMmdJdldoajREcWQrWlBxS2VIdlNaaEhvUThsTGRHRmUralFFeTZoRndKRjhaT2FhRjRSV3Q0WXpOaDVaRnFaOXYrbXA5SkNaOXgwRm1hcHJKdGZnaVkrWUQ0ZjBSRmpMemZuVHZDQVB1TnViYlFlWjlBUlFFbERadnV6R1NINzB1cFdnS2JsVXozM25YQitVeUFuMUdyRjBNYkEvUkRCRjNhYUNiRkhBakRGaVp3dThibk5EYmQ5UUtwU2h5SCs4WTlaU3Z5a1VNV2pYRkg4OWY5NzZKVHlURjJSKzh3akQ2Y0YrRllqNXU3N1pZY1lOeTZ6VEowYytmbi84VG9hZm41K2R2eUkyaW9jdVRNYXdjaTcrYVRCVVM1Q2RRaCs2RFZaWmEwWnRSbmhhUGNHSFdiUFhWZUNXeUN1UXhhdGxES0FNcXJXTkthNTIvbE1VYTJQZ0k3dWJRbTFrYzNLZHEwVlZiNTBGbGpaamlBS0haM1Jzdm9CdlFXalA4ZStNSHhzcFV1MlVyTFE2MFRRTXFwdWpXblJ2aEl5d3AraWorL2ZEUlNoS1c2TWNHRlRRZlFQVjVCK2owb3ZBZ040Y3BQMEN2N1lLQmtXM3lXcnp2VmYxWHZoVFZnR1ZFZzJLb1ppYWVwK2VDRDlIVDF3RjEzTVQ0clJIK1hiSFYva3NXZ3ZLRE13ZzVvSnQ2RkNhc0FRbXZJUkxraTZRc1VEV3NPUXAxeGZHSHdENmlQWThrQVVYMG5qWUpTZXFwTXRDaXUraXdqc2VpSTRhQ3djRlduVUJ3bHNVM25vTkxtMCtaVnpBcW1KdEExSVpXSlRvZFhKQk9YRCtPeU1CVlJibTZHSFYxVlVCeFZNdVR5OHpCeUgxdHJ4aUVDWjhTMjgzQUpqQjNzQnVsV0c5SUFvNDc4aktNVllkb1pieG5yTGxjZDh1eG96RGxFR04xVWdlRnRyVUplTTdLUUkxcXRVQzB3bTlYV3gvVnlUMmpNeEJMc0NGa1F2UFlwaUNDcmRhOUlxdW9UWnQ0cG4raXpMOU40QVFaNzF1eTJobGllSnZJVlNIeGNTdmEvR3pwai9mb0dCZ01NWVRDVCswMVlnUTdkb2U5THd6cWVEZ2t2eGhhcC9tdDlqckxsNnp0bThWYWVNNjdBcWZBNEJ5SmozbWplQ3FXdVFBYW9TQjhXRFVReDJxOHBuOUVKcmFwMllLVGJkQytxTVhLRFFob0tDR0pCc29RYkZ6N29ydkZ5cVVERWgrcnpFM0U5Q0tBYTdobUJqUVhFdGJOQXpxUkplNWJNRXZJVWlZWFBodjcxU3E4RnVBYlUxWW1wK25HWnliVXVNQm9IYU93N0J1MHRPN2ZXZTlZaTE5MDBFSlVFb2tjY2Q4eXRSNUJjZktXQUJsd2ZXU01QUGp5UHlDNm5ocWpsK2pDRG1IY01NUUgreGtGVGN4alFxeEhjQ3N2aUs1aUVjNkhaWWRDTm1JZ3o1UWQ0cmhiZXJvQVlwcENVWkVrYVhpbTZGNnN1ckVyNlZBamxRd1pWSUJ0QkpyeDZlaGdwZGVmb1YwT3NoRVYzVXpKQThoemw2UVMwTVNad3V6WFRGbTNidDc3SzZnd1Jyc0JwaGNhUzhoT2JkMVVxSVdIK3BjblV4TlZKMFI3dnVXMCtHaGw4UFJDT1VLaHJtNG5PVE1xUWg1NjIyWVhyMjdzU3JwTE4xV2lMdCt3RS8zZ1pVdEtSaURsMVQwUlJtMUVhVGZzMjhpTy9vQnE5bXZoNUhVRE8reVpmbGV1ZUhOTTRtTkJQbHlNWWh3dWRDcWlaeHVtQ3pFUWQxcWs3anZSZFRNMml3VnAyQTNzc0NOeEh3VFE5aWsyTlNUeHNhenJCa0xWb1k3cTZzRjVyV21NT3hDbGJyclVmYWU2YnZveVZuTmlRcHQ4QUs3eCtoVHNzTVlOT25UalU3ZW82THBoUlJkRk5CZll0WS9mRGtTcHdBWlZ5bERYVFFCNXM5R1MxMDNEaXJ4YVhremx5VktsRkhYZDVCWWNIdVY5Z1BMYnNrY2dCNkw4RURNZzdndkJlVi9CQXZjZEtWMENycW1iRGVvM1ErdVZJcHluMm9ZY09lb1dlVDBXMTlBelk1MnJPN1V6RXhzUk5yTWVSUzZ4bHh5Nk9ZTVg3cHJFMTlQTkp2V2J3SHI0c0xFY0dYS01hWHlzNmdGeHZOSWIvdEJTdm1jamtuTTRZWHFON1dyNkEzSjQ0WnA3ZUFjeXc0Z1dkWUNHQjJhV3ZTQ2VqUXpkdEtnbFZmWGQyQkVmRFR6b0FnT2U3ZitSejlxSXNtWTBvSDRMYUtkc2VTSGc5M1NiRXlEWDlleG1nL29OQ0dWbUh5QldYUk1DUjM4eTBKVjYvQUtYZDlsWFRHQ0Y3RXppRXlKdVJGcjN3MHpZRzA0UW9rZDRlaDdVeGxpN2pHNFlzWFV1d05qNnd3VXI0OWxpU1dsWCt0K0V5N3RNTnhEWkdZTXlDYkp1UkZvdkJzRzV2WUNUTmZsOStBY0hFL1RrNEdDZkQ5RHJlbmFqNDY3VWd3MTd6MXdZU3JIb0ZMZVhtbkl5T2pqNEJrSS9Qamd3a1dYL0syME1RM3JESG5lZU9xOFRFVFJJRVhsaERYUjBRVWZJcisyRktlUitJUHFKSWdNQmg2YTZHaXdHZC9rZGtHVkdmQ3o4NjNzYW9TeWFIY0xBUUREb2ZKek5HNGg0dE1nRGRvNVYya0EzcXE4NzBwczFZekhqdmM2bGFnVVhxRVJ3TCtDRUFxWXMwRTJiaitFWEIxcHR2R0ZRZ240VEZrK0ZoN1pPR2E2QmlFZHpQR0NQT1ZFWndtRWFQSXdqTXhwdzRmWW9SMkxPaStHeHRsWGlHT1l2N3ZrNEpCYzlBb01pei9pZzUrbkhQd2pxUE9pU0pYQTd4Q3NDZmxzbEVabDBSTEs2eTNGRENTZ3YzUjJIakJSME03WXpNeWp3NmprZCtOMFJ1UU1BOWdoQWZ2VGpINjRzMFl5V3JvRGJ3USsyRE45Um5KR1JtdkFSSFpGTURsaXFCQnBta1h1b0puOE9MMHhCTjFQdTZQU095RytSMnpVYjYzRDl3UW45aVZ5bngwZlFtNWE3UW5URmZsQjd4amZsc001UmRVUXlPbVpLQnc1TnVxekJkWXE3anVwTkNyb0pEVDFnU1NDSzRvdG9RMjRRc0lud1BBNG05U0lNM0JYM0hvTEkzdGdOZXpWcUNTL0w0S1Fqa3RWOTVyVTFrWGZDQXdHelkwM3h3ajlqUGthYkhmR0ZzWjdEa2VFL21Ba1k5aTVuQmxlSUhNekhZRUlFRFRNK1loOVNvMUVHemNGc3R1YVF1bUd0RklJVFR0SVZXQU9XaW9PTHMyVlZzYi9CZ09LRm9hRVgwaFcwNDlRTjBGSzhoRXZQNHd2dHcxMWZzQm42OWxZTUgzSUVmQjNDSndFOVpXRHk2TWpiQ1YvRWZ3ajZmZTlydEFCRXBoMkJGY1RZSjNNZGtYbURUN1lGTmFXRytydTd2S0U1aCs2SWxYSHFScmx2SVFqTzIzdEtENnpsbEhXblN0SWgwalUyVjI2OTFHMHFhRHNCdW9VZXd5MlhBdlJwOUtndHBreEVtQ2dMcjczRldmbkREd2tNTDdTVHNPVGpEY2paa3lKd3FLTnVSNTUzL1NVKzhYWGxGdlBzSU1IbjRGcHRLaDF2NTl2QjV3N3hRT25WMlc4SlFHY2RpUGp2MHhjMFNBUlA3V2tsSG9uSk9PMEc2dVlqUVZnQU9jVTh4S0FKOElPRU10NDlVVHFSb0F1Ujc5eHVKRGlKS3JybGE1TFdEVVM4ZmM1TFhyT096VXZPTXVqWWpsU0RNMnVWWThDQk9GR2p1STNpOEVKWWxMUnUxTk9qbEFsc1dIYWlJQ1UrOGlYSERzdm5jL0xxUUF4ZGRpRXhtQmNXUjNJSW9LUjFjeXoyQlkzdEtuL3J4ZUxqYXdyaXRLMTBJa0ViTWNORGNRUk9sVXJacUd2elNldG02bmIwR3M5T05XSDBEbzJQV2ZXcmswQmZFZEd6RVN0TDRoczk0UGxhMXBXazNXUys4MG1RUFhSdFU1NVhzV09KZWFPd0krRDQyRlhlQW0rcjV5bHp2ZWc3RUx1dUxWb2c0TlR2QW5vVjlURkFQem03Z1p6OERPZTJiVVVHQWZyMi9pem1HQUNaRVlhbWRkYUhTMlhoUnN6WE9SQWJpOE1OMURuMkFMdHptNU9nVjVkdWxGeE1YN3hXTDhCbjZzaS82Vm9tTFRZdGZPZ3F5RE9FNXozRVQzZHBzeEg5WmR2aUJMdDR4bnlNTHQzQUthNjNWSUpsQ3lCbEFOMFVlYlhFWEo1ZnlvS21zalZSZUFBS3FnMlpCR1hmUnN5Nmc1NUVHV0ExL01pMFNrczNCdzllYWNESHFMOTh6NEpDclNRYURjR1JHbTYvR2hWekMwdWlJNjZ3Z2Nsc0J5UEpJalBibDUxb3lFYXN1ZkpQbFVBV3dsL1pTbzFOM1lBLzhYYXFZcThOWTkzc2VwTklSNS9xWlFvSGZleDJrK2ZLeEtvZjJWdUlyYVV4dkk5K0dIeE1ZVVZBV3plem0zZnZ2SEQzWm1DcDBVUmQzSWVJK0Nrb3daaDJLcER5aXpOVldMZUZIcjg2YXdzRWNLa1RwYk1BTkJGTGlCZlpJNUcydnp2L2pUVnA2c1phc09tQWp6Nkw0Mmt2Q24rRmYvVDBrL0Qra1lKZVdzMmxBTU5BN0pwQlZpRzZDRXhNTjk3eDAwTi8ralNhOS9HNi8zYXY0eWdFUlpOWFpvYXFZeXJqeThEa2RBUGxsZEI4dDZ0S1U0NEswK29pRmY3WnJ0cGJIYTRzOWQ0SVdzbnB4aXY5ZXY2M0NLNWtPSzEvdXpkWllMeUw1SFBteFFzUjRwdk1McktxK05qc1JNZThKVXpNNzR1WExJOTFlaEs1aWNYSlpxQzh1VmlQcnZWZCtucm9sMXE5RTVuOFhJcXNqdXhmTWhmUnFhWFhlKytHMFhVZENmMXZpZFgvQjdpNTI4SUd5YUE2QUFBQUFFbEZUa1N1UW1DQyIKfQo="/>
    </extobj>
    <extobj name="334E55B0-647D-440b-865C-3EC943EB4CBC-88">
      <extobjdata type="334E55B0-647D-440b-865C-3EC943EB4CBC" data="ewoJIkltZ1NldHRpbmdKc29uIiA6ICJ7XCJkcGlcIjpcIjYwMFwiLFwiZm9ybWF0XCI6XCJQTkdcIixcInRyYW5zcGFyZW50XCI6dHJ1ZSxcImF1dG9cIjpmYWxzZX0iLAoJIkxhdGV4IiA6ICJYR0psWjJsdWUyRnNhV2R1S24wS0lDQWdJQ1lnVUNoNFh6RXNJRnhzWkc5MGN5d2dlRjlVS1NCY1hBb2dJQ0FnSUQwbUlGeHpkVzFmZTJoZk1Td2dYR3hrYjNSekxDQm9YMVI5SUZBb2VGOHhMQ0JjYkdSdmRITXNJSGhmVkN3Z2FGOHhMQ0JjYkdSdmRITXNJR2hmVkNrZ1hGd0tJQ0FnSUQwbUlGeHpkVzFmZTJoZk1Td2dYR3hrYjNSekxDQm9YMVI5SUZ4d2NtOWtYM3QwUFRGOVhudFVMVEY5SUZBb2FGOTBJRnh0YVdRZ2FGOTdkQzB4ZlNrZ1VDaDRYM1FnWEcxcFpDQm9YM1FwSUZ4alpHOTBJRkFvYUY5VUlGeHRhV1FnYUY5N1ZDMHhmU2tnVUNoNFgxUWdYRzFwWkNCb1gxUXBJRnhjQ2lBZ0lDQTlKaUJjYzNWdFgzdG9YekVzSUZ4c1pHOTBjeXdnYUY5N1ZDMHhmWDBnWEhCeWIyUmZlM1E5TVgxZWUxUXRNWDBnVUNob1gzUWdYRzFwWkNCb1gzdDBMVEY5S1NCUUtIaGZkQ0JjYldsa0lHaGZkQ2tnWEdOa2IzUUtJQ0FnSUZ4MWJtUmxjbUp5WVdObGUxeHNaV1owVzF4emRXMWZlMmhmVkgwZ1VDaG9YMVFnWEcxcFpDQm9YM3RVTFRGOUtTQlFLSGhmVkNCY2JXbGtJR2hmVkNsY2NtbG5hSFJkZlY5N1hISm9iMTk3VkMweGZTaG9YM3RVTFRGOUtWeHpkR0ZqYTNKbGJIdGNiV0YwYUhKdGUyUmxabjE5ZXoxOWZTQmNYQW9nSUNBZ1BTWWdYSE4xYlY5N2FGOHhMQ0JjYkdSdmRITXNJR2hmZTFRdE1uMTlJRnh3Y205a1gzdDBQVEY5WG50VUxUSjlJRkFvYUY5MElGeHRhV1FnYUY5N2RDMHhmU2tnVUNoNFgzUWdYRzFwWkNCb1gzUXBJRnhqWkc5MENpQWdJQ0JjZFc1a1pYSmljbUZqWlh0Y2JHVm1kRnRjYzNWdFgzdG9YM3RVTFRGOWZTQlFLR2hmZTFRdE1YMGdYRzFwWkNCb1gzdFVMVEo5S1NCUUtIaGZlMVF0TVgwZ1hHMXBaQ0JvWDN0VUxURjlLU0JjY21odlgzdFVMVEY5S0doZmUxUXRNWDBwSUZ4eWFXZG9kRjE5WDN0Y2NtaHZYM3RVTFRKOUtHaGZlMVF0TW4wcFhITjBZV05yY21Wc2UxeHRZWFJvY20xN1pHVm1mWDE3UFgxOUlGeGNDaUFnSUNBOUppQmNiR1J2ZEhNZ1hGd0tJQ0FnSUQwbUlGeHpkVzFmZTJoZk1YMGdVQ2hvWHpFcElGQW9lRjh4SUZ4dGFXUWdhRjh4S1Z4eWFHOWZlekY5S0doZmV6RjlLUzRLWEdWdVpIdGhiR2xuYmlwOSIsCgkiTGF0ZXhJbWdCYXNlNjQiIDogImlWQk9SdzBLR2dvQUFBQU5TVWhFVWdBQURNRUFBQWQvQ0FNQUFBQ3U0ZnJpQUFBQVBGQk1WRVgvLy84QUFBQUFBQUFBQUFBQUFBQUFBQUFBQUFBQUFBQUFBQUFBQUFBQUFBQUFBQUFBQUFBQUFBQUFBQUFBQUFBQUFBQUFBQUFBQUFBQUFBQW8xeEJXQUFBQUUzUlNUbE1BdSsvZHpabFVFR2FKcXlKMk1rU3huZTNaY0JNeXRnQUFBQWx3U0ZsekFBQU94QUFBRHNRQmxTc09Hd0FBSUFCSlJFRlVlQUhzM2RtaXFpQVVnR0d6ZWRqZCtQN3Z1aGswSjFCQVVLeS9pN1BMVE9GYmVtSUpXRkZrK2JnYzMxbVc2eWNLOVN4dlAxRlBLb2tBQWdnZ2dBQUNDQ0NBUUN5QmMxVStZMjJMN1hnTEhLdUQ5MmY0QUFJSUlJQUFBZ2dnZ0FBQ3Z5dndxS3EvMzYzOTlqVy9IcXZUZGZ0aVVBSUVFRUFBQVFRUVFBQUJCUFloY0tncXhwQnRHcXBuV1IxSllUWU5BVHRIQUFFRUVFQUFBUVFRMkkvQXFhcVloN0Z4dVA0cVVwaU5ROER1RVVBQUFRUVFRQUFCQkZZUk9KVFZ4S004bnM2WHVXdjdZZ2paZlpXeXNwTUpnVXRWblNiZTVpMEVFRUFBQVFRUVFBQUJCTDVDNERxUnZuemVPazcyc053cnBwSG5jQ3lJT0R4eUtBZGxRQUFCQkJCQUFBRUVFRUFncGNEdGZuNGNPaDB4aDNQN2VKeWFEcHFKdS9XK1JhSXoxMHVUc2dKc3V4RTRWdFdyZWM1ZkJCQkFBQUVFRUVBQUFRUytXK0NzTzF6S1lTN3l2SWxKTHZKeEdMNVRlMXhGa2pQWlJmUGRiam5WN2luQ3hCM2hjb29JWlVFQUFRUVFRQUFCQkJCSUovQlNhWXJ4R3Y1RmQ4UlliblVsRWh5bVg2U0xpOWVXUlJDUFhoOWdaUVFRUUFBQkJCQkFBQUVFOWlvZ1p1UExoL0ZYS2NXZGV1WERtTUxjYkIvYUs4U3V5eTBDeFQwVmRoMUJDbzhBQWdnZ2dBQUNDQ0RnS3FDVGxOSzh1cmpObFh5Y3grL0tHd0VZRm85WFpNa2FBaktmWkJ6Wkd0THNBd0VFRUVBQUFRUVFRR0JqQVRtRlFqeHM5N0txNThLTUc4ZXk2OFl5UVdiakd2M203c1ZrZnNiMC9XYm9xVFVDQ0NDQUFBSUlJUEJqQXZMaXZYallwdVRYczJSR0NZNzRHVVc2WUhJNlZHUnYyU1duQWxFV0JCQkFBQUVFRUVBQUFRU1NDRXhOZ3hFN3JJZVJWY045SDBTRG1TNllvY3FXcjBVbmpHVW80SmFsWXQ4SUlJQUFBZ2dnZ0FBQ0NFUVdtSndHVXhTeXIwVSszdjNkMGdYVDk4amdsZXd0NDBkaE1nZ0VSVUFBQVFRUVFBQUJCQkJJS2xCUGd6bllkaUovdFZJK0JxUE1aQmZNZUc2TWJTTXNYMEZBM2xxQlRwZ1ZvTmtGQWdnZ2dBQUNDQ0NBd0tZQzlUUVk2OFg3WmhSWmZ3WFpXdWIzUnpZTjNIam5jandnTTJIR0xpeEJBQUVFRUVBQUFRUVErQ3FCZWhxTXRUK2xuc2svR0o4a2wvTHpJNWtkQ0xLN2pOdVJaUllVaW9NQUFnZ2dnQUFDQ0NBUVcwQlBneGxOMVAvc3BzNXdCaGYzeGF4eDgwOWdmajdIay9VRlJGQ0l5dnJzN0JFQkJCQkFBQUVFRUVCZ1RZRzVhVEJGbmVIMFc4WnlIajlYKzllTWs5Tys1T1FrZXNhY3FGZ0pBUVFRUUFBQkJCQkFZSzhDYzlOZzZneG5NT25sVEZNNXg0RExZREk3S2NmSVVDWUVFRUFBQVFRUVFBQ0JhQUp6MDJEcURHY3dEVWEwbEllM1Y0NVdJallVTEtEU1RldU1wdUROOGtFRUVFQUFBUVFRUUFBQkJQSVJrQk5heE1OYW9KTit2NytDdXNPeTlTTzhzWm1BakdiL3BuR2JGWVVkSTRBQUFnZ2dnQUFDQ0NDUVFrRGVGVms4ckw4RzB3d2k2OCt1dUl1UE1BMG1SVHdXYmxQMnFGbGp1WERiZkJ3QkJCQkFBQUVFRUVBQWdRd0U2bDk3c1Y2M2x4TmV4R013dVVKMnpQUnptbkZWbnZmRHNUb2VPaitFK2J5TExvTGo0eWQvc1dRbERUWG1ieHdMbGlDQUFBSUlJSUFBQWdnZzhDMENkWWJ5dHRTbjdxTHAzNGlzS0dSU001MkkvTW5iWWxYcVBtWk5kaVE3YnNyZUVzdE92Mi94YWhyeUhuRVZFMkcrN3dpaVJnZ2dnQUFDQ0NDQUFBS053TXcwbURyQjZYU2t5QStxYVRDVDdXVFJGM0M4UFl2aUtqZWdoelVkcXZKMmxSOFd1YzI1MmYxdi9GMVJRMll3ZzJqOWhqRzFSQUFCQkJCQUFBRUVFUGdOZ2JxUHhUYW5wUjVqTm13U3k5NlUvdFQrZ1piSVc1clB2TVNxRC9IMm81azRjNU5EMENiVG44SEdkdjl5VFEyWmtVcHVIZ2dnZ0FBQ0NDQ0FBQUlJZktWQW5hSlk1clNvdmhiRGVERTVRbXd3TTZhbmM2OUswZjlTUCtTNHNVdHhieElZM2F0ajJXSHptYS82dTZxR25NcGZmaFVmbFVFQUFRUVFRQUFCQkJCQW9DT2c4d25MVDd1b3JwYXFITStSa1VuSnhCMnZidDBFcHBDN09JcjVHVHFucVZPbUgrb21XRmREQmJRVFlKNGlnQUFDQ0NDQUFBSUlJUEJWQWhQVFlONzZQZE9VRlpHVFRFeGxFVGRnN2lZOWNoaVptTkpmYjBkTjhKKy9rZG4zSUsrc29iVGJEckR2Y2FRbUNDQ0FBQUlJSUlBQUFnZ0lBZXMwbU90TjV5L0hiaTdTa0tuZmlHbnVNTllzYlArZStqZGFWamY0YmJwZ0NuVXZzbjZLMDM3eUc1K3RyS0g2dUV4QiswWmI2b1FBQWdnZ2dBQUNDQ0R3Y3dMMW1LN3pzL1A0ZTkvT2NySzllQnpNVFdFMVBhYVpxVDh5RTZPbWVzdFVyOEJuMEpudWcvbWRRV1JyYTZqYktWdGowd3NNTHhCQUFBRUVFRUFBQVFRUTJKMUFQUTFHNXl1RGY0OW4yMkFrMWF0aVRtNkVRUG01RFpubTBQdG9Wbi9LdmgzVHlMVGQyYmtWZUcwTjFULzJTL2RKY0FzRGF5R0FBQUlJSUlBQUFnaDhpVUE5RFdhUXU1U253L2tpZjdyRjhsQXovRzMzUTc0TXVtQUszZXZTYnVwOXNXVkc3VHBmODh4YjQzVjJlTnduZmsxVXh2SjN1cmkrNWtDaElnZ2dnQUFDQ0NDQUFBSk9BdlUwbU1tZmRqRnNTUFdxMk5LUVEzOFdURkdvOU1qMmd6UGRyVjlQdlRzQWROL2E3WE5mRFQza2JwQlJqbDlPM01wYXJ1eWl2VnRTQ280QUFnZ2dnQUFDQ0NEd3d3TDFOSmlKR3lNYmNlUnZqbFMyUHByUG5QMzZvMnBZVTJXZjkvL1pnN3ozbWNOcW4vVjM4Y1JYUTNlS2xZZkQ0M3kvdjE3M2VwamY0NjRmNTRPK0U4SkV4TWhnZG5GZ1VFZ0VFRUFBQVFRUVFBQ0JJSUc2ZmV5Yk4weG1NT2ZCSkF5ZEpUWFRZS3pGdktqQlpyNGxzVzR1bHpjOE5kUTgvTjc4STVtUTlPWU4vY203TEF5TXU3V1Y2MDkwMFhSWDVUa0NDQ0NBQUFJSUlJQUFBanNUcUtmQjJLYTAyR3Fqa2cxYkg4endRenBMR2k3dHZMNCt4YzNQNnBzc2YxMEcwNm1uZWpxaklkNHVlOUZRS2MxZ2NKMkkyc1ROeHFSay8yWnd3ekx3R2dFRUVFQUFBUVFRUUFDQm5Rb0VUb01wMUwyV1hldXNzcVNKaVJtcVEwZDBHNmkvWDUvQnpHaUk5S00vdjBqUGkrbGJpMlVUWFZwa01IMHRYaUdBQUFJSUlJQUFBZ2g4a1VEZ05CaXZERVpuU1JPam5oNWxlWHk4L2dyVjIvRHRHY3lNaHZpaG5VSHZpdXJ1R3N4NkVXSHJwem05UTFMbFNMMGx2RUFBQVFRUVFBQUJCQkJBNEVzRUFxZkJlR1V3anROZ2l0L0lZR1kwSHFPN2lNbFpMY1A3RzRnOForSUFwQTltQW9lM0VFQUFBUVFRUUFBQkJQWXRvQzdYVjFWdjRvVkxqWHptd2N4TS9HaDM5eE45TURNYVZUWDRvUmM5RFdZUW9NdmtUSDJad1RDVHZ6MnVlSVlBQWdnZ2dBQUNDQ0R3UFFLaDAyQ0t5WHVSRFh4bUpuNjBhLzlFQmpPdE1VNU5UTk5naWxzMUdGYldJb3BuWkRBOURsNGdnQUFDQ0NDQUFBSUlmSkZBNkRRWW53eG1adUpIUi9NWE1wZ1pqY053dkZoaG1nWlQzSHQzVis0UXFxZHkyTm5FalJPR3EvTWFBUVFRUUFBQkJCQkFBSUhkQ0lST2d5blVCeWNtazNjRVppWitkTmI4aFF4bVdrUGtOOE5iVk10MFpKVFduSWZUL1R1S1JTRS9NZFZIMDF1WkZ3Z2dnQUFDQ0NDQUFBSUk3RWdnZEJxTTZBUVFqNGtiK25ZTWRKWTBiSmgzVnZnOC9ZVU1abHJqVWowK0d2cUpNaG5OVXpwTTJhdHVudUYyQnB2bEpRSUlJSUFBQWdnZ2dBQUNleFRRUTVvbTcydGxxWmJxU2hqTU9iZXNxcklrcDRubHY1REJUR3U4VDRNcCs0VnhHa3p4bWhvazlwVFo1Y1ROcXkxeFlqRUNDQ0NBQUFJSUlJQUFBdGtMQkUrRDBUYytIdnh3aWJtNk9rczY5OSs4R2JzSWZpQ0Q4ZERRWXNacE1IM000U3R4cStYUmo4b00xK0UxQWdnZ2dBQUNDQ0NBQUFKN0ZBaWVCbE9vbHJqVGRYNmRKZlc3YThTblRWdy9rTUY0YUdnaG1ZMk1wc0dZOE5wbGFoOXVJL3phRC9FTUFRUVFRQUFCQkJCQUFJRWRDQVJQZzlHenhRY2RLK1lLbXlaK3ZNeTN5dnFCRE1aRFEzRXFrdEUwR0xOMHMxUU5QSE83eTBMekVmNGlnQUFDQ0NDQUFBSUlJTEFIQVQya3lkd2ZNbGQrbWZ6WUptTmMzNTBlQU5QRWo2TzVWK0U3TTVoUURSVUI4elNZNmVDb0xHbDZGZDVGQUFFRUVFQUFBUVFRUUdDUEF1SFRZQXIxTXlXbHVkTHlQbVZsTXlOZGR5TDA3KzM3cmtyanJjbG1NNWozK2ZEb0pFZm0zZitkRCtkbTcrWTF4Tko0SzgyVktWaERsVDFnR293S2pkT2RFNnc2dklFQUFnZ2dnQUFDQ0NDQVFKWUM2cGJJdnJNczZwcW96Z0ZqSHFLMzJ2VFA2R0ZUL2ZGbUozTVhqTDQ5d010T3BiYzhNL3RHOTFxc3R0SmNtY0kxbElPY0JXUFJzanFWNGlOOWNPdXF2SUVBQWdnZ2dBQUNDQ0NBd0o0RUZreUQwZG1HcWF0RDNjdFh0S0ZyQ05tY0hyVEJiNVdsaDJDbUQwYmRZMHRzckg5WGdBRjRzOUprVjAzOGxXeGxXcUFoSzZaN3NFek1nMnAzWHFxeGdiYnlkTmJqS1FJSUlJQUFBZ2dnZ0FBQ094TllNZzFHVCtVMzNVNzVwbEtXSmtsNVZTcUY2WFlKaUVhOUpiMll5V0FlZXN2VzZUZUt2MW1wUDI1dEVKbjRLelZkVG9NZEZRczA1S1pDcHNFb1JTYnlEeVBCYXdRUVFBQUJCQkJBQUlIOUMram1jWk5yK05aSHp0QXcvYXFMSGpaV2ozd1MyY3BOcGd1ZGZPSjZ0UDdhNGt3R1UzY1pWZFZVODd4WnlkTE5vMnNaZnlWYm1SWm95S0tHVElPUlNaTmxocEp2akZrZkFRUVFRQUFCQkJCQUFJR01CT3A1L0paWjliTUZsUk04VEExbG5SZlZLY3RCSkRscUlOVm54b3hJWUV4NWo5cmRUQWFqbXZOaXI1UHpRcHFWT2puVHVDcnhWN0tWYVlHR0xMYXNyVzNUNDJycEpUSmp0QkxiUHNSeUJCQkFBQUVFRUVBQUFRU3lGYmplN3VmSG8ybkV5eWJ5NGZFNDMxK2ZKTU90NUdvdWlhRTNSQ1lzeDNvNi9rTjE4TWhXZk5Pa2ZwZmQvcGpCbm1ZeW1IcEUxdlEwOVdZbDB3QzN6KzdpcjJTYk9yOUFRNVJXZ1hqK0drd2hoKzFOMXY3RHdCTUVFRUFBQVFRUVFBQUJCUFlnVUE5c0V1M2Mvc08zMVNzL2Jab3dMaEtXazFwK09WWkhsUmJKN3BxSGVIYTlpTHhwNGk1aE14bU1IbE1sSnRZMDZaQlJXODl4bWV5Q0tZcDRLK2xNMEY2bWNBMVJPOTJEWTZ5bWRhRkM5TXhHclJ2akRRUVFRQUFCQkJCQUFBRUV0aGVRemVLeUxJL0g0MGsreEYveFN2U2IrTFo2cmFPVkxySVhvSlJ6VFdUYUloODN1ZVFvL3psWkp2R3IxZVl5bU9KMUV0MDcxK21wL01YdFZKMG1ic21zOWhSeHBia3lCV3VJZ3FyMGFDWVowL1ZwLzVYaHRkMVhvRjJMWndnZ2dBQUNDQ0NBQUFJSS9KeUFIRVptbWdnaklDNlBVMWtkdTc4cmVUdVVWVG4zUzVPekdZdzJ6ckdCUGxXbVFBMVJXWm56K1U2RGtWbVBiM2ZhengyN1ZCZ0JCQkJBQUFFRUVFRGdKd1ZrKzNxcVM4VWJ4UzJEdVU3TXBQSGVaYVFQcENtVDh2Q2NCcU51a2UzYm5SWkpnYzBnZ0FBQ0NDQ0FBQUlJSUpDMWdKcmVFck9FYmhuTW4yM1dmTXlpZUc0clRabENwc0hJejNSL2ZjZXpJcXlPQUFJSUlJQUFBZ2dnZ01EM0NxakwvVEdyNTViQlhIekhWY1Vzb21WYmFjcWtwc0Y0em1tUjA0LytMS1ZrTVFJSUlJQUFBZ2dnZ0FBQ3Z5MGc1L0tiN2tZV3F1S1d3WnpqRGwwTExXenZjMm5LcEtiQlROeTdyVmNFL1VMZXZka3o1ekZzaFVVSUlJQUFBZ2dnZ0FBQ0NIeWxRT3ptc2xzR1UxYjVZU1lwaytUMW5Xa2tiNVVkZFc1U2Z0YVVDQUVFRUVBQUFRUVFRQUNCWUFIWlhvNDRaTWtwZy9uTHNJOGhUWm4wNzI1NkJVY083UE84KzdMWDlsa1pBUVFRUUFBQkJCQkFBSUZkQzBSdU1EdGxNT2NNN3hXY3BrenFaemY5aG9USm15dEVUQ2wzZlhCU2VBUVFRQUFCQkJCQUFBRUV4Z0p4Vzh6eUYyYm1wdWxma3d6WUd0Zk1aMG1pTXZsUGc1RVo1Y09uNUt5TEFBSUlJSUFBQWdnZ2dNQ1BDWWhiWDhWck1xdTdCODlzN2x6NVRXMWZJeDVweW5TUitaemZuUkprUXNsdndhd1JjdmFCQUFJSUlJQUFBZ2dnc0ZjQjJXMnlmT2I0OVhwOS9yMWwrMXM4SHBlL3AxaGdGbmxXcGVVZDgvcHJMSTFlSnFseGtYT014T053a3hwdTFaQlQvMjl1cTdJV0FnZ2dnQUFDQ0NDQUFBSS9LaUFhMnVYU3FxdlJZNnE5M3ZublpkenFLY01tZXR3eWlTRnBwb2RMRW5QaVRzckdnNGFGQ0NDQUFBSUlJSUFBQWdoMEJNUTRzcVcvQVM4em1MSXNqOGZqNlNUK0VVL0ZBbU1HYzg3d1RsdVJ5L1FVbGRjVUovbFFIbFYxN0lqYm5vcDdsK1hYUVdVckxNc1JRQUFCQkJCQUFBRUVFTmhJUUE1ZFd1djJWN2NNbStqWmxFbE80MTgrb0cram80amRJb0FBQWdnZ2dBQUNDQ0N3bW9DWWNYNTBHZU8wdkVDaXIyYXRYTW01c1BtVTZXRHB0M0t1Q2lzaWdBQUNDQ0NBQUFJSUlQQWJBdUlXWW42L1doTEtjams5UXorYTdIUFpsRWxNU0ZvNm1pOFpFaHRHQUFFRUVFQUFBUVFRUUNBckFYRVRzWmw3SUdkVjNLOHNqRWdqRDE5Wk1TcUZBQUlJSUlBQUFnZ2dnRUI4QVpIQzVQY3JMZkdybWZFV3hWQStrc2lNNDBQUkVFQUFBUVFRUUFBQkJESVRFRDBBL0JESmhqSDVZd2paaHZyc0dnRUVFRUFBQVFRUVFHQ0hBcUlQSUx0SjlqdGtEQ3l5dUEyWjhlYlRnWnZqWXdnZ2dBQUNDQ0NBQUFJSWZML0E4NXpmTFB2dlY2OXJlSDJBL3pQQnBx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XdLOEpQTXNxL2VQdjExU3BMd0lJSUlBQUFnZ2dnQUFDQ0tRUmVLZlBYNnJxa2Fic2JCVUJCQkJBQUFFRUVFQUFBUVIrVGVDeVJnWlRYWCtObGZvaWdBQUNDQ0NBQUFJSUlJQkFFb0cvVlRLWVY1S3lzMUVFRUVBQUFRUVFRQUFCQkJENE9ZRjdMNFh4SHU5MXZUNmZ6L2ZsOXJxZkQ4ZmVwcm92eXA5anBjSUlJSUFBQWdnZ2dBQUNDQ0NRUnVEVVRUV3EyNktkWFA4dTk0UHAzZ0NYUlp2bHd3Z2dnQUFDQ0NDQUFBSUlJSUJBTFhEdFp4elA1VERYeTNuWUhYTmF2bFcyZ0FBQ0NDQ0FBQUlJSUlBQUFnZ0lnZjVrL21NY2srdXJuOFJ3UStVNHJtd0ZBUVFRUUFBQkJCQkFBQUVFenIxeFpPZFlJSC8zVHUrTzl3U2JXS1ZnT3dnZ2dBQUNDQ0NBQUFJSUlQQnRBdjN1a29oelZsNXREc01ObGIvdHFLRStDQ0NBQUFJSUlJQUFBZ2hzSmZEc2RjSlVFYWJDZkdyeXVkWFovYk9JSndnZ2dBQUNDQ0NBQUFJSUlJREFJb0ZiTDRXSk91MytXbzlSNDRiS2l5TEVoeEZBQUFFRUVFQUFBUVFRUUtBajhPaWxNSEg3Uzk1NktGbkV3V21kZ3ZNVUFRUVFRQUFCQkJCQUFBRUVmbEdnUHhYbUhaWGdxbjV5Sm1yUFR0VHlzVEVFRUVBQUFRUVFRQUFCQkJEWW04QmZyeE9takR6dlhuWHhjRVBsdlIwVWxCY0JCQkJBQUFFRUVFQUFnWHdGWHIwVTVoQzVvSEpDUHpkVWpveks1aEJBQUFFRUVFQUFBUVFRK0dXQlF5K0ZlVVdta0wwd2tUdDJJcGVRelNHQUFBSUlJSUFBQWdnZ2dNQ2VCSzd0YjdmSVhDYjJtQytSSU1XOVFjQXF0cGRqM0NsQnF4U2FuU0NRVHVCWjN0SnRuQzBqZ0FBQ0NDQ0FBQUorQXU5ZUowenNxVERGc2RyZkRaWFBWUm56eDNIODRzSGFDT1FvY0t4aWp6SE5zWmFVQ1FFRUVFQUFBUVIySXZENTlVbVZ5c1NldGlKK05uTnZGMi9GMExmWVhWRTdPUlFvSmdJMmdldXhPakVnMUtiRGNnUVFRQUFCQkJCWVcwRGQ5ZmpURXhNNzM3aFh4N1VydEd4L1l1QWJZOGlXRWZMcEx4UjRsdFdSRk9ZTEEwdVZFRUFBQVFRUTJLZUE2Q2JwUG1JUG9DcjMxYU1oOHJuWVNkdytENHM5bFByNjk3Njk3by9EcWF6T2V5aHYyakltMWhDM1hpZUZTUnRCdG80QUFnZ2dnQUFDN2dLWGJnSVR2Y3ZrdGRvTmxRLzl1eEwwYWxWVjVmRjB2c3hlUkJaRHlIWjQ2d0gzV0gvVm11b0hoK293eHg3K3VEK281QnJpL3dsK29IWi94d1VsUmdBQkJCQkE0RnNGenIzR2Z1eXIyZStWQm1WZGU3V3d2RGhPZDdDSVNVRk1XTjdOWWQ3TldLZmp1cHNxTFNob2VnMXhkcEFvTG9nUUgwVUFBUVFRUUFDQnFBTEhYbnYvRW5YYjYyM3NkajgvRHAyT21NTzVmVHpFUUNQOW1Mb3RyTHd4MjJ3M3pYb1ZZay9UQXUvWC9mNm80eHA3OE9QMG5uTjhkd1VOOGY5RTdKK015bEdTTWlHQUFBSUlJSURBTGdRU1Q0VloxNkR1VVJyZEdQcDVxKzlaY0xBbEtmTEhjYmlXdjI2MGx1OU5wVEQ3dTJmMzhvb2J0NUJVUS80L3dYMzZqTzRzUkFBQkJCQkFBSUgxQlc1MUI0WCtzKy9SN2k5ZENkUEY0b3UrWUcrYmtDd3luSDFYZmYwREo0TTlxcGd5dXFtT1JGb05jVzd0N05hQ0dSeWdGQUVCQkJCQUFBRUVVZ2wwcHdIdmZESjdYUlhqc0NKeFMxajVNS2N3TW8wemZpb1ZPdHVOSUtDblA5RjFwaWxUYTRqemh6dGRSRGhxMlFRQ0NDQ0FBQUlJeEJDUUE2ZzZqNVVtMzhjbytXZ2J1aWFXWVVYMWZkZE1keXVRalQvVDh0RU9XSkNUZ0k0b1k1dDBURkpyeUN3ZjY1eU9mOHFDQUFJSUlJREFUd3VJWDN2b1BFYVRTUFpqVTgvcHNRMHJxdWZDR0ZwaHN1L0dOa05tUDlYL3VaTHFhVTgvVjIxTGhaTnJpTW44akxTMDRMTVlBUVFRUUFBQkJGWVhxS2VQMUduTWZ1OHBYRS9wc1EwcnFxczVUbkJrQ2tjWHpPcUgzZUlkcXZ2bzdmZHdYVnovL2dhU2E4aE9ucjNlckxCUHhTc0VFRUFBQVFRUStBYUJ1bmVpVG1GTUUrRjNVY3VwYVRDaUF2VXdzbXBVbDRPb09GMHdJNWJjRitpSkg3czlXaVB6cnFBaGNpVExDTTNJZFdGekNDQ0FBQUlJSUlEQXZNQmdLb3hobk5YOE5qSllZM0lhVEZFMG8rV0dNMzNvZ3NrZ2RnRkZTRDN4STZCSUczNWtCUTNaaVVuQ3VHR00yVFVDQ0NDQUFBSUk5QVRrN3ptMmo1M2VOYldlQm1NZFZ0UlVjampLVEhiQjdEVnA2MFh4eDE0a24vaXhLODhWTkdRM0Q1MHd1em9xS0N3Q0NDQ0FBQUxmTGFEYlAwMFNNNTRxc29mYTE5TmdyRmVKbTFGa2d4Vmt1MnluT2RzZW9wS3VqTWtuZnFRcmVvSXRyNkVoaDJreUV5WkI4TmdrQWdnZ2dBQUNDSVFKOUtmQ0RMc3B3cmE1OHFmcWFURFc3cFRtaGdXRERFWXU1b2N1Vm81VmhOMnRNUEVqUWluWDJzUXFHcklYazl1UnJSVlM5b01BQWdnZ2dBQUNzd0wxRUN6UlJGR1BQZjY4WS8yN050YXExaG5POENxeXZIaTl4K3BhNi9ramI2d3c4V05Ia3V0b3lQOGJPRmQyZEZoUVZBUVFRQUFCQkw1ZG9CNkRwZktYWFE2cm1wc0dVelMvM05sdmdzbDUvRnhYM3VIUnZjTEVqeDJwcktNaHA0elJYN21qdzRLaUlvQUFBZ2dnOFBVQ1RSZUZ6bUgyOS9zb2M5TmdtbDZtd1p3WDJmU2pVYmJEbzF0Ti9DRDNyQ08zam9ZOHh3Ym56dzZQSElxTUFBSUlJSUFBQWw4a29CcEJPbjhSLys1dXh1N2NOSmltazJrd0RVWldlSGgvNVM4SzZ0ZFdSVS84SVBmVUFWNUpRMTBGc0U0MCs5cGpqWW9oZ0FBQ0NDQ0FRTDRDemUrbDZDU20zTnR2UE5ZSm1OVzN1VmRCZndWMWkrWCtJbDd0UVVEZkc1dmNVOGRxTFExNWtnMHVBZXpoWUtHTUNDQ0FBQUlJSVBDOUFzM051blFLczdNQk92b3FkR1g5TlpobUVObmdxdjFkVkhabk5mM2VBOUNuWmpKd1ZlWHppVzllZHkwTjJkRnBQY1crR1ppNklZQUFBZ2dnZ0VDMkFuS2lidnNZdFBXekxiVXVXUDFyTDlZTHhQVXYzZ3hIOGN1ZW1ibUtQdStIWTNVOGRHNHgvYnlMaTlISHgrNUcya1dJWVM0WXFrdXR6ajB2WnhHZzh2am9SQ2hDVGZlMGliVTAxRkRNUGNGUVZnUVFRQUFCQkJENGVvRnJjN3N1bmNic2FvaE9uYUhZeWx4MzBZenVCU3RyT3AySS9LbThUc2swNlpHODRsMzJsbno5b1ZGWE1CdU1kdUxIOHk0alVhcEJoR1VUb1YrSlIxM1AxVFRVU0ZNbXd2elk0VVYxRVVBQUFRUVF5RnhBRDZlWHJYcjUyTlZVbUpscE1IV0NNN3hLcnlvODJTSVRWNTJQTjNFRDVxdmNnaDVBYzZqS201d2w5QmE1emY3dTJiYmtFTXdINHpQeFF4U3B2S3NJWG1RbTgxaFN2ZDErZGowTitmL0M4Q1RhTFJzRlJ3QUJCQkJBQUlIdkVORGo2V1V6UlQ1Mk5PSzk3bU94VFdtcHg1aU4ybDZxdmxPaEUzbEw4eUU1VFVnMmtCL054Sm1iSExzem1mNU1iWG1INzJXRVVVLzh1RDVFTnRsSXFnNkN1U0dCemNwZjlYYzlEWG1oNERlenhLODZZS2dNQWdnZ2dBQUNYeWFnQnRTTFZvcCs3R2RRVHAyaVdOcXZkZC9TZUxpWUhDRTJuQnJUamVpOUt0c2Z3SlRYK0MvRnZVbGdkTGVPWlkvZGpYekw4NXd3Nm9rZnArclF1V2VlV3RqRzYxdmM1K3V4bm9hY3lsL09GNGcxRUVBQUFRUVFRQUNCRlFXYVczYnBER1kvUFF3Nm5iRDhzb3UrUkYwYTVzaklwR1NpcCtuV1RXQUt1WStqdU5DdjI4aDF6dlE3RjZSend0QmRidWREdno5QXpUUC9yWEY5NnIrR0ZUWFVlYmJpLzBmc0NnRUVFRUFBQVFRMkVMait2ZjBmbTE1RnJodm1kUVl6MVQreEFhZDlseFBUWU43NlBXUExWbGJUK0liYWswam51bG1QdXR0MDJheGYzN2p0Wi9wZ3NzTFFuV3BsUDRFcDFOTGRITEwyZzluM25SVTExRG13Nlg5UXZqaXNqd0FDQ0NDQUFBSytBb09iZTlWcHdleWZUUWR2MWIwWmRTRjMwc1ZnblFaenZlbjg1ZGhOUlQ1aFZEMU9kdTFULzBiTDZoSi8wd1ZUeU80YjhUQnU5N09ETDNxU0ZZYnVWUnNPQU5TL3lmcEY1bzVWV1ZGRFhlRDRtV1BlMFovVkVFQUFBUVFRK0RLQmV2NkZidXU2L3pzeHJta0ZvTG83b3k3dVo1NzBDbnNPMzBYZGMzUitkaDUvNzl1NW50WnpzTFM1Vkh5c05SVERwbm9sMHIvNDJRUkg5OEhzSk1QcjFTUG9SVjRZZFZ3SG5RSDZkT3RNakFtcTZmNCt0S0tHU2hLdFo4eis2Q2d4QWdnZ2dBQUNDQmdFSHZXVmV2ZnNSYXhwN2k4d2JEM05vc0ZVbUVFck1jMCtsMjYxMzNIVTF6NmVyVlZRdlNxVzdLWVF2U3o5cHByZVNiUDZVMlo2OWhGb1MydVUyK2Z6d3RBUkh2YWU2VTZ5Mzh0Z1Z0UlEvem44ek1qSjNFNUN5b01BQWdnZ2dBQUNkb0Y2dEZTZEIreGlYa0cvMzZndWVWV2VEdWZMVklOV0RiK3gzUS81TXVpQ0tYU3ZTK3R2eVJRSEFBQWdBRWxFUVZUMnZsaFRvM2FsTDNubWpmRTZPenp1NDd2RE9YbnB6cGJSa2FuQzJlODNjOXJjemxmeTBsZ2FGM2x1L1V6SDQ4NFBESXFQQUFJSUlJREFid25JVzZhMmp4MzBNOVRUWUNyZk1LbGVGVnNhY3VqUGdpa0tSV0w3eFpudXJxK25yNXNlNDR1aFI5eTFCNUhsMlNnSjZUTGFuK3VKSDAxdjJHYzlkZHphQS9TRllWRlY5OUZZSEJjWlNEdnhKeFE4UVFBQkJCQkFBQUVFVmhZWTNJQmcxRkpjdVRqenU2dW53VFJUVk9ZL1VLK2htcnkyVHByUG5QMTZaVDI2YmpoeXliQXZlZk16aDlVTW44eDNrUytHN2hRckQ0ZkgrWDUvdmU3MU1ML0hYVC9PQnoyODBqdGlXcWorL1pNaGw5cXB0WVBnRzhPaUJIdzBGc2VGREdaNDFQRWFBUVFRUUFBQkJESVIwRGQxYXE2Ymw3WTJmaWFsTGRRdnRZalNlcWNOa3huTWVURGNYNmRKcytuY1JRMDI4eTVLTnBibWduaGlxQU9vTi85SUhVemQ3cncvMmZBZUVKdjNQVjZxTmpiNnJPNkpzOGgvWjFnVWpZZkc4cmpJblFYMm5JM2p5QklFRUVBQUFRUVFRQ0NpUUgrd1NmYWpSdlNWWmYvZjMxVEpobXQrcHJzUkpwQ3ZUM0gzcy9yV0RaWjI5TVNuOS9YV0RJWjR1K3pOTDlJNWNULzlFMUhyM3lyQmxVQlAvT2h2VEh4V3o5L3E3Vlp1OGR2RDRxT3hQQzd5K1A2OXFVYXVSeWJySVlBQUFnZ2dnTUNtQW5yV3VycTZLLzRaTlJZM0xkdG81NkhUWUFvMS9tYTBPY3NDbFNaTkpIUDE3S0dqK3Z2dEdjd01obWpuOXFjWDZaUzRMeXVXaFIxWWV1SkhmMlBpbFE3QWNQSFhoOFZIWTNsY3lHQ0dCeGl2RVVBQUFRUVFRQ0FiZ2Y1VW1NQmJScTFWbTlCcE1GNFpqRTZUUmtPWDJqbyt5dkw0ZVAwVnFydmh5ek9ZR1F6UkxURG9YVkVaOFdEV2l3aGJQODFwTGFlZldTWit5TVoxTmRpSHlHdStQU3dlR2hIaW9sTFg2ZkR3TGdJSUlJQUFBZ2dnc0pHQUhwdWlPMkdzazZNM0t0dHd0M3BJay84MEdLOE14bkVhVFBFVEdjd014bU4wdXlwMUlBM1NPbkdJRFNQcDlscHRiSlJMNm9GcWc4eXAzZURYSnBZZUdoSGlRaDlNZTBqeERBRUVFRUFBQVFTeUU5Q0RVMlR6YUdMa1ZCNmxWdGVGSy85cE1Qb1hYaHpud2N6TS9HZ2x2cmFwM0ZheHZuVkNaMEgvYVZVTmV1MTBkakdZb25JSm5CS3VrK3ZSQURSOXdGcDdkYjQxTEQ0YUVlSWlNeGhtOHZjUGQxNGhnQUFDQ0NDQVFENENhblNLYks4NE52RTNLM253TkJnOWM4S3hlak16UDlyYWYydFR1YTFoVVV4ampGTVQwelFZTWZOK05PU3J1dy9yYzh2RUR6V0l6TjY0L3Rhd2VHakVpQXNaalBXNDVBMEVFRUFBQVFRUXlFQkEvLzVKVlZxdmFtZFFSbFdFNEdrd1Bobk16TXlQanNXM05wVTdWWnpCT0l3RzlKbW13UlQzcW50MzVjN21aNTZhSjM0bzl0R08yMDE5YTFnOE5HTEVaUmVkc20zVWVZWUFBZ2dnZ0FBQ3Z5YWc3MGMyR3EyVEhVUHdOQmc5R01vdFE1dVorZEZCK2RhbWNxZUsweGdpdnhuMmE4bDI3eWk3T0ErbiszZjJNUFZVYld3MERVWWZCZlpnZm10WTNEV2l4RVh1THF6cmJDcWt2SWNBQWdnZ2dBQUNXUW44dmYwZjlsYllxbFhUdzFPc002TlhMY3Zrem9LbndZaGVBUEZ3UzlGMEEzbllNamVWNjF1YnlwMjZUbU5jcXVHdEh4VEphSjdTd1pHK3MyUDUxREx4UXcwaW01aXk5YVZoOGRDSUVSZlYrellNN3lCQXZFUUFBUVFRUUFDQmZRdjA3MGtzbTh0T2o4RTltN1l4ME5mWlI1ZTZ0eW5NMUY3MWtLYWcrMXFwT2c0bW5WdDJwZElrK3l5THpxZSt0S25jcWFHZUJtUEZlSjhHVS9ZTDR6U1k0aldSYjNUM05uaHVudmloVy9JVFo4Nlhoc1ZESTBaYzFORFNIZnluTURobWVJa0FBZ2dnZ0FBQ0hnSzZXZVdVdFhSWHltR1VocjVzdm9lcnJUclZDaHJhb2lycDFNdWswNlRCdkkyYmtlZExtOHFkdzk0RFEzL0tPQTJtczBHdnArYUpILzF1b2N0ajFGdjJwV0VKMUFpTmkvb2Z6ZW1NOFlvcEt5T0FBQUlJSUlCQVRnSVBOYmFsbTUwNFBEKzZqV3RLV3MvbjNLQ2NwSHYzMnJodXU0NW1XYmhzUXpYRm5hNG82elNwMzEwalBtM2F5WmMybFR0VjljRFFuMUlIL1VUL1NHZmI4MC9WeGtaQlU4ZnJKL1Uvam44cjgwdkRFcWdSR2hjVitneitmNW8vVEZnREFRUVFRQUFCQkg1TzRLb0dUWldqQzlrNVFvUlBneWtLMmY0YmRLeVlxOWkveEsvWGVabC9LZWRMbThvZEZ3OE05U2tsTXBvRzA5bWd6MVBkcjluUEpadkpNVTNud0Y5VmpqYjVuV0VKMVFpTml4b1BtTWxFdlZHSVdZQUFBZ2dnZ0FBQ3Z5Mmd4cWFNcjJQbmlLS0hOSm03UTJiTEs3TWYyMnlNNjd0enJkazBEZVpvN3ZmNXlxWnlLSWFLZ0hrYXpHeHd6Q3ZvaVIvRDNQcWgraUthcFdkRFd2cVZZZEgzb2hqZCttMWVJelF1S25rMUI0YWxDQ0NBQUFJSUlJREFwZ0s2QmRScHdHOWFtdW1kTDVnR1V4Unlnc2I0Y3IzYW9Xd3BsODJVZE4yTDhCbWtwRlo0VitZK3F0bW04dnQ4ZU16YS9wMFA1MmJ2Vm9Cb0s4MFZLUmhERmQxakdzeGNRWXBDSmRlanV3aW9CT1lUbjlMUTRUTVhsdms5aTdwRUEzZmIwbnlaUWpWODQ5SWNnaktVSS96bVRmNGlnQUFDQ0NDQUFBTGJDZWhyNXMyUW5PM0s0YlJuZlUzZTNCMHl1d0ZWMCtiS2ZXOXR2ZG1tZjBhUG0rcVBOenRaOWpuWFZOWmJIazNrNk8yOXZudlhXaXZORlNrY1E5VktwUmRPMDJEbUNpSTJwemJXajBSUjZGOWZiWWFXdlUyTjdKbXdPT3k1V0RrcWRRZkw1RUVRcXVFWmw4L0JLYWNiRGZFL2IvSUVBUVFRUUFBQkJCRFlURUQzYWt3Mm5EWXIyM2pIUzZiQkZLcFphK3JxMEUzaXo5ZzBmVU9HWGlQOFptb215K0xOTkpXYis5TTF6ZTF4amNTU1pxWEpycHBvS3pVYnNoVnBBY1lIeE5Bck1xNzVYRUUrTXNPUzZnODJHenlaZmlwek9pd09lMTQ3S3ArRFlGalpwcHBMTk9RMmxJaFRYRDU3VkVNMko4cnpXWkVuQ0NDQUFBSUlJSURBcWdLNllmTVprYlBxdnYxM3RtZ2FqTDZpYitwc3VxbUwyMDJTOHFwVUN0TzkrQ3hhOVpiMFlycXBYT2dSZXZicE40cWdXV2t5Q3RGV2FqYlU5RGdObzdBQVEyN0tmUnJNWEVIRXhuUmZ5YkRiVENYZHplaW1pM0ZnNEhSWUhQWmNmRUszVGxRK3U3T0ZaWW1HWDF6azJ1cWhFSm5JMzNEd0Z3RUVFRUFBQVFSeUVkalJmWlFsbVc0ZU42bUdONkljMTIvNlZSYzliS3dlSnlheWxadHM0blphcnVKbWJiWk9xdW1tc3Y0MVNKa2ZUVFVFNjQ2bDZXcEZXNm5aa0sxSUN6QmtRTnlud2N3VlJHek1QUEZEZGFFMDRUa2FjOHZwc0Rqc3VmaUVya21WakVkYnM2VjRLOW5Dc2tSREZ0MDlMcCtLeWx6V01tL3NzdzVQRUVBQUFRUVFRQUNCdFFYMmRCOWxZVlBQNDdkTXFwL0hrNWYwVFUweW5SalZiZUtEU0hMVVNLclBwWCtoWk1wNzFQNm1tOHE2M1Nnem1ONll0RUZKVmVOU3JOTTB5Z2R2NjVmUlZtbzJaQ3ZTQWd4WlVsbFoyNmI3RlpzclNMT3hibWVZM29MY1JiMzBiQTdOZEZnYzlsdzMrY1dPMW9tS3k1RWlxOTNVdTBQWldXclJrQ3VyRDA4ZGhaMHQxazlsSG04OThNZXJzd1FCQkJCQUFBRUVFRmhGUURmbFRGTkRWdG05NjA2dXQvdjU4ZmkwTzBYRDZ2QjRuTyt2VDQ3aHVDRjE4ZDdRR3lJVGxtUGR1bnVvcmhEWmpHOGFiKzl5b2hVNzNWUXU2aUZacG9ablcrWm1KZE1BdDg5YTBWWnFObVJvQzZ1ZExjQVFuMWNlYnRNdDVnclNiR3c4RTBObW9qcXh1RmRINDBFd0haYjVQWXVhTkN1dEU1WFA3bXhoV2FMaEZ4ZDFGTWgvNUdES3lkcC8xdVFKQWdnZ2dBQUNDQ0N3bW9BZU1HU1o0YkZhS2VaM1ZBOXNFZzJxL3NPN2VTVS9QbTRRcTlGcEo3WDhjcXlieExLUi9CQ040K3RGSkU2MklXU2k1Tk5ONWVaS2Z2bEpoNHlWMWZNeUppLzJOL015SXF5a00wRjdrVVQyRm9naEtxZDdjSXkxSEMyY0swamRxamVrS0hMd2xzaEUvMDZXQkdZdUxMTjdsbVZkTnlwMUo0dzlMQXMwUkdWODRsSUhTaDNhQnZ6NmJmNGdnQUFDQ0NDQUFBSmJDT2hXalhjYXNINVJaVUhMc2p3ZWp5ZjVFSC9GSzlGdDR0MjhzbzZMdWNqcnphVnNHTXUwUlQ1dWNzbFIvbk9hU3ZIbU1wamlKVnJacjZ2MWx6VHJuWjJxMCt3SW4xdXNsZWFLRkl3aEtxTnlnNWswUzlkWi9EdFhFTlZuMW5TRmZUNGxubHpsQkpsdXRMcHZ5dWR6WVpuYnM5cGVOUERDYVV0elpRclhFTFh4aW91cXZVcDZKdTRyb0ZmaVh3UVFRQUFCQkJCQVlGVUJQYXRrUE10ZzFVS3N1elBaQ0RSTmhCR2x1RHhPWlhYcy9xN2s3VkJXNWR3dlRjNDFsZXY2eldRdzZ5cm92VTBWS1JCRGJGaW1mRzdUWUQ1MW5paklxeXd0L1Y4WEdaeUhkZnlqVzFnbTl2d3AzZHBQSnNvVXJCRVdGNW4wN09EeXh0b0JZbjhJSUlBQUFnZ2dzS1dBYXVSTnpQRFlzbXpKOWkwYjJGTmRLdDQ3ZG1zcVgvTnpUbE1rZlZCWkV3c1RiNUtDT0lVbHlaNU5WZlJZbHFoTVFYRVI1NHAzTDZkSFZWa1ZBUVFRUUFBQkJCRHdGYmlxcStXVGQ0SDEzZVFPMWxmVFcyS1cwNm1wTEFZMVpkZlZsYVpJUWRNdEV0ZzRoU1VOd2JLaksxR1pBdUlpUDVJZ01zdDQrRFFDQ0NDQUFBSUkvTGFBK2lXTDh0ZXVzYXFmeEl3WmVLZW1zcmdOOU93c2w1aUZjdGxXbWlLcDZSWitreWVTRk1RcExFbjI3R0kvc1U2aU1nWEVSZjRINGRXWk5sRXIza0lBQVFRUVFBQUJCR0lJcUNiTkQ3WlE1RngrMDkzSVFrMmRtc3JGT2U3UXRkRENkaitYcGtpcVk4OHlkYVc3OTg3ekpBVnhDa3VTUFhkcUZ2STBVWm44NHlKdnF1Mlhpb1pVbDg4Z2dBQUNDQ0NBQUFMdUF2cit4REdiOHU3NzNuVE4yQTB6cDZheW1OKythYVZOTzA5U0pLbnJPOUVvU1VHY3dwSmt6eVpyajJWcHloUVFGL2svUk5RWll4NElySW9BQWdnZ2dBQUNDQmdFOUxENDdFWTJHVW9hZlpGc21VVWNIT1BVVlA3TDcycDJtaUxwWDRIMGlsbWFncmlFSmMyZXZTby9XamxSbWZ6aklvZGJ1dDRVZTFRTEZpQ0FBQUlJSUlBQUF2RUYxQzlML09nMDNjaE5NNWVtc2hoRWx0MWRhZE1VU2YwSXBOL1lvelFGY1FsTG1qMHZPMXNUbGNrL0x2S1dGeEVUL1dVcWZCb0JCQkJBQUFFRUVOQS85L2V6VjFqanRzMVVNampUbVNWdSs1YmJVWmVvU1A3VExSSVZ4Q0VzaWZhOEtOS3B5dVFkRjVubm0zNUtkRkh0K0RBQ0NDQ0FBQUlJSUJBc0lKcEo0dUgvZy9iQk84enNnK0ltUy9FYVoybzgzc3ptenBYZjNQWVZ2TklVU2Y5R3F0ZnNxalFGVWI4blB4UGxSSHRlRkx4RVpmS1BpMHp6ZiswK2hZc2l4NGNSUUFBQkJCQkFJTEdBdm8veU0vSmVydmVabm9qSSt3dmZuTHcrdjN5Tzh2VjZmZjY5WlV0UFBCNlh2NmRZWUM3VHM4cnVwdFhSaXlReEx2cjJFTlhoSmpITUZzT2xDUXJpR0pib2V4NVdMZUIxL0RJRnhrWE8vTTl1NEdNQUtCOUJBQUVFRUVBQWdXOFJTSFFmNWZ2TUplK00rRVJMdTF4YUhEMlZTS1V2N1QvbUhPNlVYMk13YnBGMHAxN0xVRDl6U1dMaUZxUW8zTU1TZTg5TER5ajUrY2hsQ28vTGlUc3B4NGduMjBBQUFRUVFRQUNCV0FMNlFyblhTQitYWFl1Qjg4djdOVngyRkdNZDBRdTE5TmZHWlZPNUxNdmo4WGc2aVgvRVU3SEFtTUdjODV0eEZMbElUMUYzTFhHU0Q4VWhoaWs2UkNweVFYUUc0eFNXNkh0MnFPM2NLckhMRkJ3WGNldXk3TG9ONS9CNEh3RUVFRUFBQVFTK1dFRGZWOVhZMUY1VTY3dFRpM1hSTHVKOVdBNlNXZXRHUzdmOEdvUFpGR203Z215M1ovdFJuRTJaNURUKy9WeU9zSVB5RGdJSUlJQUFBZ2g4aVlBZVpUTXo4enlncmlJbmlKOFZCWlREOFNOaWF2TktkeklRNEd2bFNvNTFseU90OGlqU2RnWFpicy8ySU9WVEpqSE9kRThuczUyVWR4QkFBQUVFRUVEZ0t3VDBiM1A3L1dDSFU4WEZ1Q3lYYVE5TzIxcGpKWEVMc1FRS2hwSmZUckZ2bVdEWWlkK2liSXEwWFVHMjI3TTlWTm1VU1l3elhUckcwbDVMM2tFQUFRUVFRQUFCQkR3Rmt0MUhXVFI2ZHZZRDN1SW1ZdkY3b2p6RHdlb0k1Q2Nna3Z1ZG5jdjVHVklpQkJCQUFBRUVFSWdvSUc0eEpPYm94dThVa0QrS0V2M2VBQkhyYmRxVVNHR3krNVVXVXpsWmhzQ2FBbUtBSmFuOW11RHNDd0VFRUVBQUFRU21CUjR5Z1Vrd0IwTGRIV0I2MXhtK0s5SXVmdklpdzdoUXBDMEYvaGhDdGlVLyswWUFBUVFRUUFDQm9ZRCs5Y1g0ZlNXeUIyYVBJK2ZGMWVZOFpyUVBBOFZyQkRZU0VMY2hZeEwvUnZic0ZnRUVFRUFBQVFRTUF2byt5dkZIVHFYcTJURlVJZktpNXpuK2dMcklSV1J6Q0t3cGNIMXdTcXpwemI0UVFBQUJCQkJBWUZwQTNLeFZQS0lQY2Y4VGR5RVRENWVmTDV3dUgrOGlnQUFDQ0NDQUFBSUlJSUFBQWgrQlJQZFIxaVBUR0hyeWNlWUpBZ2dnZ0FBQ0NDQ0FBQUlJUkJDNHFxNlMyTC9pZU5FZE1LSVBabGMvQmhQQmswMGdnQUFDQ0NDQUFBSUlJSUJBU29FVTkxRnU4eGQrUUNKbDdOZzJBZ2dnZ0FBQ0NDQ0FBQUkvSjZCbjI3OGoxdnY2S3RVRUdQMVAvQnVjUlN3cW0wSUFBUVFRUUFBQkJCQkFBSUY5Q2VqWkt2RisvZVI2TzNUU0YvRWptZnZpb0xRSUlJQUFBZ2dnZ0FBQ0NDQ1FzMERVK3lnL0wrZlA3SmNtalRublhIdktoZ0FDQ0NDQUFBSUlJSUFBQXJzU2lIUWY1ZXZmKzNWVzgybWF4T1h6bHgrRzNOVUJRV0VSUUFBQkJCQkFBQUVFRU1oWjRLa21ySlIvL28vMyszSzUzVjZ2Ky9seDZzNTYrV1F1OVJOK0RDYm4rRk0yQkJCQUFBRUVFRUFBQVFSMkphRHZvenhNT3FLK2Z1MEtoTUlpZ0FBQ0NDQ0FBQUlJSUlCQXhnTG1jVjlSTXhoK0RDYmorRk0wQkJCQUFBRUVFRUFBQVFSMkphRHZveHcxWVJsdTdMRXJFQXFMQUFJSUlJQUFBZ2dnZ0FBQytRcm8reWdQYzQ2NHIyUCt6RXkra3BRTUFRUVFRQUFCQkJCQUFBRUVrZ3RjNHVZcXhxM3hZekRKdzhnT0VFQUFBUVFRUUFBQkJCRDREWUdyTWVXSXZQRCtHNWJVRWdFRUVFQUFBUVFRUUFBQkJGSUw2QnNwUjg1WWhwdDdwcTRGMjBj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EQVNlQjVlOTNQaDlQeCtPZTArcFlyN2Fpb1d6S3hid1FRUUFBQkJCQkFBQUVFdmxqZ1dUV1A3RE9ZSFJYMWl3OFlxb1lBQWdnZ2dBQUNDQ0NBd0tZQzE4T3gxRG5NcHNWdzJmbU9pdXBTSGRaQkFBRUVFRUFBQVFRUVFBQ0JNSUdyVEdGT1laOWQrVk03S3VyS011d09BUVFRUUFBQkJCQkFBSUdmRVZCcHdYMFgxZDFSVVhmaFNTRVJRQUFCQkJCQUFBRUVFTmlod0Z2MndieDNVZkFkRlhVWG5oUVNBUVFRUUFBQkJCQkFBSUVkQ3R4bEJyT1BjdStvcVBzQXBaUUlJSUFBQWdnZ2dBQUNDT3hQNENRU21IMU1neWwyVk5UOUhRZVVHQUVFRUVBQUFRUVFRQUNCZlFqSUxwaDlUSU1wZGxUVWZjU2VVaUtBQUFJSUlJQUFBZ2dnc0R1QkhjMHQyVkZSZDNjWVVHQUVFRUFBQVFRUVFBQUJCSFlpc0tPNUpUc3E2azZDVHpFUlFBQUJCQkJBQUFFRUVOaWR3R0UvMDJCMlZOVGRIUVlVR0FFRUVFQUFBUVFRUUFDQm5RanNhRzdKam9xNmsrQlRUQVFRUUFBQkJCQkFBQUVFOWlid0o5T0N5eTVLdmFPaTdzS1RRaUtBQUFJSUlJQUFBZ2dnc0VPQmw4eGdycnNvK0k2S3VndFBDb2tBQWdnZ2dBQUNDQ0NBd0E0RjVOeVNveXozKzN3cXEvTDB5amViMlZGUmQzZ2dVR1FFRUVBQUFRUVFRQUFCQkhZaElMdGd6a1Z4T1lxZnRUd2NTdkhxbFd1NWQxVFVYQWtwRndJSUlJQUFBZ2dnZ0FBQ094ZW81NWFjbThSRjluUGM4cXpUam9xYUp5Q2xRZ0FCQkJCQUFBRUVFRUJnL3dKcWJzbnpWRDJhd1dPeW82TjVubGYxZGxUVXZPQW9EUUlJSUlBQUFnZ2dnQUFDM3lQd0VBbExlYXJ1bnhySlRwZzh4NUh0cUtnZlRaNGdnQUFDQ0NDQUFBSUlJSUJBVkFFNThVVk5oR20yS3NhVHlYa3hHVDUyVk5RTTlTZ1NBZ2dnZ0FBQ0NDQ0FBQUxmSVBCVUNjeXBVeFhaMDNIb3ZNN202WTZLbW8wWkJVRUFBUVFRUUFBQkJCQkE0TXNFYmlxRDZjNTdPWWtsRDNNdHorWGIvTVlxUzUyS3FtYjdxenFaLzlteUFxc29zUk1FRUVBQUFRUVFRQUFCQkw1YVFQYTQ5Tzg5SnNkcXRiTmlPcFYvaTl4bXl3a3lUa1dWczNqa296d2VqNlVlZHFhZjY4VVZHVXdub2p4RkFBRUVFRUFBQVFRUVFHQjNBcktScjM3UHNpbjVWVGIxUjdkVGZyN3ZLaDNZTW9OeEthb3MvZW55clB1VStuWDVreW5RczZrbmZ4RkFBQUVFRUVBQUFRUVFRR0IvQW1wdVNTOHRVV08xL25vMVVZbUFTSFJFQXRCYnRiZFM4aGRPUlJXbDd4VHhJa3BjZFFvbU9tZzZyM2lLQUFJSUlJQUFBZ2dnZ0FBQ2V4TlErVXF2WDBKMlZKVDlhbHlQcDhmOWNwWDVRQ2M5NksrVC9wVlRVVSs5MjZqSjI2cDFiMHB3NlhjM3BTOHplMEFBQVFRUVFBQUJCQkJBQUlHb0FyS04zODlYNUZndDgwVCtqVE1ZbDZJKys1VVo5aHE5ZS9sTVZFZzJoZ0FDQ0NDQUFBSUlJSUFBQWlzSXlEWitMMTlSOS9LNkdQZThjUWJqVXRSWHI1TklqWDdyRG9oNzkzcG9qSlZrSVFJSUlJQUFBZ2dnZ0FBQ0NPUXJvTnI0dlpGaHNxZkRNbGxrMnd6R3FhakhxbnRmYUZuZ1hsMXV2UVFuMzdCUU1nUVFRQUFCQkJCQUFBRUVFREFLcURaK3Q1ZWlzQThpSzdiTllGeUsrdGZ2WXhsT2d5bGUzRXpaZUJpd0VBRUVFRUFBQVFRUVFBQ0JuUWlNZWx6ZXN0dkNQSWhzNHd6R3BhanZZKyttQk1OcE1NWGwyTzJpMlVtTUtDWUNDQ0NBQUFJSUlJQUFBZ2cwQXJLTjM3MVpWOUhKRXg2blpxMzY3N1o5TUY1RlZTVWVUWU1aMUllWENDQ0FBQUlJSUlBQUFnZ2dzQytCOGR3UzJRV2paL1kvUjNjZTNqU0Q4U3VxQ29NYWQ3YXZnRkJhQkJCQUFBRUVFRUFBQVFRUW1CQVl6UzFSQzk3cUUrZnFQdmprWkFaek9aOTc4Mm5rWnkvbmUyOVVsOGV5MGViOGlxcEtQcG9HbzVieUR3SUlJSUFBQWdnZ2dBQUNDT3hWNEM2N1hMcUY3L3ljWmRtN3JaZGNhU3FEa1I4Y1RwTlhJOUowT3ZUWmgrT3k4ZWI4aXFyMk41b0c4eWtGVHhCQUFBRUVFRUFBQVFRUVFHQ1BBaWVSZHZTbXdjaEcvMW5WNU5hL3JaZGNOcEhCcUYrUjZmK2FaTEZnbWVHamZrV1Z4V1VhakZUZ2dRQUNDQ0NBQUFJSUlJREFGd25JanBQZXI4SElQRUV0RU0zLzhRQ3c1czJ4d0V0dWFYQVRzM3BaNys1Zmpzc01tNU9iZHkrcUxLRWFkell1S2tzUVFBQUJCQkJBQUFFRUVFQmdwd0xxMXNtOTJTdHlyTlpOMXViVVR4ZFVCU2Y2WUZTMjBOd0RvTmFvbDlXdjlCL0haZVBOZVJaVjdvMXBNRDE2WGlDQUFBSUlJSUFBQWdnZ3NIdUIwZHlTNGlreUdER0s3SG1zYjBqV3E2TE1LM3JkSUoxMzVmQ3pxdXJmZjFrdEc5d093SEhaYUhPZVJaVWxrOXV3RmJkVGNwNGlnQUFDQ0NDQUFBSUlJSURBVGdSa0w0VytkZktud0RKTE9ZaXhaSG95ekdleGVqS1Z3VHdQWlhrL0huc2Z1RDdLNHpDRmNGdzIycHhuVVVVNW1BYlRDd1l2RUVBQUFRUVFRQUFCQkJEWXY4RDFWRDU2MDFSRWxhN25ZM1Y4OUlhV05SV2R5bURVT3NkK0gwenp1ZEMvM2MxNUZsWHNVcGEyZDUrMTBHTHdPUVFRUUFBQkJCQkFBQUVFRU5pbHdHd0dVL2J1YTdhNGpzczJ4elNZeFFGZ0F3Z2dnQUFDQ0NDQUFBSUk3RnBnTG9ONWpuNERjMUYxRjI2T2FUQ0w5UGt3QWdnZ2dBQUNDQ0NBQUFLN0Y1akxZRzdEbjdSY1Z1TmxtMk1hekRKOVBvMEFBZ2dnZ0FBQ0NDQ0F3TzRGNWpLWVE5eHBKOHMySndzYnR6eTdqeDhWUUFBQkJCQkFBQUVFRUVEZ3R3Um1NcGgzM0VGa0N6ZkhOSmpmT2ppcExRSUlJSUFBQWdnZ2dBQUNRNEhyUS9ScW5JYjNMbXZYT2xYMjk5cTFuSjh0MjV6NkJjekJuYUtkZDgyS0NDQ0FBQUlJSUlBQUFnZ2dzR3VCeCtsNExPV3dMUEVvajhlVDZhN0o1N2cvSHhtOHVjdnBXRFpsVmFXOTdacWV3aU9BQUFJSUlJQUFBZ2dnZ0lDM2dQaUp5Nm9zUmU0aWtnT1pIcFRqTGJ5cXFMZFNEdCtjR0Q2bWk2b0tLd3BPQmpPT0Zrc1FRQUFCQkJCQUFBRUVFUGh4Z1hkMWpDa1FlWE14aThhMkVFQUFBUVFRUUFBQkJCQkFZUDhDcjBQVVNUQ1JON2QvWDJx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zdGbmlkSFI3M3k2N3JTT0VSUUFBQkJCQkFBQUVFRUVEZ1N3UmVsZFBqR0tlNjExUDFqck1sdG9JQUFnZ2dnQUFDQ0NDQUFBSy9LSEJVQ1V4NU9Eek85L3ZyZFQvcmhPWngxNC96b1ZRTERsRnMzbUp2cnloYllpTUlJSUFBQWdnZ2dBQUNDQ0R3aXdKL01qODVQenRWVnduTHViUGc3eVFXM1RzTFFwOWVEbkxiWkRDaGZud09BUVFRUUFBQkJCQkFBQUVFUkpkTCtkZGxVQ25OWUtpWDZEbTVkZGZ4Zm41OXZtOW4zWmxEQnVPdHh3Y1FRQUFCQkJCQUFBRUVFRUNnRVJCcFJiY0RwaWowdkpqbWJmMVhMRnMwZStXaCtuV3FvL3BMSDB3ZmwxY0lJSUFBQWdnZ2dBQUNDQ0RnTFBBZTlUdUUyTGdBQUNBQVNVUkJWSzZva1Y2RFdTK1hZWnJqdkgyOTRxTXNqNC9YWDZINmQ4aGdQUFZZSFFFRUVFQUFBUVFRUUFBQkJCcUJSM1ZxbnRaL1ZYZkpJTXNRZWM1Z3JiQ1haREJoYm53S0FRUVFRQUFCQkJCQUFBRUV0RUJWRFg3b1JVK0Q2YzJNS1lwTEZlZG15bVF3SEhjSUlJQUFBZ2dnZ0FBQ0NDQ3dRR0NjbXBpbXdSUzNhakNzTEhDWFpEQ0JjSHdNQVFRUVFBQUJCQkJBQUFFRXBNQmhkR2N3MHpTWTRsNTE3NjRjVGtjR0UyN0hKeEZBQUFFRUVFQUFBUVFRUU9CYVZkZUJnbWthVEhGZWVEUGxaaDlrTUkwRWZ4RkFBQUVFRUVBQUFRUVFRTUJmNEZJOUJoOVNPVVkxbUFZanVtb1czVXo1c3c4eW1BOEZUeEJBQUFFRUVFQUFBUVFRUU1CYjRIMGE1aXJHYVRERmEzakRNdTg5NlErUXdRVEM4VEVFRUVBQUFRUVFRQUFCQkJBd0NoaW53UmpYREZsSUJoT2l4bWNRUUFBQkJCQkFBQUVFRUVEQUptQ2NCbU5iMlhzNUdZdzNHUjlBQUFFRUVFQUFBUVFRUUFBQnU0QktNVWJUWU96cmU3NURCdU1KeHVvSUlJQUFBZ2dnZ0FBQ0NDQXdKV0NlQmpQMUNhLzN5R0M4dUZnWkFRUVFRQUFCQkJCQUFBRUVwZ1hTVG9NcHlHQ20rWGtYQVFRUVFBQUJCQkJBQUFFRXZBVFNUb01oZy9FS0Jpc2pnQUFDQ0NDQUFBSUlJSURBdEVEaWFUQmtNTlA4dklzQUFnZ2dnQUFDQ0NDQUFBSmVBb21ud1pEQmVFV0RsUkZBQUFFRUVFQUFBUVFRUUdCYUlQRTBHREtZYVg3ZVJRQUJCQkJBQUFFRUVFQUFBUytCeE5OZ3lHQzhvc0hLQ0NDQUFBSUlJSUFBQWdnZ01DbmdOQTNtY2xSNXpzdy94NmRwVDl5THpLVENNZ1FRUUFBQkJCQkFBQUVFRUFnU2NKb0c4NWpKWGVxM1g2WVNrTUdZVkZpR0FBSUlJSUFBQWdnZ2dBQUNRUUpPMDJEK0RrZUh4K05xS2dFWmpFbUZaUWdnZ0FBQ0NDQ0FBQUlJSUJBa1VNcitFMlBuU2REbXhoOGlneG1ic0FRQkJCQkFBQUVFRUVBQUFRVENCRlIrVWYyRmZkanBVMlF3VGt5c2hBQUNDQ0NBQUFJSUlJQUFBZzRDVHROZ0hMWmpYNFVNeG03RE93Z2dnQUFDQ0NDQUFBSUlJT0Fub0tiQm5Qdys0N2MyR1l5ZkYyc2pnQUFDQ0NDQUFBSUlJSUNBWFVCTmc3bmIzMS8rRGhuTWNrTzJnQUFDQ0NDQUFBSUlJSUFBQWtyZ3FlNkQvRTZwUVFhVFVwZHRJNEFBQWdnZ2dBQUNDQ0R3VXdJM2xjRWtyVElaVEZKZU5vNEFBZ2dnZ0FBQ0NDQ0F3QzhKcUorcVREb05waUNEK2FVRGlyb2lnQUFDQ0NDQUFBSUlJSkJVSVAwMG1PS2QrZ2Rua2dLeGNRUVFRQUFCQkJCQUFBRUVFTWhINEtJR2tWMlNGa2pkci9tUmRCZHNIQUVFRUVBQUFRUVFRQUFCQkw1YzRIcDkvbDNPS29HcERyZS81L1VhdmNKWHVZLzNYZS9qY1pIN2lMK1Q2S1ZtZ3dnZ2dBQUNDQ0NBQUFJSUlKQ2J3RlVOSHRPcFJlZmZ1UG1GR2ozVzJicDYrc3FOZ3ZJZ2dBQUNDQ0NBQUFJSUlJQkE5Z0pQa2NHVXgrUHhwQi9pV1NtV0hPT1dXMll3WmFsM28vWWcweVl5bUxqSWJBME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0JIQVdlWlpYKzhiZDJ6UytwNjdSNmpkWVdaSDhJSUlBQUFnZ2dnQUFDQ09RcDhFN2QxcGZiZjZ4ZGR6S1l0Y1haSHdJSUlJQUFBZ2dnZ0FBQzZ3Z2tiK3VyRE9tNlRtVStlMGxlSy9wZ1B0WThRUUFCQkJCQUFBRUVFRUJnVFlHL05mcGdxdGVhVlJMN0lvTlpHWnpkSVlBQUFnZ2dnQUFDQ0NDd2xzQzlsOEo0ai9lNlhwL1A1L3R5ZTkzUGgyTnZVOTBYNVZxMXFmZnp2Sjl0eFhtNVAvbzBUWDJPai9QNXZuYW4wc3ArN0E0QkJCQkFBQUVFRUVBQWdYd0ZUazNUWFAyOUxTcm85ZTl5UDVqdURYQlp0Tm5RRC8vZFIwbVZWeTdWazVFdmpxOW5hRm40SEFJSUlJQUFBZ2dnZ0FBQ0NFUVJ1UFl6amdoTjlPdmxQTXdjVGxHS0dyQ1JXNzkyMVpJTXB0d21Ed3VvTlI5QkFBRUVFRUFBQVFRUVFPQ0xCZnFUUm81eGFucDk5Wk9ZemFhK0R4SzBCUm5Na2FGamNZNE50b0lBQWdnZ2dBQUNDQ0NBd0RLQmMyKzAxSG5aeHRwUC85MDcvUi9lRTJ6YTdTeDg5dXpWTGp5REtVbGdGa2FDanlPQUFBSUlJSUFBQWdnZ0VFbWczMTBTY2F6VXE4MWh0bXYvOXhLMDhBeG03ZnVwUllvdG0wRUFBUVFRUUFBQkJCQkE0UHNFK3QwVVZZU3BNQitqei8yODdwOUZhei9wM1RBNlBJUFpMZ1ZiRzR6OUlZQUFBZ2dnZ0FBQ0NDQ1F1OEN0TjlJcTZyVDdhOTBGNHBVNnhQWHFWczZyR04wUFJwb2ZGTGRtYkEwQkJCQkFBQUVFRUVBQWdSOFZlSFFiNjFYYy9wSzNIa29XY1hDYVo1QzZnK1NDTTVpRDUwNVpIUUVFRUVBQUFRUVFRQUFCQkJJS2RGdjVWZldPdXFlcitzbVpxRDA3WHVYci91Sk5jQWF6M2EwSXZPckt5Z2dnZ0FBQ0NDQ0FBQUlJL0laQWI3SklGZnUrVzZxTFo3TWJLcFBCL01ZeFRDMFJRQUFCQkJCQUFBRUVma3JnMVJ0SEZudk1sSnpRdjFrdkJobk1UeDNKVkJZQkJCQkFBQUVFRUVEZ1J3UU92UlFtOXIyRFpTL01WbmZ6SW9QNWtVT1lhaUtBQUFJSUlJQUFBZ2o4bE1EZ3grdGpqL2tTQ1ZMY0d3UzRCK2U3TXBqTE1lNHNKU2ZIZXhudGgwNmQ5cGR1cFdkNVM3ZHgrNVovSjJvYkFkdnBaOS9aSkRhMlVuM1BtV2FwNFRiSFIwNHh6aW5FMjBURGNtaXdHQUVFRUFnVmVQYzZZV0pQaFNtT2xkY3MrdEJhR0Q3M1ZSbk11U3BqL2w2UGdjdTBTQndhcHNWN1hIYXNZZytSZEZENHBhaHRBdXdRQTlzcTI4VEdWcG92T3RNc1ZkemkrTWdxeGxtRmVJdG9XQTRNRmlPQUFBTGhBcDlmbjFTcFRPeHBLK0puTXplNStsMFUzNVRCaU5GNHNYdkhIQTZZcXpnaXRob0Q2RkE4cjFXdXgrcTBkbDErS21wYkFIc2RBZjJWdDRsTnZ3enRxMjg2MDlwYTlaNXRjSHhrRmVPOFFyeEJOSHBIQXk4UVFBQ0JPQUxkcG43OGZPTmViZlNya04xcWVmVURxVXl1L2lkMlFoY1dNVEVXYjRNeFpJWElQcXNOZW43Q2pPWSs5U3lyNDdvcHpJOUZiWDNndVpCUHZMOVJiR3dsK3FvenpWTEoxWStQdkdLY1dZaFhqNGJscUdBeEFnZ2dzRWhBL3QvYWVjUnVzNVpiZEI4SWtPL0pZRVJOVFAxWTE3LzM3WFYvSEU1bGxXYTZpdmVYYnZJU0xUbk94WjNEVjAxaExGRmJVZ1duejI0V3RiV0JuVFRNSzFsaXM5bnh1MW5NekR4cGxxNThmRmhpbktadTgxdk5MY1FyUjJNZWlEVVFRQUNCRUlGTEozOFJ6YnlRVFV4ODVyWFJEWlhGTjlqbnNWa2Z6S0g4bE1Id3BEeWV6cGZaamdFeEdNSjBOd1N4K1BOSTAxWGsrNldidmtRVGg5bjhXK0l3ZC90OTFSaEJLeXhSbXkvbTBqVzJpNW96OEpJcXhnaU9KVGJiSGIvYnhXeEpLSHcvNjN4OEpJeXhiNW1qclo5ZGlKMmpFWTJBRFNHQUFBSUpCTTZmcHJCOEV2dUMvbnVMRVZCNTlNSEl3Yyt6ajZPcGc2V05zcGluWkp5RTNzMk5wcmZRYnN2dm1lK1hidm9TK1pWL3VMYVFkRW4xWWdTdHNFVnRXS2I0cnplTW1pUHdranJIQ0k0dE50c2R2eHZHYkVrd2ZEL3JlSHlrakxGdmthT3RuMStJSGFNUlRZQU5JWUFBQWtrRWpyMW05aVhKUHRiZWFCWjlNTGY3K1hIb1hGSThuTnZIUXd6LzBvK3BXLzNLZThVWnUybmVyL3Y5VVc4aDlzZy9IU3ZmTDkzMEpWcDRESW5EM09VWGo1WUhyYkJHYldFTkhENitaZFFjZ1IxcVlWMWxlWENzc2RudStOMHlabGJwQkc4NEhoOEpZNXlnVW02YnpEREVqdEZ3cXg5cklZQUFBaHNKeVA5ZU80ODBEZUtWNjVaRkJsUFh1ZTdrR3QycitubXJTM2t3SmluaTAvTDNlcVo2V0ZRSzR6Vkl6ajBNdmwrNmVzc3BTK1JlZHVPYXNrTHU5M1FMRDlwczFJeWxpN1J3eTZqNUFTK3BjSGh3dGp5amJEWGVNbWEyTXFWWTduZDhwSXR4aXJyTmJEUERFUHRGWTZaK3ZJMEFBZ2hzSlhEcjVDK3Uwd1cyS3F2amZuUEtZRjZhMTlRQmNOSGRLTFpKNXFJV2s1TTMxS2RkeGtZNXFuVlhXL0NsbTZoRTNkS0ZQQmR4Y0ovbUZSNDBlUmVKeWFpRmxOMzFNNXRHelF2WXRVYW05Y0tETXhlYmxHZVVxU1p5MmFZeHN4VXF4WEt2NHlOZGpGTlViV2FiT1liWUt4b3o5ZU50QkJCQVlET0I3aXhXODh6eHpZb1d1T09jTXBoYTE5aTNKZTVyS1IvbUZFWm1sc1pQMVNoNnlQaFVKMDJnbnZ4WTBKZHUwaEl0cUl6K3FMQTIzUlhCdU4zZ29CVnpVVFB1THRiQ2JhUG1BN3lreHNIQm1Zdk5Kc2Z2dGpGYkVnZmZ6L29jSDhsaTdGdm9HT3RuR1dLZmFNUkFZQnNJSUlCQUNnRTV0cUx6MkdieWZkU0s1WlRCYUZ6TFlDOXhVeGo1TU4xQVFUYW5UTXMvVVBxejdpT2pQaDkwZVJMMHBadTBSQzZsbmx4SHRsOWR0VUtEVnN4R2JiS0lTOS9jTm1vK3dFdHFHaHFjMmRoc2N2eHVHN01sY2ZEOXJNL3hrU3pHdm9XT3NYNldJZmFKUmd3RXRvRUFBZ2drRVJEM2grODhSak0ya3V3ejZVWXp5bURrdDVkNDJJWlcxU1UxdEt6bFZVamJEQm1GcDRlS0ozSU0rdEpOV3FMbEZSV3pWeDNIZHdVSFRkNUllVHBxeTZzeHNZV05vK1lPUEZHSDJiZUNnek1ibTAyTzM0MWpOc3NkY1FYMzR5TmRqQ05XeDNsVGVZYllQUnJPRldWRkJCQkFZSDJCZXRTeGJHcUxoL0VHdnVzWGFzRWVNOHBnNUtVdThiQU45cXJseHdtT3pDb251MkFLOFEyVUxsWkJYN3BKUzdUZ2NLZy9LaSt4dTkxckx6Um94WHpVbGxkallnc2JSODBkZUtJT3MyK0ZCbWMrTnBzY3Z4dkhiSlk3NGdydXgwZTZHRWVzanZPbThneXhlelNjSzhxS0NDQ0F3QVlDM1NhLzIyMW5OeWlrK3k2NzFiR00zekp2VENZRnpXT2NWWmcvTTcxMGFrQzMrS1Q4R3BHUDBVWU9ZdUZrRjR3ZXRHKzZRY0JvV3dFTFFyNTAwNVlvb0JMRGo0Z1dxdHZSRUJxMFlqWnF3eUxGZmIxMTFKeUJsMVE3TkRpenNkbm0rTjA2Wmt0QzRmdFo1K01qV1l4OVN4eGwvVXhEN0J5TktBaHNCQUVFRUVna01KZ0tZeGpVbEdqSGFUYWJVUVl6T2FDN1VCZnRaUVl6bkh3MGY4Rlk1ejZwSWhYeXBadTJSQkdPRk5uaDVaVHlCUVp0Nnk2WW9Qc3Z4SXlhTS9DU1lBWUdaK3N6eWxibHJ6elRMSlYxUGo2U3hkaFNzTFNMTXcyeGN6VFM2ckIxQkJCQVlLR0EvS20zOXVGKzI5bUZ1MDMwOFh3eUdQbmxKUjdXZ1htTiszQ1VtYnhnUEoyZHBCMjBIL0tsbTdaRUVRNFZlWkhkcFJNbU5HaXFDMlk2YWhGcU1iR0pyYVBtQ2p4UmhkbTNRb096OVJsbHE5aldNYk9WSzhWeTErTWpYWXhUMUdwMm01bUcyRFVhcy9WakJRUVFRR0JiQWQzOGxLMXQrWWd6Z21xekd1V1R3ZFFEdXExWC9wdFJaSU1WNUpmTFRCb3B4Z0JNWkVaTDZVTytkTk9XYUdtTjVPZmw0QlNIbVRDQlFWTTNJcHVKV294YTJMZXhlZFFjZ2UwMW1IOG5NRGlibjFHMm1tMGVNMXZCVWl4M1BEN1N4VGhGcFdhM21XdUlIYU14V3o5V1FBQUJCRFlXNkxiNjdUUFBOeTZrNCs2N2RYRzU2UDdack13S21rZVVMRTUrU1lpSDljSzg3TW1YajBFR0l4ZFAvM2lKYkpHTlB2YXB4K0luQVYrNmlVdTB1RXBpQTdMSHkrRjJaSUZCSythakZxTVNFOXZZUEdxT3dCTlZtSDByTURqenNkbm8rTjA4WnJQaUVWZHdQRDZTeFRoaVZUdzJsV3VJSGFQaFVWTldSUUFCQkRZUmtQL05kaDVUdjZXNFNmbDhkcHBQQnFNSGRJOG42amUxcWIrcmh6MERzanRqT2dJeHB5ODBoZW44RGZqU1RWeWlUdUhDbjhvRGZOcFZianN3YU9ydWNQTmJEeS85N0NlM2o1b2I4R3hGSmxZSURNN21aNVN0U3R2SHpGYXlGTXZkam85a01VNVJwZmx0Wmh0aXQyak1WNUExRUVBQWdZMEY2cTU3K2IrYWVHdzZHbWFwUkRZWmpQenVFZy9yTkppbXNUeG9Wc3RaeHpOOUJZa25uUVI4NlNZdTBkSmpRbjFlVG9hWTd0c1Nxd1VHVGMzam40bGFsRXJZTjdKOTFKeUE3UldZZnljd09OdWZVYmFxYlI4elc4bFNMSGM2UHRMRk9FV1Y1cmVaYllpZG9qRmZQOVpBQUFFRU5oZG8rZ05rbTN2dXgwZzJMK3hrQWJMSllPWUdkTmZmMWNOOFVTWURNdzF0TmVra1hYczU0RXMzY1lrbUErNzZwb3pIYkc0ZUdMVENJV3F1NVF4Y2IvdW9PUUVIMWs1OUxEQTREckhaNlBqZFBtWkx3dUg3V2FmakkxMk1mWXNiWi8xc1Erd1VqVGdHYkFVQkJCQklLNkMrdzJYMm9oNE9VNTdURmlkODY5bGtNSE1EdXV2djZ1RTBHT2svdkw5eVgwTVAycC9KY3ZvZjhYcmwvNldidWtSZXhiZXRMS3RsbjVSVWZ5b3dhTVY4MUd6RmlyVjgrNmc1QVMrcGJtQnc1bU96MWZHN2ZjeVdoTVAzczA3SFI3SVkrNVkyMHZyWmh0Z3BHcEVRMkF3Q0NDQ1FWRUFPdFdnZjVlUVBLaVl0eU5LTlo1UEIxRG1odFQ1TlFmc3J5Qm1XOXFremFsMjF5a3lXMDkrbzN5di9MOTNVSmZJcnYyMXRHWkRCWFJOR3E0WUZUZDBtWUNacW8xMUZYcEJCMUZ5QWw5UTZMRGdabkZHMlNtY1FNMXZSVWl4M09UNlN4VGhGaFJ5Mm1XK0lYYUxoVUVGV1FRQUJCTFlYYU82TXBkT1lkR09VVXRlMFNReGtQYmE4RjVtK3JtdWZCaU8vMnVSajBKZHlGNHRtOE9VcWMxbk9FbVgvTDkzVUpWcFNtL2F6OHZLdWZWYVNXaTh3YUlWRDFOcHlwSG1XUWRRY2dKZlVQVEE0RHJIWjZ2ak5JR1pMQXVMN1dZZmpJMTJNZlFzYmFmMThRK3dRalVnR2JBWUJCQkJJTFNDbjlyV1BRY002OWM3amJUK1hES2IrdFJmclJYODkrWDAwTTBNV2Y4WmUxYkRPY2k3bnc3RXFqNC9ocjJJdThmVC8wazFkb2lXMWFUK3JodTIxTDAzUEFvTldPRVN0ZU41RnFJNkhUcVNlZDNFZDlQaUlNMlF6ZzZnNUFKdlFYWmNGQnNjaE5sc2R2eG5FekJVL3hub094MGU2R0tjKy95eEErWWJZSVJxV09yRVlBUVFReUUzZ1d0L0hzczVpcHVkaTVGYjR0anlxTlZMWFljcyttRHBEc1RIV0Z4c0hOeUlyMUlTSzZTYXQvcVRNY3A1M0diSlNEYndvcmFsU1MrUDR6UHRMTjNtSkhBcytzNW9hS0duOWRSNzE0Y0NnT1VUdFQxMGdVS2RZRXlsNTViL3NMWm1wd09UYkdVVE5BWGl5Q2pOdkJnWkgvbCt3OFJsbHExZ0dNYk1WTGNWeWgrTWpXWXlUbjM4V3NIeEQ3QkFOUzUxWWpBQUNDR1Fub0djenlDOTgrZGpyVkpoY01waVpBZDMxVjNYbmlydzZIbFFNcGx2Wm4wa240aUphZVZmclhtUTdPTXF2Y01wQ2VIL3BKaTlScEZORkh0WkQ4UDZtdzRLbXA4Rk1SazNFNm5nVHZ4ZHpsWEhYUTlrT1ZYbVQwODNlSXJjNTk0c1I4aXFIcU0wRGg5U3MrVXhZY0hJNG81b2FEUC9tRUxOaG1WSytuajgrVXNVNC9mbG5jY3M0eFBQUnNOU0p4UWdnZ0VCK0FubzR1UHlQVFQ1bXBnemtWM3hkb2t3eW1McVB4VGFscFI0dE1XcFBxeEJNMDlhRDlxOFAwUUp1MWxUWDAyWUduelhyenY3MS90Sk5YcUxaSXJ1dElKdEhrM2xlWU5EVU5KakppZndpYjJsaUplZWJ5VUk4bXVsT04zbkVUcVkvVHJYTElXcXp3RTQxc2F3VUdKd2N6aWhMamZ5dkZlemxUTE5VZVBiNFNCWGpGYzQvUzVWek9DMHRSWnVOaHVWekxFWUFBUVJ5Rk9pMi91ZnYyNVJqRFFvMUpVRTBDZFZqdzFGa2RZcGl5U3AwcjRWaGNJc2NhelR6b3lVcVNDZFJ6MFBuaG5GcVlhVGZoUGYrMGsxZW9raEhtcHk3T25sSUJBYXRtSXZhdlNyYjJNaitzb3RJZXVya1ZuZkdXWTRUajRybkVMVlpZSS82akZZTkRNNWNiTVIrTmp0K2M0alp5RG5oZ3RuakkxR00xemovTEd3WmgzZzJHcFlxc1JnQkJCRElVVUQrZDl0NUxMOHd2RUVsVlhPa3JzUmtjM1ZZdGs3RnA2L1VEejlvZkswYnBwWjdIdXRMcWFWaGpveHMzazUzZnVuTGxPZER2NHhxV21hRXNVaXlMcjVmdXVsTFpCVDJYNmhpTXZXeHdLQVZNMUc3ZFJNWTllT1hSOUZwcG5PYXVzMDIyVFUwVmVUUGV6bEViUmI0VTlxQUo0SEJtWW1OS01oMngyOE9NUXVJUlBCSFpvK1BOREZlNWZ5em9HUWM0dGxvV0tyRVlnUVErQW1CNjkvYi85RmVyTjNBcUc1UDFZMzVtYzZBRGNybnNNdE1NaGpaUlM4ZXBnSy85WHZHZkVOK3h2akdaME82KzZic0p6QjZKa2FrZVBsKzZhWXYwYWZ5eTU2b0c0WlBuVitCUVZNVCtlMVJFNTdkWEZXVm9teWlMTHNJeEdQOVBwZ1VVWnNGWGhLL3dPQklYWHRzWklGU1NMaFY5R3ZQTkV2MVo0K1BKREZlNS95elZEbmpFTTlHdzFJbEZpT0F3QzhJREc3dUpiOUtYUjdOcllvMklhb3ZndFhsWEg1bGVQMUs1SkhCV0FkMFgyLzZXL3JZYmRSK2xPVDMzY3l2THVyK20rRlFNelVSeHBndmZiYnQvTVQzU3pkOWlaeUxQcjJpeXMrTjd2cHpnVUZUblZZVFVUdjE4eFBWWGRaMHdhanVHeEh6aVZKTjErbnpiZzVSbXdQK0ZEYmdTV0J3c2ppamJOWE5JV2Eyc3FWWVBuZDhwSW54T3VlZnhTdmpFTTlGdzFJakZpT0F3RThJNkd0N2RUTGcvbWQ2RUZGcXVmb3FXRjNjWnZweDZyMUczSDRlR1l6NmRoQVhmNStkeDkvN2RxNUxkN0MwV05VaE00MWViMkhRbGFDUHRjN0VtQVdpdmwrNjZVdTBvRExkajZvMGIwSTNNR2o2SXI1MXUySU1TN2NRaGJyMCtSa3FxUHRnSWx3cXlDRnFjOEE5Qjg4WGdjSEo0b3l5VlRXSG1ObktsbUw1M1BHUkpNWXJuWDhXcjR4RFBCY05TNDFZakFBQ3Z5SHdrR093ZlIvbWkvT3JnY24vY1R1UFFVTjV0V0tFN3lpUERLYmZsOVVCRlUrUFo2dXF1ajV2eVc1cUVyMnRZVWVkdnJDL1RRYVR2a1RoUjBQdmsrclluaGl2RlJpMFlqcHE1ZWMyWkxvd2VpOU5rSi95a3NIMEtLZGVIYXd2Zkp0S0thSTJCMnd0dk1NYmdjR1pqbzNhcjQvRTYrend1RS8vL0V4YjJaUXhpMXZTdHN4TG5zMGRIMGxpN0h2K3hZWExPTVJ6MFZnU2FUNkxBQUlJYkNHZzI4TDZXMzMydmxoYkZIQm1uM2xrTVAydXJFYXpQQjNPbDZrMFF3M0ltcnlCZ3U1c0djMTRVUi9zWCt1ZmNiSy83Zm1sdTBLSjdHWFY3MXhQYnNPd1pCd211anNDZzZadnBteUwybVhRQmFOdVhOYWRJUFcrV0JQYXVYcDMzODhpYWpQQTNmTDZQZzhNVHR3elN2ZWZOYWV6OWUvbzlMUlVObUhNSXBmVVVvRm04YlluNEdTTWZjKy95SEE1aHpqaDJkb2NHUHhGQUFFRVZoV1FOMWxzSHpFdUQ2OWEvQ3d5bUhwQXQvZkVGSFVSY3JKQnE3NnR4KzExRlRUYmo4OTQrbnQrNmE1UW9wa0t5RnNqRER1bGpCK1JoN1VkS1RSbzZ1NWk5YTNGeHJzOTlHZkJGR3JhLzBRcHhsdHdXNUpGMUthQjNTcGlYaXMwT0hIUEtKMUdsWWZENDN5L3YxNzN1dFBnY2RlUDgwSDN1cnNPQkU0WXM4Z2xOUWVsV2JyeENUZ1pZOS96THpKY3ppRk9kN1kyQndaL0VVQUFnWFVGQmpjZ2FJYTdyRnVJOEwxbGtjSFVBN3BkV3pLZjJxcEVaS3FUcHZudGlzOG42aWZxZTlmYXZUQzV4ZUdtZk8rbXJNREhlVUhNRW8ySzJGMXdVVk5KSW1Rd29VRVRQMDRwSGpiano1ejl1c3l5U2VPVWNOazIySzE3NTdsblV5bE4xR1RWeG9kQ3A1VE5VL0V6bmllbmtEVWZDQTNPWkd6VXhqMGsxTXlCM2hoUVdlSGVJTUEvdWJtSmtZcE5mZFRmZERHTFhkSmVzUWN2Tmo4QkoyUHNlZjdGaHNzNXhQTFlkVHBiQndIbkpRSUlJSkN0Z1BwUFhQN3ZwaDZsWjB0cTYycXBCa2xUZHAvQzFKOVJmNnk1Z09NRzYydXpYbTAwdWVuSjcySzFiMVc4VVF0Slg2RzI3RTZNaS9EcVNmUDgwbDJoUkJiMTYxUGNHNkdlYTJhcGUvK1RzcWoyRVQ2aFFadU8ybmtRTE4wVW43MHU0QnMwMzd3elRkU21nZHRncU9QOGN6ZURkcm45V1dod29wNVJvaEJsYjdTZy9xK3lIMHlSdWx2djZqQ29YN296TFhaSkJ3V3ZYMlp5QWs3RzJQUDhpdzJYYzRoZHoxWno4Rm1LQUFJSTVDalFId3E4czZzMFdXUXdlaWhDMVd2dHVFUmFkU2RNcFl4NjBrbS95U1EyckNjdm1YZW5XbGxUMnh3V3pPOUxkNDBTRFV1b1grdG1jSFZVZjUweUdKbnQyQ2NMaFFaTnoyeHhGZFpOY1hPTjJxWGVRZlBNWUJKRmJScjRVNzI2UThXNXBTOCtHQnFjcUdlVXFGNS9pS2Yrbi9KVEwvVkVMQnVkbi8wMVBxL1NuV214Uy9vcGN2ZEpMaWZnYkl5N2haNDUvMkxENVJ4aXg3TzFxOGR6QkJCQUlIY0I5WldncnRMS2YxeS9qL09vVlE0WlRPaWdmVDFHYk1wUlR6b1pyYUhiRXFQRmFvSDZ5amEvWlY3cTk2VzdSb25NNVh5VTVmSHgraXRVYTM5NUJoTWN0UG1vZGN1dm11S3pWd1c4ZythWndTU0ttbU9icVBuL3hYMlVaWEJ3MUg4SFhmL2hjdzhKa2ZZTmVsZFVSUWExRU9sWlA4MFo3ckY5bmV4TWkxN1N0c3lkWjdtY2dMTXg3cFJacDhMVzh5ODZYTTRoZGp4YnUzbzhSd0FCQkhJWDZFK0ZjYjAzYUI2MXlpR0RDUjIwUDk4V1ZyVWJmLy9LN3lMYm9CejUzcUNSTlIwcHZ5L2ROVW8wWFY3M0RFWmxEN2FOQlFkdFBtcWRYZXFtK0dCa1dlZjkrcWwzMER3em1FUlJtd1J1YTFsM3FFeU02R3ZYMWMrQ2c2TXFPdHhhOTdXSHhHTTBhMENlZHNPYlNJaEdjSGY3VTgrVG5XblJTenBWQzQ5TENKUEhSN29ZZDBvL2MvNUZoOHM1eEpQUjZKanhGQUVFRU5pVGdQZ1cvanlXemdsWnVkNnFSVklYM2o1aXlGQ29UNFhGazRWMTFpTVZoazBid3o2SGkyYmJXNnFRby9hdmFzTVBydy9YMjVaZm9YNGw4ZnZTWGFORVE2YithL2NNWnZLaVkzRFF2RElZM1V5YjY5YjBENXBuQnBNb2FwUEFiZFRxNFVjZWlYVndjR0tlVVZVMXVKaWp6N3ZCNE0yTGUyS1c3RXlMWHRJMmRvWm5XNStBc3pIdWxIbm0vSXNPbDNPSUhjL1dqaDVQRVVBQWdSMEk2TEVWc3AwenZ1Q2ZkL0Z6eUdEcWE4eURwbzJEMjl5SWJwMVpqdHEvT2xybXNTdHFpb3hYU2J5K2RGY3AwYlNjWHdQS09wTS9PR2hlODJCMFUzeTZRdlc4SnErZytXVXdxYUltMjBSVzRMYlN6UVdTMFlIY3JqSjRGaHljaUdmVU9EVXhUWU1SYzlLY2V6eFRuV254U3pvSVIvL2wxaWZnWEl5N3BaMCsvK0xENVJ4aXg3TzF5OGR6QkJCQVlBY0NUU0p3ZEoyaG5FdWRtb0xMN0d1alBwamdRZnZUZDdVU3dwWkIrL0tyeU5aeWxOZTd2Uno4MnNLcmxHajYySXJUZ0FvUDJtelV1c1ZYVGZIWnF3TCtRY3NqYXE1dEl0MzBIL1VsZHFGNno4T0RvN3A3SnY0UDh6aCtENk91VE5NMEdIR09PdC81ejZ0NXUybEplOUVZdnRqNkJKeUxjYmU4MCtmZmI0WFk5V3p0K3ZFY0FRUVF5RjlBZnJuS3RxLzV3bjdHNWM4Z2d3a2UwRDNiRmxhVkc3Vi9WUXRpMUx5cVl5Uy9wdndHeFhtMXExWXAwZlRoNXQ2QWtrZjBTSy9lZUhqUVpxUFdLZjdNTVB4bVRmK2crV1V3cWFJMkJkelVUZjM5T3gvTzdqMHdSWGh3NWxxMzdoSWlkTU5NU0ZaM2RONmRMY001ZS9YWEx4S2RhUWxLYWloOHUyanJFM0F1eG0xSmkrbnpMd0ZjemlGMlBsczdnRHhGQUFFRWRpQ2dyaS91N0Q1a2tsVTFTVlRUd3JQdm9mNk0rdVBYNUI5R00zalEvdlN2dTR2ZHFNS05MbDNySXRkV0lRQUFJQUJKUkVGVS9abHpUWldKRHU2Z05DenY0TFhYbCs0cUpSb1VjUERTcndGbEcrSVRIclRacUhYS096TU12MTR6SUdoK0dVeXFxTW50Mm9BN0N0NVB3NE9qUG1rK05WUXAzQ1V1b3dzQitzckJjTERmd2YwL3pVUm5Xb0tTVGtaczZ4TndMc2Fkd2srZmZ3bmdjZzV4cXJPMTQ4MVRCQkRZcjhEZjIvOHg4VzI3Sm9RZXMrRFg5RjJ6Zk5aOVpaREJCQS9hMTZQRTdOZW1MZE1YNUJWN1c5K0NtZ2JqZDB6NWZPbXVVeUpyc05VYnpnMG9kUUhXbHB5R0IyMHVhdDNTNjZiNDhGcCtkdzM1UENCb1hobE1xcWhOQWc4cjZmTTZQRGpxLzdFb1o5VDdOTXhWak5OZ2lwZXRsMjljNFVSbldvS1Nqc3ZlV2JMMUNUZ1Q0MDVKOWNXR1VWOWFzMFlDdUl4RG5PeHNiVGo1aXdBQ094Ym8zNU5ZWGV4eitjZnBseTFTcytoclZhT3IvYWwzRzJINzIyY3c2cHRCUkRxZ01vcDljTU9qem1iTVErRjFlOVJ5Mk1nUkZuN1RZTHphd3V1VXFFTmdlT3JjZ0pLdGljcHlUQzhJbWg3alpJOWF0OGlxS1Q0NzF6MGdhRmxFYlFxNHErRDdmRUZ3NHA5UmJlR04wMkRhdCtlZitUUnZBODYwdGdDTFM5cHV5dkJzNnhOd0pzYmRFcnVkZiswbkZzTmxIT0pVWjJ1cnh6TUVFTml2Z0c1WnlsYVQxeVBGS0F4ZlJQV2ROQm8xNGJ1VlRkYmZQb1BSMlYvUWFCcmxidS80VW5VYlhlTHRYOWUvUE5RVi9yZnFtT2tkZUxNTjV6cGVQbCs2NjVSbytrQnlia0NwRTlLaXV5Qm8rdmN3TE52dEYxMDN4UWN6dlcrZmJxRUZRZlBLWUZKRmJRcTREK0gzYWtGdzRwMVI0eUtyczh0eTVXQzh0bUZKb2pOdHZLZkZKUjF2c3JOazZ4TndKc2Fka3M2Y2Y1MDE2NmVMNFRJT2NhcXpkYXpJRWdRUTJLSEFZOXlLN0RVcGpTK085aUVQcXhFOHA4WWxyVmFLc0IxdG44SG9qR0kwdzllbE91b2IxdEpMSUQ2dkRwalIyeXBZbjd6M3FIOFJYSTl3NlIxaEtUS1lkVW8wVGVmY2dGSU5ZY3ZwdFNCb2VucndLQ3ltUXV1bWVMKzdSc1M4V1hWQjBMd3ltRlJSbXdKdTZoanlkMEZ3NHAxUm80S3I0NjRhRGkwYnJUYXh3S2Q1NnhHejBSNlhsM1MweWU2Q3JVL0FtUmgzaWpwei9uWFcxRStYdzJVYzRsUm42MGlSQlFnZ2dNQjZBbGZWMTE3T2pkWmZyMEErZTlvK2d3a2Z0Szl6bE1FbCtyYnl1bE92My80dENyMjA2UUw0KzR3WnU4cUhhaFAvcWFmdGRtYWVlWHpwcmxTaTZRSTdONkFVaG1WTzBKS2dxY3pTR3JWdTRmdmRaZnFkVjNjS1UzRFFmREtZWkZHYkF1NHkrRDVmRWh6WjhyZkd4azlpVUd5ZGJ3NFdlcjFNZHFZTlNyRzhwSU1OOWw5dWZnSk94cmhiMXRuenI3dXllTDRjTHVNUXB6cGJCNGE4UkFBQkJOWVUwRW1BcGFtM1prRkM5clY1QnFPdUNJcnYxSkRDRjdLdE5ob20xbXhKRDRVZkpwYnFYcUtmeWFubmZuTXQ4WXlLbFVyVUFKai9PamVnVlB2RnZJMUZRWnVNMnZYZDZmVlJUZkZCWDloeDFGc1hFalNmRENaWjFDYUF6ZXh1U3hjRkovWVoxUlo1OFJ5SnhER0xXZEoyVzRabm01K0FVekVPT1AvYUtuNTFpQk9kcmEwZXp4QkFBSUhWQlhTVHVOUHVXcjBFUzNhNGVRYWpSeW9FVFlNcDFNKzdXeWZlcTZvTjJyLzEwTExQSUxLeVA2eEZqakQ3VExOd1pQVzRiTGhTaWFZTDd0eUFrdTJSRVovZTlxS2dUVVZOWmd0bE05SklsWFJ3Wkx5clVXZG5TTkI4V3NQSm9qWUJQQjNDNlhjWEJVZVdLZVlaMVJaVmJIajhhekR0Mnc3UDBwNXBiUUdXbDdUZGx1SFo1aWZnUkl4RHpyKzJpc3ZoTWc1eG9yTzExZU1aQWdnZ3NMYUE3amx2UmlXdHZmZkYrOXM4ZzlGWHVFY1gxdDBxcHZDSHZTek5SOVgzNlhCRWpQeUtyS3BtYU5tNzMwUlhiL3JPTmZiNDBsMnBSQTJBK2E5ekEwcG1Ca08rZXBPTGdxWUhteGlqcHJmYjlLcnBRU3o5SXB4R1IwcFEwSHd5bUdSUm13QTJoODV0NmFMZ1JENmoyaExyZExSSlR0dmxIcytTbm1sdE9TS1V0TjJZNGRubUo2QTl4aUhuWDF2RENIQVpoempSMmRyeThRd0JCQkJZV1VCZjhIU2FsN3h5eWR4MnQza0dvMFlLVmYydUVMZWlpN1hVZDZhbFZUUTFhTC9ad2FuL2crRHFoMFVzbTJzK012cnIvcVc3Vm9sR1Jld3RjRzFBcWNGSVRhclgyMEtoeG9HSmhyMHZWYjBWYTlSVU1pSzJXNjhuMnd5RHkvYTNmc29wVnd3S21rY0dreXhxVThDMVFOQ2ZuTTZvdGdMNlNrLzdPdUJaMGpPdExVK0VrclliTXp6Yi9BU01lLzYxTll3QWwyK0lVNTJ0TFIvUEVFQUFnWFVGMUpmQllLREx1aVZZdUxldE01aEZnL2IxbURCTC81ZStuamk4MUs4eXptWnMxR1V3WUNieGpJcTFTalI5U0xnMm9OUjY1dGxkQzRPbXB2S2JvcWFTa2MvUXRWZWxVcGh1SDR4bzRJeUdhd1lGelNPRFNSYTFDZURwQ0U2L3V6QTRNbWsweFVic05FQ2lMYW9jaExQd1AwcjM1dTNXSlcycmJYaTIvUWxvaTNIUStkZlc4S3REbk9oc2JmVjRoZ0FDQ0t3cnNPZjdLR3VwclRNWWZkMXVmR1hkTVk3eVM5TXljVVhWck1sVlBwdFRWOVNiYVRESFFYdFl0cGliOXo2Zm1IdmkzcTVhcTBUVEpYWnRRTW5takdWR3hNS2dxWWt3cHFqcFlXUDFPREhoZXBQWlNTY2c0cTUvNDk3T29LQjVaRERKb2pZQlBCM0I2WGNYQmlmdUdkVVdWVVJ5MEovV3Z1ZjRMT21aMXBZaFFrbmJqUm1lYlg4QzJtSWNkUDYxTll3QWwyK0lFNTJ0clI3UEVFQUFnVlVGZG4wZlpTMjFjUVpUenpvZVQ4OTJqS084MkdwcFpxdnYwKzRGZkwxSnViaGVlaDRrUC9McmN6VE5ZcllnN2wrNmN2UE52anViN1N4MUxkR2xIaW1rdG1qOTUyanNRWEZ0UU1uc3daUm1GTVhTb0ttTCthYW82Y1ozbmJJY3hONVZSRDdkYU9KMEd4Y29MR2dlR1l6aVRYRWMyWUU3QjRmMzA2WEJpWHBHdGFWWFIxM29zTU42TXluUE5NK1M3dnNFdE1VNDVQenpoR3RYTno3TEtNU0Q4cVU1V3djNzRTVUNDQ0N3bW9EcU5sLzR0YnhhWWMwNzJpaUR1ZDd1NThkRCsra1crT0h4T045Zm45YXF1YlNqcGFwTHhkNVEvMHpaYno4b3Y3MTFHL2xlSGZ1N1U0TW92T2QyT0gvcDZrYmNlR1pKUUluazE2bkR3M2hUQXRjTVJ2WnQ5SWNUeFFxYS9rMGVROVFrNWJFdTlFUDF5OGsyVlpPMXZNdHVmMHdUMGJDZ3VXY3dFYVBXRkxuK093WWVyT0QxTWxad29wNVJiUTEwNDdoOUhmSXM1Wm5XbHNlcHBQcytBVzB4RGpuL1BPSGExWTNQTWdyeG9IeHh6OWJCeG5tSkFBSUlyQzJnTzkxSEEvUFhMc2FpL1cyVXdkVGpGVWF0OEg2VDJhRm1jZ3ZqcEVCOFVMVnNQNy83MHRtUzdMNFFyZWUvMHpDQktWU2hPbXU2UFhYKzBvMVlvci9EMGVIeDZDZG9kWFVjTXhpMVduOEQwWUttSnNLWW9pWmFqeWUxWEZ6ajF1bWxUTzlrUGE0WGtlNk9oNUFWZ1VGenoyQWlScTEvUEJtQSt5djR2WW9XbkpoblZGc0ZkYkdpTXlDd2ZjZjlXY296clMyRlUwbDNmZ0xhWWh4dy9ubkN0YXNibjJVVTRuNzVJcCt0L1kzekNnRUVFRmhiUUYrczgyNXpyMTNNNmYxdGxNRkl1N0lzUlRQOEpCL2lyM2dsTHNEM204elRSVmZ2V2p2MzFYWEc1dko5ZDBOWFdXV1p4b3dhK0hLaGZ5UEwrVXQzdFJKMWF6dCs3cGpCeUFnMXR6V3VOeEl0YUlVMWFoZDVxYlBzUnVjbWx4emxQeWZqdFlLd29MbG5NTW1pWmdBZUI4dDlTYlRnV0dNVElORVdYd2JRZjRSbSszbjVMT1daMXU0cFJrbmJyUm1lWlhBQ1dtUHNmLzYxRll3QmwyMklJNSt0clJyUEVFQUFnUTBFOUlEejhRRDVEWXF5WUpjYlpUQUxTdHovcUd4V21hWlVGTVdyTEUzWDdNWEhMNGV5S2grajRXTHFKazdHZ1ZmOVhRNWVPWC9wcmxhaVFRRUhMeDBiVVBKU2RMTHMzQjYxNHZJNGxkWHgzSW5PVFlicjBGM1NxVkZnME54Ync4bWlsaFM0SStUNzFCNGI3ek9xM2JVNjZKYU90MDE0cGtVdWFiczV3N01NVGtCN2pIM1B2N1orM3gzaVhNL1cxcDluQ0NDQWdMT0EvZy9iLzVLOTh3N1dXWEh2R1V3aHIvd1pMODU3KzZtVXROTnlkdHlBZTd2S2NZUHRhb0VsYWpkZ2V1YldnRktaZ1hlUG1HbC94bVhSb2haS3RIblVFZ01iMWQwV1JvdE5aM2Z5RXZibmQzNDZ5NzJlSm94Wlc0NG9KVzAzWjNpV3d3bVlJTVpSNEhJTmNiNW5xK0VBWXhFQ0NDQXdMWENWM3dIQk53R2UzdmFhNys0K2cxRVRKYUtJaFUyRDhiaWE3MTNLd0JKTjc4ZXRBU1hiSXduN0Y2TkZMWlFvWVZQSnJVaUpnYWVQZ2NsM284V21zeGMxdVdRd0tMSHp0dHZUaERGckN4Q2xwTzNtRE05eU9BRVR4RGdLWEs0aHp2ZHNOUnhnTEVJQUFRU21CZVR3KytCN0FFOXZldFYzZDUvQnFLdGpVY2o2TXlvT3JrT29FbjdwQnBab1dzT3RBU1YzN2Q4Zk5iM256cnZSb2haS3RIblVFZ04zckgyZlJvdE5aOGZxZW85bFVHZG50ZW1uQ1dQVzdqaEtTZHZOR1o3bGNBSW1pSEVVdUZ4RG5PL1phampBV0lRQUFnaE1DcWdMVGltYmVKTjdqL2ptN2pNWU5TdmNkRjhyYnlTWmszNm13ZHlOTjc0eWJUUGhsMjVnaVV5bGJKYzVOYUJrcFpaZU1tOTNhWGdtNXhMSGlGb28wZFpSU3c1c01IZGRGQ3MyN2Y1a2JaY1A5a3dZczA5UjQ1VDBzem5Ua3l4T3dPZ3hqZ09YYVlobHNaTCtkMmc2VGxpR0FBSUlKQkZRQTBXaXRNQ1NGTTlqby92UFlHSjl1NmlHUmRQdElLNVJHbjZ2eE9pYTdrczN0RVRHWW40V09qV2c1QUVlWjNiUlo3LzlKNUdpRmt5MGRkU1NBL2U1dlY1RmlrMW5uL3FXMUowRlFVL1R4YXd0VHB5U3R0c3pQTXZpQkl3ZTR6aHdtWVk0NTdQVmNJU3hDQUVFRUxBTDZFbUxuK3YxOWhYemYyZi9HWXo2UlpBbTgxZ0FycjZDbTgrZm5idGdFczZEQ1MxUlV3bnpYNWNHbEJ4a2t2Z21GYkpSc0R4cXdVVHBta3BPUlZvQjJCeDlwNlZ4WXRQWmxieml2L3dpZHJxWXRVV05VOUoyZTRabmVaeUFzV01jQnk3UEVPZDl0aG9PTVJZaGdBQUNOZ0Y1TDhxazg1eHRPMDZ3L0FzeW1FamZML0lydmJrdjg5dmpIZzNwdm5SRFN6UjltS2lqZHliN2xoTjlsNmNYaytXSUU3VmdvbzJqdGdMd3BQNzBtM0ZpMDlsSGxEa1NDYThWdEVXTlU5SjJlNFpuZVp5QXNXTWNCeTdkYWRrR3dyK2tlWit0YmMxNGhnQUNDTXdKcUd0b3FTOVJ6eFVpMXZ0ZmtNRVVjYjVnWk1kYVBkWlpmSSs2RDZGSzk2VWJXcUxwWTBOMUlKcCs2clA5bUd6ZFRLL1JyaHY4TEVyVWdvbTJqZG9xd01HUktTS2RVWjhDNkovT1dqenRLVjNNWXBmMHN6M1RrMHhPd0NqbjM2ZCszeHppM00vV1R4QjRnZ0FDQ013STFQZFJUdmRiR1RQN2ovdjJOMlF3aGJoVHpQSUd0MHhNandyM3IvVDVMY2QwN2FyUUVsbU9rT3YxK3Z4N3k0YUxlRHd1ZjAreHdMeXFYTWZ5bHZrRFFVdGpSQzJZYU51b3JRTWNGQlg5b1JpeGtWdVNoOXhGZHBTSngrRW1EN2tGaFVvWHM5Z2xOVmN5c3hNd1VveS9QOFRabjYzbXc0MmxDQ0NBd0VoQS9NY3ZoaHU1enZNZWZkeXk0SHFmR2RoaitkelN4VitSd2NoeEdlNmRKall5K1VVbGgwNkphNlErc1VqWXJnb3NrYm1DZXV5alBIZzdEMk5GWlkxYzd5VnQzcGZUMGloUkN5WGFOR29yQVR0RndieFNsTmpvYXoyZG8wMC9EVTVpMHNVc2RrbU5xTG1kZ0RGaUhCc3V4eERuZjdZYUR6Y1dJb0FBQWlPQlJQZFJ2a2ZvUlJpVjFXSEJWMlF3Y2pKL000WEZvYzYyVmVSazFNZWhyRXF2YkNqZGwyNmg3aFR0WHlKei9XU0RwU3pMNC9GNE9vbC94Rk94d0pqQmlHTmlsVnVIUm9sYVdOQ1N6cW1ZTGRKYXdPWUR3V2xwak5nOHhSR21qN2VUZktpRHJ1bm5kQ3JFWUtWMFoxcnNrZzRLcmw5bWR3SkdpSEZzdUJ4RHZJT3oxWGk4c1JBQkJCQVlDSWovOWNWajhaRHV3VllMTWRUV3E5azgvSHp3NisvSVlPUTRzZ2kvSVAvM09GYkhnMmR3MDMzcGlxQUdsU2o0WU5BZkZEZlRLb092azN2dE8wclV3b2kyak5wNndGN1I2SzhjSlRiOVRTNTlsVFJtU3dzWDhmT3JIUi81eFRqREVLOFdqWWhIRUp0Q0FBRUVEQUxpdnpQeE1GNjVOcXp0dnVqdWNmTXI5NjA2clBrbEdZejg1a3Q4OHl3YlpvWmZ1cmFpT2kyWDgxWlh5cVovTTJvckFqc0YzTHpTaHJFeEY2aEkybTltMitjR3k5YzdQdktMY1g3L21hNFhqUTBPTlhhSkFBSy9KS0NITWkrZk5UNDBFLzl4eDgrS2hqc3h2djZTREtZUTk4STVydE54TUdUTTcwdDNXRUsvMTJLWTVHckg0azlHYlUxZ3Y5RDMxdDR1TnIxaWRGNTgyNW5XcVZyMzZZckhSM1l4emkvRUswYWpleER3SEFFRUVJZ3NJUDkvVFRKSFFIVG5iOVA4THI0bGc1SHo3MWVadkRFNnBQTDcwaDBWMFdlQkdDWVpZVHllNng1L01HcnJBcnNHd3JEZVpyRXhsRVV0K3JJenpWTE5WWStQM0dLY1hZaFhqWWJsaUdBeEFnZ2dzRndnMlgyVXhYK1RpWDhCM1ZyNXI4bGc1RzlZeE84Y3M3cTFiMlQzcGRzV0xlQ1phTktzZWlqK1hOVFdCZzQ0QnBxUGJCV2Jadi9Edjk5MXBnMXJWNzllK2ZqSUxNYTVoWGpsYUZpT0NSWWpnQUFDaXdWVWF6LzZmWlRWN1h2ajN4dkFzYmJmazhISUZPYnVXT3VZcStYMnBidW9ibUpZeWNwcDRJOUZiWDNnQmNmRFJyR3hsZmlyempSTEpWYy9QdktLY1dZaFhqMGFscU9DeFFnZ2dNQkNBWG1UMUJUenhkWGRBUmFXTGZqalg1VEJ5SUZrSy95TXlaQmFUdlhjYUFqZ3NDaUxYNHNmaUZ4eENKa3U3azlGYlF2Z0JVZkZOckd4RmZpYnpqUkxIVGM0UHJLS2NWNGgzaUFhbHVPQ3hRZ2dnTUFpQVhHeFNqdzhiN1hyc0VmeERiSkJ1N0VwMkRkbE1ISTYvd1kzSkJQaGF6UjMvbGUwSDFhYnhOOVMvVkRVdGdGdXFiMmZiUk1iV3pHLzUweXoxSENUNHlPckdPY1U0azJpWVRreVdJd0FBZ2dzRU5EM1VZNC9UQ2xWejQ1alZiOHFneW1lNTZkanZTT3Vkbm5FVDJzakZzOWpVOWZIQm56aUxyay9FN1dOZ0QwT2dlR3FtOFJtV0lqbTlmZWNhVTJOQm4rM09UNXlpbkZPSWQ0bUdvTkRncGNJSUlEQVlvRkU5MUgrRTNjaEU0L2o0dktGYnVDN01waFFCVDZIQUFJSUlJQUFBZ2dnZ01DWENjZ1poZ2x1MTZ0SHBtMHlkcWNPRUJuTWx4MnBWQWNCQkJCQUFBRUVFRUFBQVNGd1ZWMGxzWDh5OGFJN1lFUnF0TjFNY0RJWURuQUVFRUFBQVFRUVFBQUJCTDVQUUxYekk5OUh1YzFmMXYwRmpuNTBQa21VN0dQcXZ6WDVTc3h5YkIrci9vTElaTEY0RXdFRUVFQUFBUVFRUUFBQkJJcEN6N1ovUjZTNHZzbzJBVWh3Z3pQbm9uWks0ZFVWSkc0MDJUNjJtOGJqWEU5V1JBQUJCQkJBQUFFRUVFRGdkd1QwYkpWNFB6Vnl2UjNhMXI5NFZtNUgyVXRFZkRJcGRRL29UeTIyR3dXM0hSMTdSZ0FCQkJCQUFBRUVFRUFnVTRHbzkxRitYczY5Z1ZzeUNWajlSd1JiNk9aV0Fqb1g4UmdOMXEvRUJyOGkwdGFCWndnZ2dBQUNDQ0NBQUFJSUlOQVJpSFFmNWV2ZiszWHV6cHYvZEdCczhTdU1kZjMwTGRiYWtqZ1BsTk5aM2VlREpaMHduU09HcHdnZ2dBQUNDQ0NBQUFJSWJDandWQk5XeWovL3gvdDl1ZHh1cjlmOS9EaDFaNzE4MnYzMWsrMW1rZWhickhYTDQvaVQ5anFyNjN6d1JBcXo0VEhLcmhGQUFBRUVFRUFBQVFRUStBaU1HL21kZG51Y3A1c053Ym9aOGlxbnd2VEhuaW1GMHJuNzVrUExFd1FRUUFBQkJCQkFBQUVFRUlndVlCNzNGU2QxcWJleVRmZkY4OTZmeXRKVXFUelA5TU84ejRiRVIzejYrSHBHMTJlRENDQ0FBQUlJSUlBQUFnZ2c0Q1dnNzZQY3RPNlQvSDE0RldqNXlzKzdHTlptemw2YStoMFA1L3Q5MUtueUZoODhUSC93OURqZlg5dGtaTXRoMkFJQ0NDQ0FBQUlJSUlBQUFyc1hNQXlYYWxyNTBmNk9Nb1hFYWhmSGt0K0g1WERONW1iNmNJYWI1VFVDQ0NDQUFBSUlJSUFBQWdoRUVuQnQ3RHZtQk1iVlZ2OHhHTmRLa2NGRU9vcllEQUlJSUlBQUFnZ2dnQUFDS3dsY2pTbEg1SVdqUkNGMTVjaGdVZ3V6ZlFRUVFBQUJCQkJBQUFFRXRoSFFOMUtPbkxFTU43ZjY5SGN5bUcyT0p2YUt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QeXZ3dkwzdTU4UHBlUHpMbm1CSFJUVmJYay9WMi93T1N4RkFBQUVFRUVBQUFRUVFRTUJKNEZrMWord3ptQjBWMVV6L1BsYlZ5L3dXU3hGQUFBRUVFRUFBQVFRUVFNQko0SG80bGpxSGNWcDl5NVUyS2VvMVdvMHZCK2xNQmhNTmxBMGhnQUFDQ0NDQUFBSUkvS3pBVlRhdFQ3dW8vc3BGZlZYVmVibkw5Zm0rbmVzOGtReG11U2RiUUFBQkJCQkFBQUVFRVBoMUFaVVczSGVoc0c1Ui8yUnF0N2dYNWlHM1VsVkg5WmNNWmhmSEdZVkVBQUVFRUVBQUFRUVF5RnJnTFJ2WSs1aGl2bTVSenhKbWNlZ2VaWGw4dlA0S2xRK1J3U3oyWkFNSUlJQUFBZ2dnZ0FBQ1B5OXdqOUpRWDRWeDNhTEtrVitIYVBVaWc0bEd5WVlRUUFBQkJCQkFBQUVFZmx2Z0pCcnErNWdHVTZ4YVZIWHpzM2lkSm1Rd3YzMmFVWHNFRUVBQUFRUVFRQUNCYUFLeUMyWWYwMkNLVll0NmszdUxkNU5wTXBob1J5d2JRZ0FCQkJCQUFBRUVFUGhwZ1hYbmxpeWlYcmVvY3VwOXVhaTh2UStUd2ZRNGVJRUFBZ2dnZ0FBQ0NDQ0FRS0RBdW5OTEFndXBQN1p1VWVVMG1NZWk4dlkrVEFiVDQrQUZBZ2dnZ0FBQ0NDQ0FBQUtCQXZLWEZuY3lEV2JWb3FwcE1MZEFWTVBIeUdBTUtDeENBQUVFRUVBQUFRUVFRTUJiUUNRd1RJTXhxS2xwTUUvREc0R0x5R0FDNGZnWUFnZ2dnQUFDQ0NDQUFBSmRBZFd3dm5TWFpQdDgzYUpHbmdiRDc4RmtlMXhSTUFRUVFBQUJCQkJBQUlGZENieGtIOHppSDU1ZnBjcnJGUFV0NTcvMEg4Y1kxYU1QSm9ZaTIwQUFBUVFRUUFBQkJCRDRlUUU1dDBTMTBOL25VMW1WcDFlKzJjdzZSVlY1RWhuTXo1OFlBQ0NBQUFJSUlJQUFBZ2hrS2lEYjZ1ZWl1QnpGZlA3RFFmWS94UHNSeDhoVlhxdW9WL2xRaWN5ZmVocW5HdlRCeEhGa0t3Z2dnQUFDQ0NDQUFBSy9MVkRQTFRrM2lZdnM1NGg0QTY2WXVPc1cxVFFONWpVZVlDYXpxdkdqTkV3c0lvT0plVEN3TFFRUVFBQUJCQkJBQUlGZkZWQmREYzlUOVdnR2o4bm1lUE04TDVSMWkycjZOUmpSVCtYNE9JenB5R0RHSml4QkFBRUVFRUFBQVFRUVFNQlhRSFUxbkRxM1U1YWRNSG1PSTF1MXFPclhZSVlPdDlQUjdYRjRqK05BQmpNMllRa0NDQ0NBQUFJSUlJQUFBcjRDZWx5VW1BalRQTVI0TWprdjVwKzllMjFVVmRVQ01GeDJtMTMzM3FmLy8xOFBvT1lORkJBVTlPM0RXbVdLZ3djbk9SSXN3Y2Vpb2FwZmczbUhWQ0NEQ2FsSldRZ2dnQUFDQ0NDQUFBSTdGVkNYR3I3blZ1M2xsUTdOR0tqV0dpczlYVFpVM1RTWWVSVW5nNW5ueDlZSUlJQUFBZ2dnZ0FBQ0NBZ0JkYW1oTSsvbExES1loOTdtVW1nR1IrbFhqYkRVS2xTVkpvZ2FtQjdXRlpBWGZNSW1jbVF3RVE0S2lrUUFBUVFRUUFBQkJCRFltNEM4MU5DOTk1ZzhkYi9yR0Q0aXQrbFBETkd0RjJ1WlZhaHlGbzk4RkdLK1NsRU9PeXVmbDR1L3RobU1kaHJNdkpxUndjenpZMnNFRUVBQUFRUVFRQUFCQklTQVBNbnYvT0w4VFo3cUQyNm4vUHpjVlRxd1pnWmpFNnFNL254OVZ2ZFM2OWJsTFZPZ3AyV3JoNThHY3lDRHNiUm5OUVFRUUFBQkJCQkFBQUVFakFMRFN3MmFVM2VWQ0loRVJ5UUFLMll3VnFHSzZGc2hYa1hFMzFiZHhRV2ExcXZScC9KK0J0WXJqNWIwZTVNTTVrZkJFd1FRUUFBQkJCQkFBQUVFUEFWVXZ0SzVMcUdad1g0N25SLzM2MDNtQTYzMHdIT1AzcHRaaFhydTNFWk5waUh0dVN6WDd1V21zVkJrdXRiZWRHeGR5L2ZJWUN5aFdBMEJCQkJBQUFFRUVFQUFBYU9BUE1jdk91L0tzVnI2aWZ3clp6QTJvVDY3bGVsZk5mcFlKeVhxc2xQZ2RJME1wbk9nOFFJQkJCQkFBQUVFRUVBQUFROEJlWTdmeVZmVWFmWlZXOUxLR1l4TnFLL09SU0tWaHJSLzB1WFR1VUtqcldTMVVJMC9hMjg2dHJMbGUyUXdsbENzaGdBQ0NDQ0FBQUlJSUlDQVNXQjRxV0ZrL3NlNkdZeFZxS2ZPZmFGVkd0S3UrbDhud1dtLzAzOXVZTGdleFMzT2JCNUh6VDNQeUdENnlyeEdBQUVFRUVBQUFRUVFRTUJSWUhpcHdUeUk3TEJ1Qm1NVDZydDdqVVdtSVoyNUxDL3JteWwzcDhFYzYzdXp5Y1Yyajg1K3kxWWhnM0U4T2xrZEFRUVFRQUFCQkJCQUFJRyt3T0JTdzBlZW4rc0hrYTJjd2RpRStqbDFia29nODQzT1hKYnJxYnJOY3Q5aDhGb3kvRGE5LzM0ZjU2VnVLUzNmbkhnVWRjN1RLcGtNcG9YQlV3UVFRQUFCQkJCQUFBRUVmQVM2bHhwRUNhMDg0WEh1bGJqdU5SaW5VRlhrZzJrd3ZmcU12RlRKUmowTlJwVFRTWXhHdGh0OWl3eG1sSWMzRVVBQUFRUVFRQUFCQkJDWUZCak9MWkdYRnNxWi9jL0JuWWRYeldEY1FsVTFWK1BPSmcyMEs2ZzdOOWZ2WEg2WFlPb2xmditUd2ZpNXNSVUNDQ0NBQUFJSUlJQUFBclhBWUc2SldsQk9RaCtldDQ5bU1OZkxwYjVtVVpkK3VGN3VnNHNYbHNzR3hibUZxa0lZVElQNUJUYjVSRzVhMzJUNk0wamxKamZYcjZCRzZQMkdwdW5YWVNrQ0NDQ0FBQUlJSUlBQUFnaVlCZTd5a2t2NzdkYlBXUmFkMjNySmxjWXlHTGxoZjVxOEdwSFd1eWVYNWJKaGNXNmhxam9OcHNHMGF6cisvQ1ZxVXcyaWV3N3FOYjZwK1YxWmFQZlcxZVoxZVFjQkJCQkFBQUVFRUVBQUFRU0dBbWR4U3QyNWFaWTg2YitvOWY2NnQvV1N5MFl5R0RWQTZuZlZvdHpSakdXYVRkMUNsUkhNbUFaemtBR2NWRFhleFZjektiK3NvZTIvdDl2dCtmNm9IRXlrTU5mM1V5eXczWmIxRUVBQUFRUVFRQUFCQkJCQTRDY2d6dE9iTzI3SnBUSlBVT09jZExQWFJ6SVlkWG1oZHhPemFsbm5YTjF5bWFZNHQxQmxYZFM0TS9uRTV5SFREVGtxVGtReWU5eVhHajBtNDI4L1pwZnFVeXUyUVFBQkJCQkFBQUVFRUVBZ2F3RjFhdDJadlNKUDNOVWxoN1BteEgwa2cxSFpRbStJVkxXc0kyUzViRmljWTZoeXB6T213WWl0NVRpMng3SDRGcjFoY0ozcTJMMlFzUmRGSVg0STgzd1cvNGluWWdFWmpCMGVheUdBQUFJSUlJQUFBZ2dnMEFnTTVwWWN4S1FQT1hyc2VkTE4xNUI1aGVuRVd3NC8rMDBkcWZhZ2x0MmIzY2xubHNzR3hUbUdXdS9LRkc0M0tPMnI5K1AwUFIwTlA0MmozWUtGQ0NDQUFBSUlJSUFBQWdnZ0VGVkFYcVVvYjUzODI0M01VbzVpTEZrNUdlYTNXRDBaeTJDZXg2SzRuOHFwSS9WV3QwZHg2cWNRbHNzR3hUbUdLa0tZTXcybXJnSC9JNEFBQWdnZ2dBQUNDQ0NBUUVJQ3QzUHg2RXhURWJIZEx1TFN3Nk16dEt5T2VDeURVZXVjK3IrQldXL3A5Mys3T01kUXhRNWx0SjM3clBrRndWWUlJSUFBQWdnZ2dBQUNDQ0NRcWNCa0JsTjA3bXMydTViemlwczNEV1oyOEJTQUFBSUlJSUFBQWdnZ2dBQUNLd3RNWlREUFFMOWRYMVZ6Wm5GeUtrMS9ETnZLZ093ZUFRUVFRQUFCQkJCQUFBRUVGaFNZeW1EKytqOXBPUysyZWNVeERXYWVQbHNqZ0FBQ0NDQ0FBQUlJSUpDOXdGUlpmdlJWQUFBZ0FFbEVRVlFHY3d3NzdXUmVjVExZc1BGazMzNVVBQUVFRUVBQUFRUVFRQUNCZlFsTVpEQ2ZzSVBJWmhiSE5KaDlIWnpVRmdFRUVFQUFBUVFRUUFDQnZzQk4vc2pqdVgvdnNtYXQ4OWY4WHJPVzliTjV4YWxmd096ZEtkcDYxNnlJQUFJSUlJQUFBZ2dnZ0FBQ1dRczh4Ry9KeXgrU2x3L3gyL0puM1YyVEwySG56WHNYZHoyTFg3MHZReTJqL2N1YW51QVJRQUFCQkJCQUFBRUVFRURBV1VEOHhPVzNLRVR1SXBJRG1SNFV3eEplMzZDM1V2WXZUZ3dmSzBOVndZckF5V0NHcmNVU0JCQkFBQUVFRUVBQUFRUjJMdkQ1bmtJS0JDNHVaR2lVaFFBQ0NDQ0FBQUlJSUlBQUF2a0x2STVCSjhFRUxpNS9YMnF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CQThnSlB3eVA1d0FrUUFRUmlDQmg2aE9jdHhzNG9Fd0VFRUVBQUFRUVFjQlo0ZncyUHEzTlJiSUFBQXZrTDNBdzl3dmVWZjkyb0FRSUliRmJnZGJGNDNEbTEyZXdCUU1WMkowQUdzN3NtcDhJSWpBbVF3WXpwOEI0Q0NLUXA4REo5OTlKZGZnb1QvZTM4L1lRcGlWSVFRTUJUZ0F6R0U0N05FTmltQUJuTU50dVZXaUd3YllHVHlsU0s0L0Z4dWQ5ZnIvdWx6RndlOS9KeE9SWnF3VEdJd2tmc2phdlNRU2dwQkFGdkFUSVliem8yUkdDTEFtUXdXMnhWNm9UQXhnWFV1Y3psMmFxbFNsZ3VyUVh2czFoMGJ5M3dmWG85eXJMSllIejkyQTZCTUFKa01HRWNLUVdCalFpUXdXeWtJYWtHQW5zU0VKZGNpbmU3d3VYSlRYZW9sN2h5OHRkZXgvbjU3Zm41dTVRWGM4aGduUFhZQUlHd0F1cVB2QWhiSnFVaGdNQ21CQjU4NDdpcDlxUXlDR3hPUUtRVjdRc3doME01TDZaYlQ3R3NtOUowMzU1OHBYckM3L2RFanpoSnhRb0l4QmNnZzRsdnpCNFF5RnlBeit2TUc1RHdFZGk0d0dkd2RVV045T3JOZXJuMjB4eEhsVWRSbkI2djkwR2RPREdLekZHUDFSRUlMRUFHRXhpVTRoRFluZ0FaelBiYWxCb2hzQ1dCeC9mY3E0NjhjTndmNlNYeW5ONWFmaS9KWVB6YzJBcUJvQUprTUVFNUtReUJMUXFRd1d5eFZha1RBdHNSK0g1N1AvU2l6bTIrblpreGg4UDFHK1pteW1RdzJ6bHlxRW5HQW1Rd0dUY2VvU093akFBWnpETE83QVVCQkx3RWhxbUpiaHJNNGUvYkcxYm10Yk1EbzhnODNkZ01nYUFDWkRCQk9Ta01nUzBLa01Gc3NWV3BFd0tiRVRqMng0c2RkTk5nRHZkdisrN0svclhuR295L0hWc2lFRXlBRENZWUpRVWhzRlVCTXBpdHRpejFRbUFMQXVJZThMZGVQWFRUWUE2WG1UZFRydmRCQmxOTDhEOENLd3FRd2F5SXo2NFJ5RU9BRENhUGRpSktCUFlwY1AwK2VoVlhwemI5YVREaXdzeXNteW4vOWtFRzg2UGdDUUxyQ1pEQnJHZlBuaEhJUklBTUpwT0dJa3dFZGlud09mZW03R3QvRFViOFJrei9obVdlV21Rd25uQnNoa0JJQVRLWWtKcVVoY0FtQmNoZ050bXNWQXFCelFwb3A4RUVxeTBaVERCS0NrTEFYNEFNeHQrT0xSSFlpUUFaekU0YW1tb2lzQkVCN1RTWVlIVWpnd2xHU1VFSStBdVF3Zmpic1NVQ094RWdnOWxKUTFOTkJMWWhvTTVzQnROZ2d0V05EQ1lZSlFVaDRDOUFCdU52eDVZSTdFU0FER1luRFUwMUVkaUdnUGJYWU1KVmpRd21uQ1VsSWVBdFFBYmpUY2VHQ094RmdBeG1MeTFOUFJIWWhFRGNhVEQ4b3VVbURoSXFrYjBBR1V6MlRVZ0ZFSWd0UUFZVFc1anlFVUFnb0VEY2FUQmtNQUdiaXFJUThCWWdnL0dtWTBNRTlpSkFCck9YbHFhZUNHeEJRSjNZeEpzR1F3YXpoWU9FT3VRdlFBYVRmeHRTQXdRaUM1REJSQWFtZUFRUUNDZ1FlUm9NR1V6QXRxSW9CTHdGeUdDODZkZ1FnYjBJa01Ic3BhV3BKd0piRUlnOERZWU1aZ3NIQ1hYSVg0QU1KdjgycEFZSVJCWWdnNGtNVFBFSUlCQlFJUEkwR0RLWWdHMUZVUWg0QzVEQmVOT3hJUUo3RVNDRDJVdExVMDhFTmlDZ3ptdW1wc0ZjVHlyUG1mam45TlI1cUIyOGRPK3dEQUVFRmhNZ2cxbU1taDBoa0tzQUdVeXVMVWZjQ094UXdHb2FqT3JWSnZJWDhiWTJUeUdEMmVGUlJaWFRFeUNEU2E5TmlBaUJ4QVRJWUJKckVNSkJBQUd6Z05VMG1QZnhaUEY0M0hTN0lZUFJxYkFNZ1lVRnlHQVdCbWQzQ09RblFBYVRYNXNSTVFLN0ZTamtwUlh0eFpOQUpHUXdnU0FwQm9FNUFtUXdjL1RZRm9GZENKREI3S0tacVNRQ214QlFwelZUMDJCbTFaUU1aaFlmR3lNUVJvQU1Kb3dqcFNDd1lRRXltQTAzTGxWRFlHTUNWdE5nWnRXWkRHWVdIeHNqRUVhQURDYU1JNlVnc0dFQk1wZ05OeTVWUTJCakFtb2F6RGxtcGNoZ1l1cFNOZ0tXQW1Rd2xsQ3Noc0IrQmNoZzl0djIxQnlCM0FUVU5KaDd6S2pKWUdMcVVqWUNsZ0prTUpaUXJJYkFmZ1hJWVBiYjl0UWNnY3dFbnVvV3laK1lVWlBCeE5TbGJBUXNCY2hnTEtGWURZSDlDcERCN0xmdHFUa0NtUW44cVF3bWF0QmtNRkY1S1J3Qk93RXlHRHNuMWtKZ3h3SmtNRHR1ZktxT1FGNENxcnVLT2czbVFBYVQxeUZCdEJzVklJUFphTU5TTFFUQ0NaREJoTE9rSkFRUWlDb1FmeHJNNFJQN0IyZWlBbEU0QWhzUklJUFpTRU5TRFFUaUNaREJ4TE9sWkFRUUNDbHdWWVBJcmlHTEhKU2w3dGY4R0N4bUFRSUlMQ2xBQnJPa052dENJRXNCTXBnc200MmdFZGlWd08zMmZGOHZLb0g1SHYvZXo5c3RlUFZ2Y2grZmU3bVB4MVh1SS94T2drZE5nUWhzVTRBTVpwdnRTcTBRQ0NoQUJoTVFrNklRUUNDOHdFME5IaXRUaTlhL1lmTUxOWHFzVmJwNitncGZHVXBFQUFFTEFUSVlDeVJXUVdEZkFtUXcrMjUvYW85QThnSlBrY0VVcDlQcFhEN0VzMElzT1lXTlcyWXdSVkh1UnUxQnBrMWtNR0dSS1EwQld3RXlHRnNwMWtOZ3R3SmtNTHR0ZWlxT0FBSUlJSUJBaWdKa01DbTJDakVoa0pRQUdVeFN6VUV3Q0NDQUFBSUk3RjJBREdidlJ3RDFSMkJTZ0F4bWtvZ1ZFRUFBQVFRUVFHQTVBVEtZNWF6WkV3S1pDcERCWk5wd2hJMEFBZ2dnZ01BMkJjaGd0dG11MUFxQmdBSmtNQUV4S1FvQkJCQkFBQUVFNWdxUXdjd1ZaSHNFTmk5QUJyUDVKcWFDQ0NDQUFBSUk1Q1JBQnBOVGF4RXJBcXNJa01Hc3dzNU9FVUFBQVFRUVFFQXZRQWFqZDJFcEFnajhCTWhnZmhROFFRQUJCQkJBQUlIMUJjaGcxbThESWtBZ2NRRXltTVFiaVBBUVFBQUJCQkRZbHdBWnpMN2FtOW9pNENGQUJ1T0J4aVlJSUlBQUFnZ2dFRXVBRENhV0xPVWlzQmtCTXBqTk5DVVZRUUFCQkJCQVlBc0NaREJiYUVYcWdFQlVBVEtZcUx3VWpnQUNDQ0NBQUFKdUFtUXdibDZzamNBT0JjaGdkdGpvVkJrQkJCQkFBSUYwQmNoZzBtMGJJa01nRVFFeW1FUWFnakFRUUFBQkJCQkFRQXFRd1hBY0lJREFoQUFaekFRUWJ5T0FBQUlJSUlEQWtnSmtNRXRxc3k4RXNoUWdnOG15MlFnYUFRUVFRQUNCclFxUXdXeTFaYWtYQXNFRXlHQ0NVVklRQWdnZ2dBQUNDTXdYSUlPWmIwZ0pDR3hjZ0F4bTR3MU05UkJBQUFFRUVNaExnQXdtci9ZaVdnUldFQ0NEV1FHZFhTS0FBQUlJSUlDQVNZQU14aVREY2dRUXFBVElZRGdVRUVBQUFRUVFRQ0FoQVRLWWhCcURVQkJJVTRBTUpzMTJJU29FRUVBQUFRUjJLa0FHczlPR3A5b0kyQXVRd2RoYnNTWUNDQ0NBQUFJSVJCY2dnNGxPekE0UXlGMkFEQ2IzRmlSK0JCQkFBQUVFTmlWQUJyT3A1cVF5Q01RUUlJT0pvVXFaQ0NDQUFBSUlJT0FwUUFiakNjZG1DT3hIZ0F4bVAyMU5UUkZBQUFFRUVNaEFnQXdtZzBZaVJBVFdGU0NEV2RlZnZTUGdMdkFzdnZFZmIvZTRsdGppR3J2bWlkWjdDVnYyZ1VBeUFoTVp6Sjc3d0dUYWlFQVFXRm1BREdibEJtRDNDRGdMZkdLZnhjdnlIODVoTGJJQkdjd2l6T3dFZ1hVRkpqS1lQZmVCNnpZTWUwY2dIUUV5bUhUYWdrZ1FzQk9JZmhhdk1xU2JYVEFMcnhXOTdseURXYmhGMlIwQ0dvR0pEQ1o2UDVCd0g2alJZaEVDdXhRZ2c5bGxzMVBwckFYVWg3djZoSTM1enl0Sm8raG5MbVF3U2JZN1FlMU1ZQ0tEMlhNZnVMTWpnZW9pWUJRZ2d6SFM4QVlDcVFyY081bUw4M2l2MiszNWZINnVmNi83NVhqcUZOVitVU1JaKytmOVlncjZaZi9vQXRhMVBqMHVsM3VhbDU2U2JBdUNRaUNhd0VRR2MraitDZStxRDR4bVRzRUlaQ1pBQnBOWmd4RXVBa0xnWEo5MHEvLy9acG5jM3RmN1VYZHZnT3VzWXVOdS9MNFBVaStuakt2akoxK2NYcys0RVZNNkFnallDMHhsTVBTQjlwYXNpY0JHQmNoZ050cXdWR3ZUQXJkdXhoSGc1UHQydmZSemduUGFoSDlkZysrY0RLWklPVnRMdXhtSURvRVlBcE1aREgxZ0RIYktSQ0FuQVRLWW5GcUxXQkdvQkxyVFFVNWhYRzZ2YmhLVCtKU1EzaW5NakF6bXhOQ3hNRWNRcFNBUVNHQXlnem5RQndhaXBoZ0VjaFVnZzhtMTVZaDczd0tYemppb1N5aU05NzExWmNONWNIbW9LQ3pMZVhZTS9ET1lnZ1RHVXB6VkVGaElZRHFET2RBSEx0UVc3QWFCUkFYSVlCSnRHTUpDWUZ5Z2U3a2s0Q2lvVjVQRHBINW0zem1GOGM5ZzByenIybmp6OHk0Q214YXd5R0FPOUlHYlBnU29IQUpUQW1Rd1UwSzhqMENTQXQwTEVOOEFVMkYrMWZ6ZDV1ZitXNVRtRTNXV1UxK0k4YzlnVWsvVTBzUW5LZ1FpQ3Roa01QU0JFUnVBb2hGSVg0QU1KdjAySWtJRWRBSi85YW03K2ovb3RQdGJkWEhES1NuUXhSaDdXWnZBS2RqMmhvRm1FY1d1SytVanNDTUJtd3ptUUIrNG95T0NxaUl3RUNDREdaQ3dBSUU4Qk5RZjcrOVVQT3oxa2s4NWxDemc0TFFvcHUxaEpONFp6REZLYUJTS0FBTCtBbFlaeklFKzBGK1lMUkhJWG9BTUp2c21wQUs3RldpZnYzKy9uNkFPTi9XVE0wR3Y3QVNOcnl5cy9iczQzaGxNNmpjc2lPQkdrUWdrTG1DWHdmU213dXl4RDB5OEhRa1BnWWdDWkRBUmNTa2FnYWdDNmtQK2R4RW05QjIxVk4rUStBMlZ5V0NpSG1BVWpzQmFBcFlaREgzZ1dnM0VmaEZZWDRBTVp2MDJJQUlFUEFWZXYvUkZQZ2s5R2twTzZFLzgrZ1Faak9lUncyWUlwQzFnbWNFY2R0OEhwdDJNUklkQVRBRXltSmk2bEkxQVhJRmpKNFVKZlZkZzJUdWtmWjh1TXBpNHh4ZWxJN0NTZ0cwR2M5aDdIN2hTKzdCYkJCSVFJSU5Kb0JFSUFRRlBnZDdQMG9jZTh5Vk9Ec0xlSU1Dem1zYk5OcFhCWEU5aGgvRWIxZHB2M0l0Z3Y0YmFMbmFONTgvaWI0WGQ3cWZWbHZXMXptQTIxd2V1Y2tTWi9uSTIxRC9vcTdqc1VWM0hRQnZYRXIzL1hadURES1lIeUVzRWNoTDRkQzdDaEo0S0krYkpPczJQWDF4dVN4bk01VnVFL0ZFZnk3WVF4NC9sbXVtdmRnbytrSEs2em50cXRVVjlyVE9ZdzhiNndIV09LTk9SdnFYK1FWL0hSWS9xS2dUYVdOOFdZcWxqYzVEQkdDVjVBNEVNQkg2L1BxbFNtZERUVnNSUHhxM3h2YmExKzRZeUdORVZoNzZFWnNGNEU0ZE4yZ01GTFNwUnIzSTdmYzhMVjJaWHJiYW9yMzBHYzloVUg3ak9FVlgvQ2ZYLzMxVC8wSzljK1hyUm83cmNKVzJzYndxNTFMRTVCT1gzRzNyNHZEazYza0VBZ2JBQzdaUDQ4UG5HL1p2MDd6MjJLKzkwdFVqbGU5VS9vZE0rci9ZVkEvWldHRU4ya0w5cXZzS1ZIeStpNlkyZXhmZTBhQXF6czFaYjB0Y2hnem0wdTRITSs4Q1ZqaWpUMzlhMitnZDlMWmM4cWxVRXRMRytJY3FsYnMxQkJqTm15WHNJSkM4Z1AyTmFqOUNubzhVYVZ3YXMwZHVuTGxsbk1LSWl1b3RkdC9mbjczVi9ITS9GTjg1MEZmY3psT2doV1RlK1prVngycnRrQ21Ob05VMWdZUmM1dDFxb1JsdlExeVdEMlU0ZmFEaWlRcldmODJHNDJwSG1IT21NRFJZOHFtV1VoamFlVVlGNW02Yld4azdOUVFZenIvSFpHb0cxQmE2dC9FV2N3QVVPNTVYMERaWEZoOEh2c1ZZR2N5eCtJV2llRktmejVUcDVYVUQwdzdwYkpxanV1U28wenBVaTUwK3YrQ0hOT29ERkg0UGRyN0JHYkxWWkZiRGEyTFhWd2pXYXRhOVZQY1pXY3NsZ0RrbjBnUUVPcWRYNkFWTkxySGVrbVNLS3NkejZxQTdReEFkREc4ZW9sMTJaeWJXeGRYT0krcW11alZGa2RpM05XZ2lrS0hEcG5EaUgvcTcrczhiZ0psdm1CRElZT1ZKODhuSFNYV0JwS2lrRzhtdC96S2VkRzQyWDBKVGw5c3oxMCtzUVB5UzNDdlRYRnBRMnVWN01WdXVIRlA2MWE2c0ZiRFJMMy9sMWRzcGdEZ24wZ1FFT3FmWDZBVk43clhpa21VS0tzZHp5cUE3UXhITFNscmF2ajFFdHV6TFRhMlBMNXBEVkk0T3hhMlRXUWlCZGdWUG5EUHFhYnFEQkkwc2dnem44M1MrUFkrdkx1ZU9sZVR6RThLL3lNWGFuWDNrekplMWxtcy9yZm45VUpZUWVIbGkyaGV1bjF5RitTRE1QRXZISFlQT1ZYTVJXbTFrQmk4MWRXeTFrbzFuNld0UmlmQlczREViY3dxajlXS1VQbkgxSXJkZ1BtTnBpelNQTkZGT001WlpIOWV3bVZqZk8wL2IxTVdwbFYyYUNiV3paSEtKK1pEQjJqY3hhQ0tRcklMdWcxaVBPdVc2UzFVOGhnNmxncW0rQkJ6ZTBmdjVWUVI1TkgxenlCeTNHcnJDb0ZNWnBqSng5VzdsK2VsVWx4d3pKUG5qdG1ySkc5amQxaTlkcTJ1QUNMZlJydFRDTjV1YnJYMkhIREVhRzFYcXMyQWQ2SDFKcjlnT21kbHJ6U0RQRkZHTzUyMUh0M2NTSHFUYU9VYmVwTWhOc1kvdm1JSU9aYWw3ZVJ5QjVnYi9XWjdmdFJJRGtLMlVUWUVJWnpLdHNBOTMzLzFkMTdtaWNZeTRxTVRwM1EyMXRNelRLUnF5M2p0K25Wem1XTEZKSXZRaWRYNHFHc0o4TUZxL1ZuT04yMk1DdjFRSWRSMDYrRHBYcXJlcVl3UnlTNlFPOUQ2azErNEVlL3UvbHFrZmFMNG9GbmpnZDFkNU5MR2Z4ai9iMUM5UjBzSXNVMjlpNk9jaGdCdTNKQWdTeUUxQi94NzgwUmpjcFBMc3FXUVdjVUFaVE5ZSDJ5MTl4ZzBqNTBOOG1TNTU2YWJlcUJNckIxMk1YYWF5bzlDdjVmWHBGRFVrZnFNTlNnVzM5RnhDdDFSemlkVi9WcTlXQ05acUxyM3ZkNmkxY001aHlQSW42TzVQL1dCOEI5ZjZDL2U5N1NLM2FENWhxdis2Ulpvb3F4bktYbzlxM2lWV2FQZGJYeDZqWVpKbEp0ckZ0YzZpbTBIMXRPRmx0VmtBQWdWUUU1TVhwMWlQbHlmZEJ5UkxLWU1vV01BejJxdTZWcEx2TGdqeXgxQzMvT1pYYjJnK00rbTFvODhUcjA2dTY5Vk9ra0d6Q0hsMUhuZ3JheGhhdDFVWWpuUHVtVjZzRk80NWNmUDFyNnB6QnBOSUhlaDVTNi9ZRHBuWmE5MGd6UlJWanVjdFI3ZG5FaDhrMmpsR3h5VEtUYkdQYjVpQ0RtV3hmVmtBZ2ZRSDFlZi9MWVFhVE1kS3ZnRitFNldRdzhtTkFQRXdqcTZwQU5TZldzZ3MyelpCUktPV2dheitmeWEyOFByMnFPejlORnI3V0NtSWVxT1ZRalhpdEZyWHVYcTBXN2ppeTk1Mmg0SnpCSE5Mb0EzMFBxWFg3QVZORHJYeWttY0tLc2R6K3FQWnRZbldaY0xTdmoxR3Z5VExUYkdQTDVpQ0RtV3hmVmtBZ0E0RnFhSzQ2alU3dWZvM1IvTkxKWU9SM1J1SmhHdXhWTmM4d3daR25YYU9YWU1xN0xNVzZBYWZYcDFmY2tPWWZMUEpxZzkzZHFPSzEydnhhakpUZzFXcmlsQ0JReDJEdk8xS0hxYmZjTTVoREVuMmc1eUcxY2o5Z2FvMlZqelJUV0RHVzJ4L1ZuazJzVXV6eHZqNUd2U2JMVExPTkxadURER2F5ZlZrQmdSd0UyaWZ6ZGplVXphRldFekcySzIwWXdLVXZRWjdOMVk5aFdxSGZablNwNmtuTkUxcGtmeXdmZ3pLT1l1SG8xM0xsOUlWWUkzMjlQcjNpaGpRZ2NsOGdUdGJ0am9ab3JlWWVzOHNXUHEwV3N0R3NmVjBxMVZ2WEk0T1I4NlJiajFoL003MUFleTg5RDZtVis0RmVKWDR2MXo3U2ZvRXM4TVQ2cVBaczRzTmtHeTlRU2MwdUVtMWp1K1pRYmJIT1g3cUdra1VJSU9BcDBCc0dyaG12NUZsd3lwdTFUMW5zemxtcjJyUk9kSXdqdjV3cVBqbzArdkFiNGRLZm9UVDkxV3VaKzhScVRwOVByOFNud1lobWsxL0dXMzJxUldzMXAyUEhlV1dmVmd0NUhGbjdPdGVzMmNBbmcwbWhEL1E3cE5idUJ4cjM3ck8xajdSdU5IRmZXUi9WZmsyYzZpV1lRNkp0Yk5jY1pEQngveWdvSFlHbEJPVHZvVFVQK3h2S0xoVmZqUDBrazhISVR3SHhNQTcycWh1blA4cE1maTAzbnAyRW03Nmdhd0NmVDYvVXA4RWMxSXhabTRRMlhxdnByTU10ODJtMWtNZVJ2SjVqNHp1bnhqNFpqUHE5UVBsM1dEN1c2QU05RDZtMSt3RlRTNjE5cEpuaWlySGM5cWoyYkdKMUNXYThyNDlScStreUUyMWp1K1lnZzVsdVlOWkFJQXVCOGh5bC92Z09NallxOVhvbms4RlVRNk9OWC96WG84aDZLOGhlZXVJOFMxeE1IOG1NNWphUXo2ZFg2dE5naEluOFhMT1lDUk92MWVhMnkvajJQcTBXOURpeTlCMnZ4Zmk3WGhsTWxWekxQeG41V0tFUDlEdWtWdThIVEcyeCtwRm1DaXpHY3N1ajJxK0oxZGNxRTMxOWpFcE5sNWxxRzFzMWgxeko3bnI3TkFScklJREFtZ0x0ODNuenBQSTFJd3k5NzNhTm5iNFVsdjFlL1FoeG5xTTYwcEhMS2ZLU3VIejBNaGk1ZVB5WEsrUzV6V0N6Y0l3K24xNlJRd3BST1huSnkrSjJaTkZhTFVRZFJzcndhTFd3aldicE8xS0Z5YmY4TXBqZVZKaitKYy9KdmM1ZXdlK1FXcjBmTU5WNzlTUE5GRmlNNVpaSHRWOFRxNkd0NDMxOWpEcFpsSmxxRzFzMWgycU0zcWVxUloxWkJRRUVraE9RWFZIcmtkeFBaNFVIU3lhREtZZEdEeWZxMTFXdVB2WDZGd2JrRitQanpSUnkra0lkVE90L2owK3Y5S2ZCaVBySlA0TnhXSWtRcmRWYXdqR2VlclJhNE9QSXpuZE8zVDB6bUxYN1FMOURhdlYrd05SUzZ4OXBwc2hpTExjN3F2MmFXRjI1bnU2U1lsUnJvc3hrMjlpbU9jaGdKbHFYdHhISVI2QzZ2aTMvOHNVanlVdldZVEZUeVdDcTh5YmpOSmo2WExsM1ZpM1AwaVl1RllTY3ZxQ3g5L2owU244YWpLaW5uRmN3K1lWbnZGYlRTSWRjNU5GcWdZOGpLOTlaVmZiTVlOVFBuc3ZlcjN3czNRZjZIVkxyOXdPbXBsci9TRE5GRm1PNTFWSHQxOFJxSHY5RVh4K2pTaFpsSnR2R05zMUJCbVBSd3F5Q1FDWUM5VmY5NWNkM2d2ZWVEK3lZU2dZek5UUzYrdFRySjVYeXRITGlQRnROWDRqM3llZng2VlZPZzRrWFVwQkRSRGJJNU5scnZGWUxVZ2R6SVI2dEZ2ZzRzdkkxVjhEaUhkOE1SczJCS3ZzLytlL0NmYURmSWJWK1AyQnFrUFdQTkZOa01aWmJIZFYrVGF5Kzk1bm82Mk5VeWFMTVpOdllwam5JWUN4YW1GVVF5RVZBbmFqOFByOHRKalBuVWpGOW5LbGtNRlhtYUx6VFRQV3AxNThHSXh1cWYzL2xia1hMNlF2eFB2azhQcjFpaDlRRjhId2w2elZ4azdkeXZ2L1lhdDZ0NWhtMDlXYnVyUmE2MGF4OHJldWpXOUU3Z3lremJObis2ckZzSCtqWEVjaEExKzBIZEMwZ2w2MS9wSmtpaTdIYzZxajJhMkkxcm5XOGpXUFV5S2JNWk52WXBqbklZR3lhbUhVUXlFUkFmZTZYSDkzaTMyTDB0eEl6cWRKWW1LbGtNRlhpYUF5MWpyTzdncHlxYUo0Nm85WlZxMHljM1hRTGRYdmwvdWxWM2JFMnpRL2pwdkt5UmFZbWVFWnJ0U2FNT00vY1d5MzRjV1RqTzZ2eS9obk1tbjJnMXlHVlFEOWdhcW9FampSVGFER1cyeHpWWGsxYzlwb3hRcDVmWnJwdGJORWNaRER6RHdCS1FDQWRnZnFtVi9Ma2VIS1NSVHBoZTBaU1p3YXlyaXZlaTZ6OGh0djhhekR5TTBJK2V0ZFM3bUxSeEdnc3VjcFVsdU5wcHpaei8vUTZ4QTVwVG5XYWJlVW5tM2xha2xvdlhxczFZY1I1NXQ1cXdSdk53bmRlM2YwekdIWFhKL1Yzby82WitBdWJGMlZ2YTc5REtvRitvRmVQMzhzRWpyUmZMQXM4c1RpcS9acFk5WnBMSG9rT1dPbTJzVVZ6eUZVbXY2cHl3R0JWQkJCWVZVQk9mMnNldlhQbVZTT0xzUE5FTXBqcTExNk0zL21YMDZnSEV6Tms5Qk1OcENwWWZmSmRMOGZUdHpnOVF0NGkxdjNUcTd4ZmJjU1F3aHdtYWdUWWVGSHhXdTN3dkl1bU9oMWJMZlc4aXk4VVQ0OHdZNXJjV3kzNGNXVGhPNjQvOWU2TURFYmR4MkdWUHREdmtFcWdIekMxUmdKSG1pbTBHTXN0am1xL0psYTk1a1JmSDd2WE1JR2wyOFlXelVFR1kycFdsaU9RcGNDdHV0bGo5UW1lK21pZmVjYnF4S3lxNllyWFlLb014V1JkZlczWHV4RlplY3ZmOFZQYWNrdjV5ZmU4eTNZdDFCQ0d3cGdxT1d1NmYzcEZEOG01RHRvTjFBbXdjVjZTMmlSYXE3M1Z0d2pxNzdCdUtmazFlOUZab28zYWNxRnpxNFZ2TkF0Znk4b1lWcHVUd2F6V0Ivb2RVcklEVzdrZk1EU0MrenlZOEVlYUtiUVl5eTJPYXI4bVZ0Tmd4dHM0ZXE5aEFrdWdOekdFWnRFY1pEQUdPeFlqa0tsQU9lUmRmaXJLeDdhbndpU1N3VXdNamE0KzlGcmZ5S3REU3pYVStFbjJiL3FDK0RhcXVLdDFyL0k4T01TUGNLb1luRCs5bW1rd3NVSUs5R2NuRC82K2VMZm9XSzBtWUU1LzRwY2ZickxkeTVGc3gyL3hKK2VrZlVSdUUrRHVXTTZ0RnVFNG12YnRhcnUrbXBQQlZBZXBERkUrbHVzRHZRNnBGUG9CVSt1a2NLU1pZb3V4WEI0dVcrMDFURjRKdC9GMGM1REJtSnFWNVFoa0tsQ09lWmQvL1BJeE1Sa2cwenBXWWFlUndaVGZPeHFudEZUakRnWWZqS3FkeHYzTHBqemNIdUlNdUY1VG5kcE5EVWlvVjU3NjMvblRxNTRHRXkra3FaQXQzNWNuazZPSlhxeFdFM2xMM1ZaeVVwcU00VkVmRzMveWdCMVBXbTJxNTl4cUVZNmpTVitiaW95c015dURxWTVTZ2EwZVMvV0Jmb2RVQ3YyQXFTRlNPTkpNc2NWWVBubFUrelZ4ZVR5T0JieEFyMkhhZmNKdFBOa2M1YjNUNnl2ZHBocXlIQUVFTWhKb245ZHZlNXBidTZicmpTS3JVaFJEVmxGKy82MFpKaUxIR2szOFpvbXEzMWtNb2o2MjdpcW5GZ2I2ZFdmblQ2OTZHa3k4a0FMOW9ja3Y1MFlQaVVpdGR2OFdUZHZJNjJWWGNmcFNUUnNxTDhZWmpoT0hlanUzV29UamFOTFhvVDY2VmVkbE1PVmhxdElYK2M5Q3B6aCtoMVFLL1lDdUJlU3lGSTQwVTJ3eGxrOGUxWDVOckdabWpmWDFTL1FhSnErRTIzaXlPY2hnVEszS2NnU3lGWkJkVXVzeC96dmZaQ1hTeUdES0UxUERQWS9Mcjc4THpSd1plWG83L3UxdytZWGY1ZGk5bUtEbU53WVlpeVJiMWZuVEszNUlnUTQyMVNoalpjVnB0YjkyQXFOK3h1NGt6c1hMbktZNit4bTlNalFXOGU4OTExYUwwV2lUdnI5by9aN016R0JXNlduQytDY0FBQ0FBU1VSQlZBUDlEcWtVK2dGVEc2VndwSmxpaTdGODhxajJhK0xEUkJzdjBtdVl2Qkp1NDhubUlJTXh0U3JMOXlGd2UzL2NIODEzcklraVZhZEtWUll6OXQxUG9oV3dEU3VOREVaZTZ4WVBYZENmOGoxdHZpRzMwYjd4SzZpOGZGTjBFNWh5a0grZ1JuWDk5S3BtR01RTTZWZjdlVS9VYmNYSC9sS2p0SnJ3Yk9lcUtvaWlibVUxd1gveTluTVcxWFp0dFJqSDBhU3ZSVDNHVnBtWndSelc2QVA5RHFrVStnRlRTNlJ3cEpsaWk3Rjg4cWoyYTJJMWtkL2MxeS9UYTVpOEVtN2p5ZVlnZ3pHMUtzdDNJZEM3YVkzOExMRjVMRFFvd2I4SnFtK0txcnJNLzlMWFA1SzRXeWFSd1JpSFJ0Lyt5cys3VS91azlnY2lQemdtaHJlVTEyLzZRODNVdVowMlgvcVZiZjNFOWRPcm5tRFFTNkJDaG1RZCsvaUs2Z3hXQzE5dUY2ZlZ6dDNiWTZ2TFpmVWxHUFZGckdqemthREdxL1I3MTdYVlloeEhVNzYvWUQyZnpNMWcxUFd2cWdNVS95M1JCL29kVWtuMEE2WkdTdUZJTThVV1kvblVVZTNYeE9wUzkwaGZ2MHl2WWZKS3VJMm5ta05PTVJTUDVNL0hUUFFzUjJDZVFEVkhvZm1nczNzMlB2Wm5Ya2hodHE2K0txcXFVODhzRGxOMlFxVWtrY0dvYmxaY1RubTJIdS9QMzZVSzdtZzRZMVhIM25qTFZDWDByaVNVQjIxcllzeU1Cbkg5OUtybkYwUU1hVVp0MnB1cU0rQVIzaWl0SmthRHRHT29mbHV4N2k3S2F6QUJ6cVZkV3kzR2NUVGwyM0h3ZURFN2d6a3MzZ2Y2SFZKSjlBT21Ca3JoU0RQRkZtUDUxRkh0MThUbGxXdGpaN1JRcjJIeVNyaU5wNXFERE1iVXFDemZpY0JERGxCMWZlaS9VMDlLVFBaS3JVZnZoRE9wVU9jRWswUUcwNzNnMVZJWFQwOFhJNzM2ZnQ2UTNWUW1aVm45YjVqS0wvWlh5bURpaHpUbmVHaHRxLzRDUmliTlIybTE0bmNic2pLU2NpZDFJei9sT2JWNUxFa3IrSW1ucnVjY01ScHR5bmVpQ3BOdno4OWdGdThEL1E2cHdQM0E2Mkx4dUkvL05FblRPREdQdExDUk5qSFBlVFoxVlBzMThXRzhqVjE3amNCd0NiZnhWSE9Rd2N3NTJOa1dnWFFGeXRQYzh0Umw4cFpYNlZaaklySWtNcGp1ZDcwMWVYRStYcTVqYVlZYTJqTjZsNFh5WWt0dndOYWhITWpWL2E1L2dzbjh0dXVuMXdJaG1ZTXQzN21kN2NaaHlZWVl1ZDRSbzlXdXZVc3cxWS9ETnpYNlhJMEpiYlBTOURQSFZvdlRhQk8rMDdVWVgyTitCbE9lTjlaL2ovMnhtT043OTNyWDc1QUsydytvbVFPL09odWZERG9WUTRVakhtbUJJelZVb0Y2OG9WNGpORnpLYlR6WnlUQ0tyRDdDK1IrQlRRbW9QKzNmSjFpSWIzNFQ1RWtoZzZtR1JqdFBURkZmNTQyZTBKYlRGK3B2OEgvOHFtV3IrL1ArRm5vK2NmejBxcWJCUkExcG9pYnkzZ2o5cTFMYVRlU3hiMWFLMG1ySDdpeVlnNXJBT3hLRU5tNkxoWTZ0RnVjNEd2ZTFxTVg0S2dFeW1IS1EvR0o5b09jaEZiWWZLTE9vNG5oOFhPNzMxK3RlWFRSNDNNdkg1VmdPT3FnSE5vNjNnZk85Q2wyT3RNQ1JqdGRrUzcxR2FMaUl2Y25zVUNjN0dUS1k4UU9mZHhISVZLQjNrNExCU1dlbTFlcUduVUlHVXcyTnRqMG4rRlZBOWIxakYybnFuMTc1YlZFOVVSOEx4cXNMb3lYMmkzSyttN0lDSCtZRklVTWF4TmhlY0ZWelNRSmtNRkZhN1RkbnZ3cFpuaHRZNVZ0dWplYmFhbkVhYmZMa29tNDM4VE9lWjZzV3F6ZFEvNGZJWUpidEF6MFBxYUQ5Z0ZMcmpGeFZoMkQ3QzZ5M1BCeEdobGQyV3NIeDdOYmhTQXNkYVNmczNvdE45UnJCNFZKdTQ4bE9oZ3ltZDZ6ekVvR05DS2llVG4xK3lYOEt4NU9rUEJEVUoyWlZSNmR4VlQ4WDhjU1lETmdaVk45eU9wK2pUWis1cUNBSDV4cmxWNzJHM1lrUkJ1MnpsY2thT0g1NmxSY1Y0b1praVBuMkZEZEhxR2F0R1NyZjNWTHFtUWZMUkdtMVMwK21QS2VkL1BMQXRkRmNNNWc0eDlHNGI5TVc2amlmK09Halp1M2ZNOVY5T2YxTi96WnRuaXphQjNvZVVrSDdBUkZEMFJtWldncDBEMEh4ZllOeFZubGpwNTQ1OWc4T1Ixcm9TSHVCVnk4MzJHc0VoMHU1alNjN0dUSVkvWUhQVWdTeUYraU9seDErY1o1OUJRLzFuYkhVQjZmVDJZN2FvdnBuWmdaVFhpbi9kczRiYkdqVjFZU3h2TEtjdnRBOStSQUZsek9jOUx0VDV5dGpaZllEYy96MFdpS2tmb2psNi9JOCtIdXkvOFNTMlk3NW1JaldhdTN3eTNQYTloTGRjK2RHYzh4Z0lqWGF1Tyt2b3RXVkNldHo1bnBEcFdKdXYzcTFpZitYN0FNOUQ2bWcvWUJvbE83QTFCS2dxeVNXRFhxVjdocS9WMjc5Zzh1UkZqclNYOGp0SjF2c05ZTERwZHpHazUyTS9lZEIrN2pnT1FJSXBDOVEzcjIxUGxtMy9kQkt2MTVOaEFsY2cvRWMvVjVsWDAxVmhzL0tRZVdENWVXbjhtQ3hXcUJPbWZWdjZaZTZmWHBWMDJBR1JRVU5hVkM2V3ZBb2l0UGo5VDZvRTF1cmF6Q2pIMzd4V3EwZHZqcW5uZnpxd0xuUkhET1lTTWZScUcralVIZENycU1zdzJRdzFiMFVsdWdEZlE4cDFZYzFYc05uRHUwblVvamUxUlhGMzdNWFNXVTN6Um51czE3aTFqK3NHV2tkY2VmL0RmWWF3WnM0WG04U0lOVEpUb1lNcG5QQTh3S0JEUWwwaDRIYjNrQXpKNEFFTWhqUDBlOFdHWXlxM1BEOFYzYnFwa0U1OHIzZTZjcDRjN3Fkb1pobTVnUU5hVHhnK3d4R3BRK213dUsxV211UDVUbHRiMlJaNi8zcXFYT2pPWjV6UkRxT1JuMmJXbFpYSmtZRzlEWHJ0cDhGeW1DVzZ3TjlENm5KRE1haC9SNkQyMGFvM0syWDhZc3p5N2IwMkhPMy9tSE5TTWRxNGZDOXgraFI3ZHZFWmI4NUdtSHo1a1N2RWJ5SjQvVW1BVUlkYlE1cFJnYlRIRGs4UTJCakF1S2o2dmVZT1ZZcVRSbjFrVmxWMFduRXlZOUZQSmtuVTQ0VXNyczlWZ2R4OHN4RnhUZzQvMVZuZHYxdldxdUM1Zm1HV3lSdVp5aUdhVEJoUStvZ0RWN1laekF5TVRBZUUvRmFyUlZ4ZWNJemRlM1R2ZEVjenpraUhVZWp2bzFDZVgzT01iRVdtd2ZLWU1vZkUxUUVjLy9TbXpwcG4va2VVaUg3Z2UrMzl6MVYrYWZaRzNKNnRVOG4zZm9IaHlNdGVLVGFOcWtYYnFqWENBK1hjaHRQZGpKa01QVXh6djhJYkUrZ3ZLd3ZQMWlHMytWdm9iWUpaRERWZDh5OWt3UUwzS254NzJYNk9Uai9MWnRVUHdwRVRaRnhpc1R0MDJ1UmtNYnAzTTVGakRQNW83VmFPL3J5bkxhOVJQZmN2ZEhjTXBoWWpTWlBMb3krVFVYcmIxRUdCM0t6aXZaWnFBeW1HdmtZdncvMFBhUUM5Z1BEMUVRM0RVYk1wTE8rVHV2VVB6Z2NhZUVqMVI1RTljTHQ5Qm9SNEZKdTQ4bE9oZ3ltUHNiNUg0RU5DdFNuK0NlWDZkMzVPTlRWaytjbnh1L2JkZFdSRzlTUFdkZGdmRWUvVjllL1I1ckZNS2hjOXVtbU0wZlpuVHN4dUowTG02YkJoQTFKMTF6TnNqRG5JdkZhclluMGNGRG50Sk5mSGJnM21sdXJ4VHFPSms4dUtvcnlKSHB3TGJFTnBYc2VMSVA1M2U0amJoL29mVWlwYzdBdy9jQnhjQUZXTncxRy9CbGIzNi9RNmV6VzRVZ0xINm51R1BvdDIwNnZFUUV1NVRhZTdHVElZSDRIT1U4UTJKNkE3SjNrYWEzK08vdnM2N3QrQnVNOU5Mb2N3VHR5NXFMcU5qai9WWi9GZ3hPVnFpRmxmKytXanpsOWVobW13UVFPYWZ5Z3REOFhrY2Y5Z0s4cVBGNnJ0YUtmR05CZXIrbmVhRzRaVEt6amFNeTNycHY2LzMwNVhseXZ3SVFiUlZiK0txTUlObklmNkgxSVRXVXc5dTBuRHJoK2Z5SWJhZEJiWEF5RFVEdXRWcjV3Nmg5V2pWUVRmTE5vTTcxR2hDYU8xWnNFQ1ZVZXZxWk9YRFV2R1V4emxQTU1nZTBKcUMvaHJHK2VtVnY5MVdlbTdPWEV3K25pUTdsSithL2JPWCtQeUhmMCsrR2d0aHpKTEZWd2c2K3V5LzNwTjFQcGF1OWVSTDF3K3krZHpsQU0wMkFDaDlRUHNmdmE3VnpFTkZvbVhxdTFvbldZQnVQV2FHN25ITEdPSTFtdXliZWw0UHRVTmJUVDM3UnhUNHYwZ2Q2SGxOcFEvd2V0YW1UZmZ0ZkIxeGNLY1hDajk2UDk1NEZULzdCcXBNYldsMjlzcHRlSTBNU3hlcE1nb1U1Mk1tUXdvd2MrYjI1ZTRQMXhmNHg4M0tUbVZWN1lkenhCU3EwUzVuald6MkI4Ujc4ZnlpRlo1dSttRFlQSzVUZjJwbStsMUl3S3Q0UFQ2UXhsbVpETXJTM2ZzVDRYVVZkQVRNbHB0RlpyQjErZTAvYS9GVyt2SVo5N05KclRPVWVzUmh2MTdWZlM0M1c0REdhWlB0RDdrRkxoQmVrSFB1ZitIRGp0TkpqRGEvUmI3VTVidWZRUERrZGFoRWc3WWZkZmJLYlhpQUdYY0J0UGR6SmtNUDFqbmRkN0V1amVhMU45aDJUelQrL3VsT21LbFY4REQ3N0lUemRneDhoV3oyQlVGeXNPR2NlNDVlcXFiWHEzRG1vVm94OVVYcDRsR0k0LzJaczdmbXZ0OHVsbG1BWVRPcVNXZ2VhcDlibUlyTm5YY09USGE3VjJ4T3FjZG5LdXUwZWpPV1V3c1k2ak1kKzJndS96WUJuTU1uMmcveUVWdmg5b3lMWFRZSnEzcDUrNTlBOGVSMW9Ud094SW02STB6emJYYXpSMW5BK1hjQnRQZHpKa01NMmh3TFA5Q1pSblgvSmN4K2tSY2ZCRTBEWlFIZmRnYUVIUVhheGIyT29aVEhsNjVEV2FSaldPK2VxWXF0cmd5OUx1OS9yWGgvcUcvNk11ekhTTzRNa1Q1NnJkWEQ2OUROTmdRb2MwZmtSWm40dW9QMjBEYjd4V2F3VmZudFAyNWt6Ly9hNEt6V2cwcHd3bTFuRTA1dHRTOEg2cUd0b3hIOWZ0YktFKzBQK1FDdGNQREt1ditnVEQ5eDNEdFRWTFhQb0hoeU50dUtmWmtRNkxiQzNaVEsvUnFsUDFkRDVjd20wODNjbVF3UXdQQ1pic1NPQXhQUG5ybkFscVg1ek0xL3lUb251T0RUbEtLbExmWUZiUFlNclQ5OEZjV1p2NnFETmN3MFVDc2IwNjhnWnZxeGI5SmRDbjhyZTF5N0VpblVNMVNnYXpURWpqZHRibkl1cVUwdkNIR3EvVldzR1g1N1RkaTJ5aXplczFaalNhVXdZVHE5SEdmT3M2enZsZk5mVDhER2FwUHREL2tBclhEd3k0bGVGZ0dzeGd0WkVGTG1lM0RrZmFZSS96SXgwVTJWNndtVjZqWFNuMVBBQmN3bTA4M2NtUXdRd09DUllnc0EyQm14ckdVa3dOeE0rNXNxdG5NTjZqMzRXNi9NVHZmVVhmdEVWNWRiQjcvbnVvZnA2dnZyTHcvbzBadThtSE9pZCtxNmROT1JQUFhENjlGZ3BwUEdMcmN4R2xZWmdVRkszVjJyRjNyMDJWNzd6YVU1aThHODBsZzRuV2FHTytiUWJmNTZxaFoyY3dpL1dCTXc2cGdQMUFEN3ZNa25zTG5WNDY5QTl1UjFvdml2bVI5Z3JzdnR4UXI5R3QyQ0VBWE1KdFBOM0prTUgwRGdoZUlyQVZnZkwwM25BU3Q0MUtycDNCbENPRm1pL1duVlRsU2M5Z21GaGRRam1vdko5OXF2NzZkOHZVU3pjQmttKzZudkk1ZkhwVjAyQ2loMVFMNlArM1BoZFJDWVMrakdpdGR2dTBMdnFvYzlyZXRiRFQ0R3FkVDZPNVpERFJqcU1SWDcyNjQ5SXdHY3hTZmVDY1F5cDBQOUJBTHpwSHd1TklDeGxwVTVibTJkWjZqYWFLODVzNGNtOHlLOVRwVG9ZTXBnSG1HUUpiRWlqUGRsdW5WRnVxWEZXWHRUT1ljcVNRMXpTWXcwRisrQmd6RGxXejN2bHZOYlRzTjRpczZBNFFrU1BNZnRNc0xCdmJKWU5aS0tUeHlLM1BSYVR1d0s4c08xYXJ5WE80b3I0ZGxBcTBkMlI4dm9Ncm9qNk41bkxPRWEzUlJuekhXOUR5M1NBWnpHSjk0SnhES25RLzBBQ0w0M0g0YXpETjJ4YlBIUG9IanlPdENXQitwRTFabW1kYjZ6V2FLZ2FBUzdpTnB6c1pNcGptV09BWkFoc1NLQzh2MXdPT05sU3hkbFhVcDZicXhFZVNnZllHOWZOcUcvV2Y2MWwvWFliNHYvemVjZkRGZW11TmthZXFoZnFYTk9yMVZXVDlNV2J5cytiN3JZZVdmYnBuNk9wTjExbTdEcDllNWN5YytDSFZBdnIvcmM5RlpHclFEN1lxTWxLcmxjWFdWOVhLUVdUZENNNkRJOFdyMFZ3eUdIWEVkS09vZitOeDNuRTA0cXR2T2NlbElUS1k1ZnJBT1lkVTRINmdjVmFFM1c4NW1qZnRuam4wRCs1SFdoTkNnRWlid2pUUE50WnJORFVNQVpkd0cwOTNNbVF3emNIQU13UzJJMUIrS1RpWUNiNmRDcXFhckozQnpCajlYdjIwU2YyVmZhOWh4Z2FWMTZ1ZXV6K3RyWDVZeEZCY3ZjbmdmNGRQcjZWQ0dzVFlXV0I3THFLRzlkVG42SjBTRG9jNHJhYVNFWEVhVisxTWZ2ajJ2Z0QvNjZhY2NrV3ZSblBJWUtJMTJwaHZqOXZ2cFdwbzR5VktxeklYN0FQbkhGS3Fwb1kvWEkvMmEyaktCSzU1N2ZITXZuOVlPOUxSeW0yczEyanFHcUNKNC9ZbXMwSzE2R1RJWUJwaG5pR3dHUUhWWmZmR3NHeW1jazFGVnM1ZzVveCtGNVdRcDdpR2kyVGxkN3I5Q3pUcWxLd2VHblh0RFVHVGZibnpHWi85R1lwaEdrejRrSnJXMVQyelBSZFI2K25uZ0VWcU5aV00vRWF1dmI0cWhXbGYvUkRXZ3pHZFhvM21jTTRSN1RnYThkVTFtL3N5dFFQbjQ3bTlIMVhDTW4zZ3ZFTXFiRC9RRU1neE9EUHJiOTgvZUJ4cFFTTnRDdE04VTRlQ3hmWHBrYU42WGhNYiszcXZYcU9wWVlBbWp0dWJ6QXAxcERucWNzbGdhZ24rUjJBN0FrdmRRM1J0c1pVem1QSWJzT0UzNjVZczh1UEhNSVJOVmF6T1ZYN0ZxZTg1NjJrd3A5NzVzRHhqcnQvN2JUSDF4UDRNcGZ3MW1BVkNHZy9aOWx4RW5oa1l6bjhqdFZvNWJLd2FKeVpjLytTSGE2dEJ4RzJ4aHBkRXZSck40WndqMm5FMDRqdmVnTGJ2cW9ZMnRLQlZHVXYyZ2ZNT3FiRDlRSU1qanIvZVZjRG1QY3RuOXYyRHg1SFd4QkFnMHFZd3piT045UnBORFVQQXBkdkdGcDBNR1V4ek1QQU1nWTBJTEhZUDBiVzkxczFneWxFcTRreTVmNjNFa2tWK2JXazRSMU9mVE8wdjhNc2k1ZUpxNmFXWC9NalBvY0UwaThsQTdEKzk5Tk5nT3ZlRXRnM3BXbzI1a1JHYkh5ZnRGUlRiY3hINXlhYlBEbU8xV25rV1c2VXNSN0Z6MVNLL1EwUDhUUTdqOFdzMGh3eEc4Y1k0anN5K2s4ZWMzUXB6TTVnbCs4Q1poMVRRZnFEUlZZTHpwc0ZFUGRJY0k2WFhhTURxWnlHYU9LVTJydXRWL1cvUnlaREI5TXg0aVVEK0F1cmE4c3pQcml3VTFzbGdibi8zeStOUklwZG40TWZINDNKLy9jNVdMZTNVSlJYemVmcHZ5bjVUbkR6WEtjK1I3OTlUZDNkcU9JSmhOSDFUUVArWmZRWlRmbGdPWjVaNGhLUStkVXE0c1grMW96NVVHTnAzdWxXVEZ6ZTZJL1JpdDVxa1BGV1JQZFIxT1puVDFGbkxwMmhmajZsajlXczArM09PZ0kxV2gxejlQL1R0clREM3BRcmRrTi9ibEwxRUh4am9rQXJhRHpRMlpVcmR2UFo1WnQwL2VCeHBUVHhXa2RKck5HRDFNeXU0ZW1YVC93bTFjUzlFaTA2R0RLWm54a3NFc2hjb3g3TU14dHhuWDY5aEJkYkpZS3J4UW9PejcrNFo4ekRhd1JKWndqQW5FS3VwTTl2Zjc3NjB0cE5YTDBUTzh6NzNFNWlEQ3FxMXB0MVQ2MCt2a0NHOWp5ZUx4Nk9ib1ZYMXNjeGcxR3JkQXFLM21qaWRPS3ZXRk44V2wrbWx6TzVrTlc1WGNUNDlIRUoyOEd3MCt3d20ybkdrOGJVNzRLelhVbnZ3ejJBVzZRTkRIVkloKzRFR1dPVndyV0dNelR2Mno2ejdCNDhqclluQ0tsSjZqUWFzZm1ZRlY2OXMraitoTnU2R2FOUEprTUYwelhpRlFQWUM1UmN6enFmVE9kWjduUXhHQWhkRkljN0N6L0loL2hldnhCZnczVE5tQzAvWi9kWmYwbmRXVjkvSzZ0NjV5UnJMTkdad2ZpOFh1cCt1V0g5NkhSWUxxUU14ZUtFKzFhYXZ3Y2dtcXU5clhKVVJ2OVd1OGp2RG90MDZmM0xKU2Y1ejFuNmg0TmRvOWhsTXRFYlQrQTZhYXQ2Q2VSbU1qSzkvRVc1ZVBMcXRReDFTSWZ1QkprNTUyTG1QSzIyMmw4K3Mrd2VQSTYzWlU0aEltOUkwejdiVmF6UVZEQUtYYkJ2YmRESmtNTTNSd0RNRXRpQlFEc29lam4zZlF0MzZkVmduZytsSDRmMWFmdXpydjJaK0ZZWHVPM3V4cCt1eCtCYVB3WEF4ZGF1YzZUUDdmcWpXbjE2SHcxSWg5VVBzdnJZOEY1RmZUc2JLNGMydGRyZyt6c1gzZEdtMXpwOXNybU43U2FzK25vMW1mMTRacmRGaStwWkFzektZelBwQTh4SGwvRWZYSEYwS2NPNVFZdnYrWWUxSW00cHJubTJxMTJqcUY2U0pZL1ltODBLMTZXVElZQnBqbmlHd0FZR3lWM1AvTmo3THFtZWV3UnprZDJqYUwrZWRXME9kczdYT25DMExzRDlEc1N5d3RacG5TSzBTTkUvdHprVlVhdUI4U1V5ek8rMmlZSzNtS3hTeDFleENpdXVyMEZWRDY5TjdiYU8wRjJiWEJ3WTdvbG9LNVdXbzFnS2ZweEdQdENhY0lKRTJ4V21lYmFyWGFPb1hCaTdWTnJicVpNaGdtc09CWndqa0wzQlRGNVlITjczTnYyTGFHdVNld2FpSkV0cWF1UzcwbXdiajhQMmJhMERla3p6R2QyUjNMaUkvMnVOZGhReldhcDZORnJQVjdFS0s2NnVPZ0JrWlRINTlZTEFqcXZYSG8rWkk5RVpTdHQ2MmU3ckkyVzJRU0VmcnM2bGVvNmxwR0xoVTI5aXFreUdEYVE0SG5pR1F2NEFjV2U5OWU5L3NxcDk3QnFPK1pncWkzcDFSY2JRZFFSWHowOHN6cEhFT3UzTVJ1V3YzQzFMamUyN2VEZFpxdmtJUlc4MHVwTGkrU25wR0JpT2p5NnNQREhaRU5RZXB1cjZydlgxRWE1M0pweEdQdEdiZjZrczN3NkRaWnEwNXp6YlZhelFRWWVCU2JXT3JUb1lNcGprY2VJWkE5Z0xxVzVtSUoyK0pBZVdld1J4a0I2eTlHNWtydER4cCswMkR1VnVmdWNUODlQSU1hYnptVnVjaXNsWnp2MzBlQ3lOVXEva0tSV3cxcTVCaSswcDcvd3dteHo0dzFCSFZITFd5amVZUFVZMTRwUDFDRFJQcHJ6amRrMDMxR3I4S0JvSkx0STFsV05PZE9Cbk03M0RnQ1FMWkM1UzM5d3h5U3B5RlJmWVpqRjAzUGQwVzZpTzZ2dW9ndnRIVi9zcU1wcGlJbjE2K0lXbWliQzJ5T2hlUmZ3WmhwaGUxOXR4NkdxalZ2SVhpdFpwZFNMRjlKYldLeEdjZVRKWjlZS0FqcW5XTWxyYzNiaTN3ZWhydlNHdkNDUk5wVTU3bTJaWjZqYVo2Z2VBU2JXTzdUb1lNcGprZWVJWkE1Z0xsekw3ZlYvR1oxOFlpL093ekdQV0xJSFhtWVZGaDB5cnF3NngrODJKOUNTYm1qQXJma09wYTZQKzNPUmVSWTNMaTNzcENmcnJPYnpWdm9Yam5IRlloeGZjVmJlK2J3V1RhQjRZNW9scC9NK3JVYnZvNzdOWVd1cWZ4anJSbWIyRWliY3JUUE50U3I5RlVMeEJjbW0xczJjbVF3VFRIQTg4UXlGdEEzWk0vNGd6bTlIVHl6MkFzTytvcGVua0NWSDloL1ZFL0NEKzFSZmwreEU4djM1REdBMWZIK0VTT0x1ZEZ6ODh2eHVJSTAycmVRdkZhelNxaytMN0Mzak9EeWJVUERITkV0WTdaZk9aSWhJbTBWZlhoMHkzMUdrM3RBc0hGNjAzbWhHclp5WkRCTk1nOFF5QnJBZldaSC9uTDU4U0E4czlnRHBZOTlRUzgvT2E1K3NKVmZDRFpqNkNLK09ubEc5SjRUZFZYN0xyZittdzJreWVENDJzMDYvbytDOUpxM2tMeFdzMG1wQ1Y4ZlRPWWZQdkFJRWRVY3ppcnUyTFBuMklYNzBqN2hSb28wbDk1dWlkYjZqVis5UXNGbDJRYjIzWXlaREMvNDRFbkNHUXRVTjFETk5xdllLU0lzNEVNNWlCdXVUTC9mRnVldVpXMzBINFhMai9sR1BIVHl6Y2t3M0YydTkyZTc0ODh6eE9QeC9YOUZBdjBxOHAxREcvcE4vQlpHcUxWdklYaXRacE5TSXY0K2wyRHlia1BESEZFeVNOWi9wMWM1YlUwOFRqK3liOFRuK083MmliZWtSWTZVbjBsTjlockJJZExzbzF0T3hreUdQMkJ6MUlFY2hPUU54LzhGclpUdUcxcmQ3dFBETm14TFNqS2VsdklZT1FJQi91TEppWkcyZVBMa1ZQaTIwYVhCb3Y1NmVVWmtyNkc1ZWdnZVlpM0h0cWF5aXJaM2t4YXZ5K2JwVUZhelZjb1lxdE5oN1NNcjE4R2szTWZHT1NJS2xPNDFwOUkrZFE3aVlsM3BJV09WUHRIdThWZUl6aGNpbTFzM2NtUXdXZ1BmQllpa0p0QXBIdUkzZ05jSUloSHVZVU1SazdtcjZld3pKQ1NYZm5qV0h3THAyd28zcWVYcUlwZlNIb0RlUzVTRk1YcGREcWZ4VC9pcVZpZ3pXREVNVEY3QXJNK2hzN1NJSzNtS1JTejFTWkRXc2hYWGcxeS9idkl1dzhNY1VROXhaOUYrVWR5bGcvMWwxSmZuZTBjdnBZdjRoMXBvU1BWVm1pTHZVWnd1QlRiMkxxVGtkMlYvbk5BZTBDd0VBRUVraFFvaHcwRXY0K3lHSTdxZEVhOHNNMG1NaGc1aml6QUQ4aS9INmZ2NmVoNEJNVDc5SkpIZ2xkSU13OGhjVGV0d3Zzclo1ZDlCMmsxUDZHb3JUWVIwbEsrSGhsTTduMWdrQ1BLNVJDZVhqZnFrVGE5KzhYV1dPcW9EdFRYQjNWSnNJM3RtNE1NSnVpeFFHRUlyQ01nL3VTamZCZHhkN2l2MVFvMTMwWUdJejlDNHQ0N3k5ZzBDWDU2R1dPMWVrUE9BRjBtNTk1bnF5M202NTdCWk44SHJuaEVtZjYyTnRjLzZDdTYyRkd0YmwrL1VsK3ZyL29oNWgzMVRidWNXTzdRSEdRd0U1YThqVUFHQXVWNDMva1R3dnRWRlI5ZzJwRTYvZlhXZXIyTkRPWWc3aXB6V3VTNndhQ2RObmVHSWdZU0xYWEU3ckxWRnZOMXptQTIwQWV1ZDBRTk9vWnF3ZWI2QjMxRkZ6dXFEeXYyOWZxcXA1akJPRFFIR1l5cFdWbU9RRFlDOG5NbXl1aC9NYTVoblROclMvcU5aREJ5L3YwU2N6ZUdxbHM3UXhFRGlRSU15QnM2YVpmc3NOV1c4M1hOWURiUkI2NTJSR21QYjdGd2EvMkR2cDdMSGRWaS83U3h2aEdhcFM3TlFRYlR1UEVNZ1R3Rm90MURWSFFsY1gvYmZLNzNWaklZK2FzdzRhK2dXZWh1N0F4Rm5CMHNlY0R1cnRVVzlIWE1ZRGJTQjY1MVJKbTZpbzMxRC9wcUxuaFV5d0JvWTMwejFFdWRtb01NcG1iamZ3UnlGVkRuOGNIdm82eStMWnIvbTJoUlVUZVR3Y2lQdFh0VUtuM2gyenBERWFOd2xzMERkOVpxUy9vNlpqQmI2UU5YT3FMMHZjTStyc0VzZVZRclo5cllkTGpKNVc3TlFRWXpac2w3Q0dRZ29QNklJMHdGVnpOajA2Ny9kaklZT2JnZy9xK1lERnBUenBsTWVwemdJT0tSQmVLa2Q3a2haR1VjdTJxMVJYM2RNcGp0OUlIckhGR212NnBOOVEvNlNpNTZWSy9aYStpckwzNENOYW5QQU1mbUlJTXhOU3ZMRWNoRFFIeWpJeDZPZDlHMXFKcjRLRjMrak5BaXJ2WXFHOHBnNUhkUEs5eWtSclJ4R3pUbjUrS1RlS2xKL0EzVGpscHRXVituREdaTGZlQTZSMVJ6UkhlZmJhaC82RmFzZnJYc1VWM3RsVGF1K2Z2L3V6WUhHVXhma05jSVpDVlEza00wL0Fpa1dOOXFCc1hkVWdaemVGNmVRWEdzQ3JzK3d1ZStWanNPdjlMdHNZTGZqbHB0V1YrWERHWmJmZUFxL1lEcHozRkQvWU8raXNzZTFYVU10SEV0MGZ2ZnRUbklZSHFBdkVRZ0s0Rkk5eEI5aTd1UWljY3BjWXROWlRDSld4TWVBZ3NLT0dRdysrNERGMndUZG9WQVlnSmtNSWsxQ09FZzRDSWdaMkpIdUJOdk9TcGpqVkU1THBVL0hNaGczTHhZRzRGTUJPd3ptSjMzZ1ptMEoyRWlFRUdBRENZQ0trVWlzSkRBVFYwcUNmMXJpTmZ5QW94SWpWS2Y1RTBHczlDQnhtNFFXRmJBT29QWmV4KzRiTE93TndSU0VpQ0RTYWsxaUFVQk53RjFCaC80UHNwTi9yTG9iMnU0VmJ4YSs1ZHF5U3RSRGlXSStZTE5ZOGxmRUhHSWtWVVIyTEdBZFFhejl6NXd4OGNJVmQrOUFCbk03ZzhCQVBJVlVIKyszMC9BQ3R4ZVJYTnFIK0VHWndGRGxVVzFZblc2WUtST2orcU5VNS9zRTlpTTRoRElRTUEyZzlsOUg1aEJXeElpQXBFRXlHQWl3VklzQXRFRnl0a3E0WDVGNVBaM3JNL3ExZjlGOUJyTTNFRW5FWEhKdDlTZG9uOTFUWDJzM0V3bE5rY2dQd0hMREdiM2ZXQitMVXZFQ0FRVElJTUpSa2xCQ0N3ckVQUWVvcy9ycFRNa1M1N2VMLzN6Z001ODlRMEh5bHpFWVRSWXQ2ckwvNHFJYzAzWkFJRjlDZGhsTVBTQit6b3FxQzBDSFFFeW1BNEhMeERJUmlEUVBVUnY3OC9yMHA0Ui83czBzY1lQTERycGx6Y2hhdUsxSGs1WG52ZjhOaXk0Q09Qa3pzb0lSQmV3eW1Eb0E2TzNBenRBSUdFQk1waUVHNGZRRURBTFBOV0VsZUx0L3ZoOHJ0ZS92OWZyZm5tYzI3TmVmbWYwMVpQVTU0ZVVOeUZxUjIzNW0vYmxlVTlyd3pNcGpQbEE0eDBFVmhDd3lXRG9BMWRvR0hhSlFEb0NaRERwdEFXUklHQXZNRHg5YjUyUmgzbWErT0NxUDAzMlpSVnlkK3lac2lxc0w5L1l0eEJySW9DQXQ0QkZCa01mNkszTGhnaHNRb0FNWmhQTlNDVjJKNkFmOXhVbWRhbEtTZm5DeFBQZW5jcFNWN3k0VEZ5SCtWdzBpWS9ZK3ZSNjd1NFlvc0lJSkN0Z2tjSHN2QTlNdHVrSURJR2xzNjQ2S3dBQUlBQkpSRUZVQk1oZ2xwSm1Qd2dFRkZCL3VQVnBlNXovSHdIRERWZlU4eTRHdittemw1cmhkTHpjNzRPTEtoK3g0WEY4dy9QamNuK2xuTGVGWTZRa0JOSVdtTTVnZHRzSHB0MXdSSWZBY2dKa01NdFpzeWNFUWdsb0JrTFY1Ky9CL2gva0FLR0NuMVhPMWJKKzkvNWViTTkzSnE3aDlJdmxOUUlJUkJDWXpHRDIyd2RHMEtaSUJMSVVJSVBKc3RrSWV0OEN0cWZ4bG1mNzJ0VVMvVEVZMjZxVHdlejdUNFRhWnk0d2xjSFlkZ1RhenMxeVlhSjlZT1l0Uy9nSUJCTWdnd2xHU1VFSUxDUndzL3dBbnJYYUlBVllxSElUdTdFOWNSbUV6eldZQ1ZuZVJpQWhnWWtNWnM5OVlFS3RSQ2dJckNwQUJyTXFQenRId0VPZ3ZJbm9yUHhrZXVORUo3YVR3WGdjTUd5Q1FHNENFeG5NbnZ2QTNKcVNlQkdJSlVBR0UwdVdjaEZBQUFFRUVFREFRMkFpZy9Fb2tVMFFRR0JqQW1Rd0cydFFxb01BQWdnZ2dFRGVBbVF3ZWJjZjBTT3dnQUFaekFMSTdBSUJCQkJBQUFFRWJBWElZR3lsV0ErQjNRcVF3ZXkyNmFrNEFnZ2dnQUFDS1FxUXdhVFlLc1NFUUZJQ1pEQkpOUWZCSUlBQUFnZ2dzSGNCTXBpOUh3SFVINEZKQVRLWVNTSldRQUFCQkJCQUFJSGxCTWhnbHJObVR3aGtLa0FHazJuREVUWUNDQ0NBQUFMYkZDQ0QyV2E3VWlzRUFncVF3UVRFcENnRUVFQUFBUVFRbUN0QUJqTlhrTzBSMkx3QUdjem1tNWdLSW9BQUFnZ2drSk1BR1V4T3JVV3NDS3dpUUFhekNqczdSUUFCQkJCQUFBRzlBQm1NM29XbENDRHdFeUNEK1ZId0JBRUVFRUFBQVFUV0Z5Q0RXYjhOaUFDQnhBWElZQkp2SU1KREFBRUVFRUJnWHdKa01QdHFiMnFMZ0ljQUdZd0hHcHNnZ0FBQ0NDQ0FRQ3dCTXBoWXNwU0x3R1lFeUdBMjA1UlVCQUVFRUVBQWdTMElrTUZzb1JXcEF3SlJCY2hnb3ZKU09BSUlJSUFBQWdpNENaREJ1SG14TmdJN0ZDQ0QyV0dqVTJVRUVFQUFBUVRTRlNDRFNiZHRpQXlCUkFUSVlCSnBDTUpBQUFFRUVFQUFBU2xBQnNOeGdBQUNFd0prTUJOQXZJMEFBZ2dnZ0FBQ1N3cVF3U3lwemI0UXlGS0FEQ2JMWmlOb0JCQkFBQUVFdGlwQUJyUFZscVZlQ0FRVElJTUpSa2xCQ0NDQUFBSUlJREJmZ0F4bXZpRWxJTEJ4QVRLWWpUY3cxVU1BQVFRUVFDQXZBVEtZdk5xTGFCRllRWUFNWmdWMGRva0FBa2tKM003ZlQxSUJFUXdDK3hZZ2c5bDMrMU43QkN3RXlHQXNrRmdGQVh1QjU5L3Jmam1lVDZlMy9UWXJyWmxScUhHRlBxZnY5eFYzRjVTT0FBSU9BbDRaREQyYWd6Q3JJcEM5QUJsTTlrMUlCWklTZUg3clIvSVpURWFoYXByNHBsbm10K2g2bEUxR0J1T254MVlJeEJEd3lXRHk3dEZpS0ZJbUFwc1dJSVBaZFBOU3VjVUZic2RUVWVZd2krL2FkWWNaaFRxbzJ1djd2UXdXT2krNFBUOS9sNnE1eUdDYytkZ0FnV2dDUGhsTXpqMWFORWdLUm1DN0FtUXcyMjFiYXJhV3dFMm1NT2UxOXU2MDM0eENiZGRMbmQ3TXZncWplci92OTBRdjJMYmxPUUlKQ1Boa01ETHNUSHUwQk1RSkFZSHNCUGpzenE3SkNEaDVBZlVoZWs4K1RCbGdScUcyUFM4eVIyd3Y4SHIrS0lyVDQvVXVmLzZiYXpCZWhteUVRQlNCV1JsTUhwMXZGRGNLUldCSEFtUXdPMnBzcXJxUXdFZWVYK2R4YjZ1TVFtMDNuaHo1ZFd3dm1QVmNuU3lSd2N3eVpHTUVnZ3I0WmpDWjltaEI3U2dNZ1owSWtNSHNwS0dwNW9JQ2Q1bkJMTGkvR2J2S0tOUldMZFdNM1hBcEJ4bE15NWFuQ0tRZzRKdkI1Tm1qcFNCT0RBaGtKMEFHazEyVEVYRHlBbWVSd09ReERlYVFVYWl0WnYrVEtXSzRlNzJSd2JSc2VZcEFDZ0srR1V5ZVBWb0s0c1NBUUhZQ1pERFpOUmtCSnk4Z3o2OHpHWW1kVWFpdFpwZmRWdEY2UGZNcEdjeE1RRFpISUxTQWJ3YVRaNDhXV28veUVOaUZBQm5NTHBxWlNpNHBrTkZJN0l4Q2JiZWduQWJ6YUMrWTk1d01acDRmV3lNUVhNQXpnOG0wUnd2T1I0RUk3RUdBREdZUHJVd2RGeFhJYUNSMlJxRzJtbEJOZy9sckxaajVsQXhtSmlDYkl4QmF3RE9EeWJOSEM0MUhlUWpzUTRBTVpoL3RUQzBYRkpBLzhaN0pOSmlNUW0wMW9Kb0c4Mnd0bVBtVURHWW1JSnNqRUZyQU00UEpzMGNMalVkNUNPeERnQXhtSCsxTUxSY1V5R2drZGthaHRocFE5bG9CcDhId2V6QXRXNTRpa0lTQVp3YVRaNCtXaERoQklKQ2RBQmxNZGsxR3dJa0xxSS9lYStKQmx1RmxGS29NK0NQbnYzUWZweERPaWlIY3pabERoRVFaQ094YndDK0R5YXhIMjNjVFUzc0U1Z3FRd2N3VlpIc0V1Z0l2ZVk1OTZ5NUw5RlZHb1VwQkZTNFpUS0lIRTJFaEVGREFMNFBKckVjTDZFVlJDT3hRZ0F4bWg0MU9sYU1LeUpIWTZ0TEE1M0l1dnNYNWxXNDJrMUdvWlpQZDVFT2RwYnpWMHpBTnlUV1lNSTZVZ2tBd0FiOE1KcnNlTFpnWEJTR3dRd0V5bUIwMk9sV09LaUF2RWx3T2grdEp6T2MvSHVYQXAyUUhLR1VVYXF2SlpLZlZud2J6R2c0d2s1VWJQZ3JOK0Q0eW1KWXVUeEZJUWNBdmc1Ri84SmwwdmlrZ0V3TUNlUXVRd2VUZGZrU2ZuSUQ2NUwwZUxuWGlJcjhWREhqbjM1RDF6U2pVZHJWMXZ3WWowa1hMeDdGZFZQbWNER1pvd2hJRVZoWHd5bUF5N2RGV2hXYm5DT1FyUUFhVGI5c1JlWklDYW96VDgveDkxSVBINUpsMS9UeXRpRE1LdFFXbmZnMm1mMW5yNzN5eWV4dy9yYUtxcDJRd1F4T1dJTENxZ0ZjR2syZVB0cW96TzBjZ1l3RXltSXdiajlCVEZGQmpuTTdmK3k4MmVSR21mOEw5ZTNQVkp4bUYybkpTdndiemJpMlkvWlFNWmpZaEJTQVFWc0FyZzhtelJ3c0xSMmtJN0VlQURHWS9iVTFORnhFb0oyU0lzZGoxUTR3bmswT3pFM3hrRkdwTFQ1Mmx0RjdQZjBvR005K1FFaEFJS3VDVndlVFpvd1Yxb3pBRWRpUkFCck9qeHFhcUN3aW9NVTdmYzJ0UDhtOU1NL2xDcm5FcE5HT2FXcHZHZldvVnFqcVJFRFV3UGVaVndBZEFucVVZUEQyOXlHQTg0ZGdNZ1ZnQ1BobE1BajFhTEE3S1JRQ0JvUUFaek5DRUpRajRDNmd4VHAxNUwyZHh4djNRRmZnUjc2dzV2TXdxVkRrR1RqNEtNYzJrS0wvaUxKK1hpNzl6TWhndkFPMDBHQjJ2L1RJeUdIc3Ixa1JnRVFHZkRHYjFIbTBSR1hhQ0FBS1ZBQmtNaHdJQ0lRWFVYMVRuM21QeXRMK1pGVlB0Ni9tNXEzUmd6UXpHSnRTYkNQNThmVlozSXBDdm1odXJ2V1VCVDA4OGI0RHcwMkFPWkRDZWpjaG1DTVFTOE1sZ1Z1M1JZa0ZRTGdJSW1BVFVuL3lhWjFHbXdGaU9RSllDTWk5UnYyZFpSOTg5NjFkTDFTS3htbGgxemI4OW0xQkZ2dEFLOFNvaS90WVZFLytMQ3pTdFYvWlA1d0RJYVVWK2V6WEdSd1pqcE9FTkJOWVI4TWxnMXV2UjFqRmlyd2pzWElBTVp1Y0hBTlVQS3pBYzQ2UzVabkE3blIvMzYwM21BNjMwSUd3ZzA2VlpoWHJ1M0lSQVpnL3RLU2pYYnJJMnZjOXFqVGtBTXU5cngyQzlVL09LWkRCbUc5NUJZQlVCand4bXhSNXRGU0oyaXNEZUJjaGc5bjRFVVArZ0FpcGY2WXlza245aS9WK1FMM2U1Y2daakUrcXpHM3IvcXRGblhpN2hBNkF1M3dUTys4aGdndjROVUJnQzh3VThNcGoxZTdUNTFhWUVCQkN3RnlDRHNiZGlUUVFtQmVSVmltNitJa2MyYUNmeUgzeE80Q2NEc0YvQkp0Ulg1eUtSeWg3YXY4VHk2Vnloc2Q5MXRhWVBnTnptMjQ3QmVhL0REY2hnaGlZc1FXQlZBWThNWnYwZWJWVXhkbzdBN2dUSVlIYlg1RlE0cG9DOFN0SEpWOVFIOFZXN1M1OFRlRzFCZmd0dFFqMTE3cXFtc29mMnp2NDZDVTc3SGF2blBnRHlMRVV6RGVaNkZQZEtzM2tjTlRkUEk0T3hhaTVXUW1BNUFZOE1adjBlYlRrZTlvUUFBb2NER1F4SEFRTGhCSVpqbkF4bjNIS1hQaWZ3eTRiNjdsNWprWFhwVEVGNXpicVpzaGVBUEV0cFlqaldkMzJUaSswZXpjWS9TektZSHdWUEVFaER3RDJEc2VsOEkvZG9hZEFSQlFKN0VTQ0QyVXRMVTg4bEJOUlZpczRZSi9NZ01xOFQrSENWc0FuMWMrcE02WkZwUW1jS3l2VlUzV2JaTHl5ZkZFNm1LYjhZN3IvYlZMK2tzODJqcUhPZVZzaGtNQzBNbmlLUWdvQjdCcE5BajVZQ0hERWdzQjhCTXBqOXREVTFqUzh3dU9MeWtXZlYra0ZrSzJjd1RxRXF1Y0UwbUxtZUhobU1PcStwVTBRUlVDZkQ4bzJIRE1aWGp1MFFpQ1RnbnNFazBLTkZzcUJZQkJEUUNwREJhRmxZaUlDWFFIZU1reWlpOWFuNk9QZUs5RGlCNzVVdzU2VlRxR3BINmp2T09idnNiK3NCb0c0M1ZKZHorVjJDcVpmNC9VOEc0K2ZHVmdoRUUzRFBZQkxvMGFKcFVEQUNDR2dFeUdBMEtDeEN3RTlnT0JKYlhvSXBaL1kvQjcrZDRuRUM3eGVXYml1M1VGVUpNaHZUekNMUmxXNjN6QU5BeGxEZjYrMHpFTFhiN1dBdGRhSHNOelJ0OERZTEVFQmdhUUhuRENhRkhtMXBKUGFId0w0RnlHRDIzZjdVUHFpQXVrcFJqM0dTSmFzRjVkMnZoaGNNUmsvZ3I1ZEx1eUFWNXZWeUg0eWFzbHcyS000dFZMWDd3VFFZdFhUR1A2TUErbkpmSW9PcHJtV0ozNi9UM0ZkTXY5bjRVbGxvOXc1eTQrdnpMZ0lJUkJad3ptQlM2TkVpbTFBOEFnaDBCTWhnT2h5OFFHQ093RjJlQ3JjTGtIOWYxU1dEb25OallyblMyQW04K3NQc25hQ3JFV2wreTRiRnVZVXF3MVhmY1E2eUt2bU83Mk1Nd0ZDbVBLODVxZmZleFZjektkK3dtV0h4N1haN3ZqK0tRcVF3MS9kVExEQ3N5bUlFRUZoUXdEbURTYUZIVzlDSFhTR0FBSGRUNWhoQUlKekFXWnhmZDhaWnljc1dGMVgrWC9mR3hITFp5QW04K3ZpdWM1OHF2aG5MTkp1NmhWcUgyMG5QcXJqOC94c0JNQllxejFOa0dpV3VtOHdlOTZWR2o0bnlPby9acFJwRDV3MEVFTEFWY001Z1V1alJiQ3ZIZWdnZ0VFS0FhekFoRkNrREFTVWdUNFU3WjhEeVUxVXRFQmN3aGdQQTZqZUhlbXBjVSs4bVp0V3l6a1VDeTJXYTR0eENsUkZPVFlONWZzWWVnOXFMRW4weUdQV2x5K05ZZkl2ZTFhZ2g0dVFTbWNFVVJTRitDUE44RnYrSXArWVdtU3lNRlJCQUlKeUFjd1lUdmtjTFZ4bEtRZ0NCR0FKa01ERlVLWE9mQXVvNy9jNDRLM25GUUkxMU9uY3pHK1V6Y2dJdjN4S1A4aDRBRldhMXJFTnJ1V3hZbkdPb2NxY1QwMkMwRnpUS2FxaC9PNWxYV1FrWlZpZmg2OVROOU9MOU9IMVBSOE1kcWswYnNSd0JCSElTY00xZ3d2ZG9PV2tSS3dLN0ZDQ0QyV1d6VStrb0FvT1IyQWN4MjF5T0hudWV1c2xJdWZleEUzaVpMdnptckZmQnFtWDNidVNXeXdiRk9ZWXFkam8xRFViVWNlelJ2NVcwck1ZWVFMZWF2RUlBZ1YwSmxDTmZOVjJLNGJ1TDhEM2FycmlwTEFLcEM2aFRFRTJQNFBFMWFPcFZKVDRFVmhDUTQ2dzZsMDNLay9TakdFdFdUb2JweGpSMkF2ODhGc1g5Vk01WnI3ZTZQWXBULzVLRjViSkJjWTZoaWhCa3RHR253WkRCMUMzTC93Z2cwQlZ3eldDUzZORzZWZUFWQWdpRUV5Q0RDV2RKU1FnTUJXN240dEVmTEhXN2lERlBqODdRc25yRHNReEdyWFBTWGJpb3QzYi92MTJjWTZoaVoxUFRZTnpqSVlQeE1HTVRCSFloNEpyQkpOR2o3YUpscUNRQ3F3aVF3YXpDems0UjBBdE1aakJGNTc1bStrSWNsczRyVGc0UzYxOEJjdGk1YnRWSkFOMUdMRU1BZ2UwTHVHWXc3aUlSZWpUM0lOZ0NBUVRzQk1oZzdKeFlDNEZGQktaTzRKL2YzcVNYZVZITkswNzFIdHBMU2Y1UlRRSDRsOHlXQ0NDUXRVRDBEQ1pHajVhMU9NRWprTFFBR1V6U3pVTndleE9ZT29IL0MvV2I4eVhzdk9Ka3NJR253VENLYkc5SFBQVkZ3RnJnYVhoWUZ6Q3hZb3dlYldLWHZJMEFBdjRDaGg3aDJSKzY3NzhIdGtRQUFWdUJxUXptR0Raam1GZGNoR2t3WkRDMlJ3cnJJWUJBWUlFWVBWcmdFQ2tPQVFRUVFBQ0JCQVZ1OGxibVovUFhCNSt3ZzhqbUZhZCtiYUYzbjdXNXBsTUFjOHRuZXdRUVFFQXZFS05IMCsrSnBRZ2dnQUFDQ0d4RjRDRitBbDcrL3J0OGlKK0VQMnZ2T1hiK21yTWJEd2pmNHE1bjhXUDFaYWhsdE9vWE9qMENhRzlpQmREZWdPY0lJSUJBQ0lFb1BWcUl3Q2dEQVFRUVFBQ0J4QVhFRDhSOGkwTGtMaUk1a09sQm9ZbjNFdmJPWDk3RmljRVdaYWdxV0JGNGlBekdCa0Jqd2lJRUVFQmdua0NVSG0xZVNHeU5BQUlJSUlEQVZnUmUzNkMzVWc1YzNGYVVxUWNDQ0NDQUFBSUlJSUFBQWdnRUVmaDhUMEhLcVFvSlhGekkwQ2dMQVFRUVFBQUJCQkJBQUFFRThoZDRIWU5PZ2dsY1hQNisx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MEFuOFBSNS91dVVzUXdBQkJId0YzcGZIM1hkYnRrTUFBUVFRUUFBQkJNWUZ2dUx4R1YrRmR4RkFBQUVYZ2Fmc1Y5NHVXN0F1QWdnZ2dBQUNDQ0JnTFNEUE5JcWI5ZXFzaUFBQ0NFd0puR1cvd2pjalUweThqd0FDQ0NDQUFBSitBdkpNNC92dzI1YXRFRUFBZ2FIQVJYVXJaREJER1pZZ2dBQUNDQ0NBUUFpQjhseURJZXNoTENrREFRU0V3RWNsTUNjc0VFQUFBUVFRUUFDQk9BSzNRcDF0TUpzL0RpK2xJckE3Z2JmcVVoaEV0cnVHcDhJSUlJQUFBZ2dzSi9ESDZjWnkyT3dKZ2MwTFBNc3ZSUmlhdXZtV3BvSUlJSUFBQWdpc0tIQXNVNWpyaWlHd2F3UVEySWhBbGNCd2U1Q050Q2ZWUUFBQkJCQkFJRTJCYWh6Wjk1Vm1lRVNGQUFMNUNMekxLekJmdmhISnA4MklGQUVFRUVBQWdSd0ZydVZGR081SWxtUGpFVE1DS1FsVWcxSy9sNVNDSWhZRUVFQUFBUVFRMktCQWVUK3k3L2Y4M0dEbHFCSUNDQ3dsOEtpK0RlRStaRXVKc3g4RUVFQUFBUVQySzZCK2YwNmVlekNTYkw4SEFUVkhZS2JBNTFRbE1BWGZoY3lrWkhNRUVFQUFBUVFRbUJTNDFXY2UzeE8vUWplcHhRb0lJREFVZUZiM0JCRlp6SHY0TGtzUVFBQUJCQkJBQUlIQUF0WDlnK1EzcUVmT1BnTGpVaHdDMnhkNDNxdnJMK0kvWnZGdnY3MnBJUUlJSUlBQUFpa0l0RktZNytsMVN5RWtZa0FBZ1V3RVBzMzFGeEtZVE5xTU1CRkFBQUVFRU5pQVFEdUYrWDRmRENiYlFKdFNCUVNXRUhqZmY2TlE1WFVZcnNBc2djNCtFRUFBQVFRUVFFQUtkRk1ZTVpyc1RoYkRrWUVBQXFNQ3o3LzIxUmNTbUZFczNrUUFBUVFRUUFDQjRBSzMzeDNKNUhtSWVwd2U5Ny9Qa3pGbHdhMHBFSUdzQlc3UDkrZDZmM1N1dmFndW8yQWFYZFlOUy9BSUlJQUFBZ2prSjFEL21FT1Z2L0RmbmdTSzRuUSszdi9lL3ZucVU1elNuazlGOVp2c2U3S2pyclVBUHltVlg3ZFB4QWdnZ0FBQ0NPUXVVUCtnZG4wK3d2ODdGRGo1REI5OHZ2cURpWFlvUjVVdnVmZUF4SThBQWdnZ2dBQUNHUW84aHlQSk9DM2JvY0RSYVRiMis4SjFseDBlSklNcTgyTlNHWGI1aEl3QUFnZ2dnTUFtQks2Y2pBN096UGE0b0xqYkRpZTdrdlh1OFFBWjF2bTFpUTZRU2lDQUFBSUlJSUJBbGdLdFg2WWJucVd3WkQ4Q0Q0dEoyYmM3R2U5K2pvaXhtajVzTTk0c08wV0NSZ0FCQkJCQUFJSFVCVzZYc1RNVjN0dVB3R1hxclBTUC9HVS9SOE5ZVFk4VzJXN3EvUjd4SVlBQUFnZ2dnRURlQXJmWDhEYXBZK2N2dkxkUmdlSnY3RUIrTTM1c28rM3VWcTNpL2h3N1RIZ1BBUVFRUUFBQkJCQllTT0REclpYZFR1TTJ1dmJKK09YNmpTTmtvMjN1VnEzemFKYTdVSGZGYmhCQUFBRUVFRUFBZ1ZMZ2MrZEtqTnZKM0NiWHZ1di9IajRNSU50a2N6dFZxcmhjcHdZYTZvOGVsaUtBQUFJSUlJQUFBdEVFYnArL3kvSEV1YXJUYWQzV1ZqN3JUbEs1MzhQV210bXBQdUxuVHgrdkQ0UEhvdlc4Rkl3QUFnZ2dnQUFDQ0NCZ0lYQjd2cTh2a2JBT1RtV0w0Wm1xNXZjcnhTbnQ5Zk4rNnRJZGk1MnpDZ0lJSUlBQUFnZ2dnQUFDQ0NEZ0ovQzU5eE9VVDdlZ1cyOEsvK25DMS9GZElWNGhnQUFDQ0NDQUFBSUlJSURBb2dLOU96bGMyenUvZFM3VEhQK0dsMmphYS9NY0FRUVFRQUFCQkJCQUFBRUVFRmhBNEs5OXBhV1Z3clFUbU9MRnFMRUZtb0pkSUlBQUFnZ2dnQUFDQ0NDQWdJWEF1M1hENU45QXNsWUNjMjdsTlJiRnNRb0NDQ0NBQUFJSUlJQUFBZ2dnRUZYZzNjeUlxY2VLL2E3TWpQL2NaZFN3S0J3QkJCQkFBQUVFRUVBQUFRUVEwQXBjNjN0cEYrVjRzZDlsR2NQdnhHZ0xZU0VDQ0NDQUFBSUlJSUFBQWdnZ3NJekFyYzVaem5KLzllL0FuTjdMN0oyOUlJQUFBZ2dnZ0FBQ0NDQ0FBQUp1QXEvcUYyTEVWWmRQOWZUSUJINDNROVpHQUFFRUVFQUFBUVFRUUFDQnhRU3VWZDd5dVZWRHloaEJ0cGc5TzBJQUFRUVFRQUFCQkJCQUFBRm5nWGVadVJUL2xLbk15N2tBTmtBQUFRUVFRQUFCQkJCQUFBRUVsaE40MXZQNVpRcERBck1jUEh0Q0FBRUVFRUFBQVFRUVFBQUJINEYzTlpCTS9NY1FNaDlBdGtFQUFRUVFRQUFCQkJCQUFJRWxCZXE1TU4vSGtudGxYd2dnZ0FBQ0NDQ0FBQUlJSUlDQWwwQjFSN0tUMThac2hBQUNDQ0NBQUFJSUlJQUFBZ2dzSzNCV0E4bjRIWmhsMWRrYkFnZ2dnQUFDQ0NDQUFBSUkrQWs4WlFienI5KzJiSVVBQWdnZ2dBQUNDQ0NBQUFJSUxDenc3My8vL1cvaFhiSTd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nYllIUDVYRThuNG8vK3lpdmovTzNPRHRzWUY4MGF5S0FBQUlJSUlBQUFnZ2dnQUFDb3dMM3IzcFlKeVRYMC9kNytYdDh2NC9SWW5rVEFRUVFRQUFCQkJCQUFBRUVFSWdnOEx6K2laemthNXZCaUlUbmZEc2N6bUtUZDRSb0tCSUJCQkJBQUFFRUVFQUFBUVFRbUJCNDIyY3cxKyszRUFtTXltQStFOFh5TmdJSUlJQUFBZ2dnZ0FBQ0NDQVFRZUJtbjhHSWF5OFhHY0h6ZUg1RmlJUWlFVUFBQVFRUVFBQUJCQkJBQUlFcEFZY014ajdYbWRvcDd5T0FBQUlJSUlBQUFnZ2dnQUFDWGdMMkdZeGNrOEZqWHNoc2hBQUNDQ0NBQUFJSUlJQUFBb0VFeUdBQ1FWSU1BZ2dnZ0FBQ0NDQ0FBQUlJTENCQUJyTUFNcnRBQUFFRUVFQUFBUVFRUUFDQlFBSmtNSUVnS1FZQkJCQkFBQUVFRUVBQUFRUmlDZHorSHFmaVc1enZ6NE11ZzdsZTFMdVhadGFMWEt0NU5NdGpCVWk1Q0NDQUFBSUlJSUFBQWdnZ2dFQWw4SHlJWk9UeCtudGRpdS9qS1o1M2Y5SHlWWHkveC92Zi9majludXBjNVhZU0Q3Rm1JZi8vTFVVVUFRUVFRQUFCQkJCQUFBRUVFSWd0OEJLWlNQMTdMbjhpVytsbU1EZnhxeStQcDRyaEtaNjJraHZkMVpyWXNWSStBZ2dnZ0FBQ0NDQ0FBQUlJN0Z6Z0lxNmtsQm1LaEhqS0ZLYWRwb2dyTGVwbks1V1NlUEgrY1pIQi9DaDRnZ0FDQ0NDQUFBSUlJSUFBQWdzSi9JbU1wUjRiSm5mNTZXWXc0ckxMcVlsRXZObThJb05wWUhpR0FBSUlJSUFBQWdnZ2dBQUNpd2pJTk9UYzNsTTNnNUg1VGV1S3pFRmNvZmxkaENHRGFidnhIQUVFRUVBQUFRUVFRQUFCQkJZUXVQZFNsTjQxR0hFSjV0c01NVHNjeEp6L1gwSkRCck5BKzdBTEJCQkFBQUVFRUVBQUFRUVFhQXZJRzRxMUI1RjFNeGlacEh3L3JZZTRIOW05M3B3TXBwYmdmd1FRUUFBQkJCQkFBQUVFY2hHNDVSS29LVTZab3JRdnNuUXptTGQ4dS9lb2IxdW0vZVVZMDI1WWpnQUNDQ0NBQUFJSUlJQUFBZ2tJZklwSEFsRlloSEErZGRLVVpndVpublRlNnN5RGtTK2FxZnZOVnVvWjEyQjZJTHhFQUFFRUVFQUFBUVFRUUNCeGdiLzJmWWlUamxXa0lwMnhZcjlnNVNpeTM5eDh1YlNUd2NpZnQveisxdTA5SVlQcGdmQVNBUVFRUUFBQkJCQkFBSUcwQlM2REJPYjU5N3BmanVmVHFaTVVwRkFMa1pqOGhuKzE0NW1ZeVM4VEhOTklPVEtZTmlUUEVVQUFBUVFRUUFBQkJCQklYZUF4VEdEa0pRdjFTQzZEa2RkV2ZuUHdXN0x5S2t0bkpGem5Hc3loZnpmbHcrSCt1NVpEQnROeTVDa0NDQ0NBQUFJSUlJQUFBcWtMaU4reTcrY3B0K05KL3FTOWVDUVl2RWhHZmpkQ2JvVW5MOEswNjlHN0tDTnVwMXkwTDhMY20wczVaREF0UnA0aWdBQUNDQ0NBQUFJSUlKQzR3RXVmRUtnN2RIVi9JektWaW9pVTYzZjlwQldUdUVIeXFjbFJSTFU2RjJ0dVloelp1WG43MDVyWVR3YlRVdVFwQWdnZ2dBQUNDQ0NBQUFKcEMxeS8zNk0yUW5sZXJ4MnZwVjE3MFlVaUdXbGZiYW4zTFRLYlU1WGFQSTlmT2ZQbCsvcjhWcnlKREtlNGx1dmV4TXlmZGpiVEc0QldGOGovQ0NDQUFBSUlJSUFBQWdnZ2tKakFyV2lmeTdlRGsvTkl0TmM2Mml1dDgxejh1b3YyMXNnZk1WVHNkUC83dTUrL3haK0t2N1BpVlNRMXhmRnl2NGpWSG5VQzgxZVBsenVkTHV2VWhyMGlnQUFDQ0NDQUFBSUlJSUNBdGNERE1JWk16SFNYR1l4MU9jdXVLSzYyYUc5SWRuamZ6eUlsT3ozRXRaYVArUDk4ZkhUV1UyOS9pL09yK2VVWVVjMmlPSjBLTWU5SGZ5MXEyWnF4TndRUVFBQUJCQkJBQUFFRUVCZ1JFR1BJdEZjenhDYmlRa1dhMDJCRWJIS0VXNU9Fak5TUHR4QkFBQUVFRUVBQUFRUVFRR0JMQXVMS1F6VTFaRkFyZVFsR2Q5dml3WXByTEJCWFRyaGlzZ1k4KzBRQUFRUVFRQUFCQkJCQVlFMEJjV05pMHlXWWhLZkJDREY1RWVZM1IzOU5RZmFOQUFJSUlJQUFBZ2dnZ0FBQ3l3bUlxZTJkZVNLdFBhYzhEVWFFS2VidmNCR20xVnc4UlFBQkJCQkFBQUVFRUVCZ0J3SmlGc3kzdmlkWHY3cmkzc1BKVG9NUnNjcExSTXlFNlRjYXJ4RkFBQUVFRUVBQUFRUVEyTFNBbUt4dnZKQWhNb1IwcDhHSVZoRXplTGo3OGFhUFRpcUhBQUlJSUlBQUFnZ2dnRUJQWU95MzZNVlBycGduK2ZmS1dlV2x1S0Z5c2NxTzJTa0NDQ0NBQUFJSUlJQUFBZ2lzSS9BU1NZcHBKSlo4enpqQ2JKMXd1M3VWSStBKzNVVzhRZ0FCQkJCQUFBRUVFRUFBZ2FBQzVlOHRIbCttdVNkQmR6WmRtUHdGZTlOYWNocU1ldk56a2I4UmVVNGw1bCs4OGdJU3c4aCtIRHhCQUFFRUVFQUFBUVFRUUNDNHdGWGMrZXQ3UG9vSkhNWWJnQVhmNTJpQll6bUFlRThtQ0RMbTh6R2htSnNLaWZ5TFlXUU5CODhRUUFBQkJCQkFBQUVFRUFncmNKTm4zSCt5VERuKzZSRzJjSy9TNU8yOFRQZFNycWJCaU1uYkZjdThBQUFnQUVsRVFWUW01UnJ5a293SzNtdFBVVFlTc1NVOXpDMUtwU2tVQVFRUVFBQUJCQkJBQUlHRkJEN2kwa3Q5M3krWk9pVHdhL2R5cW90cEpvbWFCdk04ZngvMWdEZXhibUw1d2xqNEN6VXF1MEVBQVFRUVFBQUJCQkJBWUtzQ01tbHBabTJJeXpFSi9LSzh2SzVpbXNndmZqQlNUSDVwNVZseVpkTUZtM1VhVFY3S011YUJMemxXeitaUlhOZUpucjBpZ0FBQ0NDQ0FBQUlJSUpDeWdFeGc2aXN3SWs1NStXRDljV1J5V280SnJVd0FtcHpySU1kc3RWNmF0bHR3K1hNTVVkYk43dEZxbGdXRFoxY0lJSUFBQWdnZ2dBQUNDS1FzY0JNSlFWR1B4eEtCeW9UbWx6eW9LU2NqWjl1bWdWNldGYjRVcGdMRVBrMjNJcFBaZ1pqQzM5cUZ2Q2pUTzltUEc3ZzU3anFxWG9UMVl2WC8zL2xrOXppYWREckY4UUlCQkJCQUFBRUVFRUFBZ1YwSnlDRlk3ZEZLS2tHb1Q1M2xtL0pSaUZQdW9ocjhwSjZYaTQxVFZhd0VQMkxBbW1Id2w3d2RzU21EK1ZQN2J1VmNCem53clhmWktHYmdJM0gvNmkwaTRtWmtQdzJlSUlBQUFnZ2dnQUFDQ0NBUVRFRE8yT2prQ3VycVJaVll5RVRpZkgxVzJZSjgxZHowNnkydmZKaW1xa3lHOS96Y1ZVSmt5R0JrRU8yckxPM3k1SDZiTU9RN3NxVHVySk5vZ1UvRS9ZdFR4dmg3d1JNRUVFQUFBUVFRUUFBQkJCQUlKU0FuWlhSdVJheEdrVlg1Z0xqYzBVb3haTExUUGkwWDF6bjhvbENwa0VpY1JIR3Q0dHRseVF5bU55N3M5N2JNVnpvNVZ6ZXpVdXZGQ1h3NjdrNlE3Y3RFdnpkNGdnQUNDQ0NBQUFJSUlJQUFBak1FVkZiU09kVldnN1NxRE9iY21TQXZKOHkzMDRwck41R3dqK0oyT2ovdTE1dmN0eUdEa1dsVWIxeFlYYndhNWRiWlRFWDhydDlYLzhjSmZEcnVYeEF5Tyt1dy90N2hDUUlJSUlBQUFnZ2dnQUFDQ1BnTHlQa2kzZUZhclVGYXorNWNqdjQxazA4bm4zR1BZU1NEa1c4Wk1oaVZyM1JHcjhtSXU1Tk80Z1krRXZjUFFVN042UVQ1ZTRjbkNDQ0FBQUlJSUlBQUFnZ2c0QzJneGtWMXA1RElQS1dhb2YvcVhDSlI2N1l2ZFh3NlYyamNZeGpKQkVhdXdjZ3JRZDE4UlE0cjY2WTdjUU1maWZ1SHdEV1lId1ZQRUVBQUFRUVFRQUFCQkJBSUp5QlB4bnMzRkpOTHFzc0hwODVBS0xWdWU5ZC9uUVNuL1k3ZDg1Rk1RR1l3N1FGcnJRSmxidERKVjlTdEI5cDNVenNjNGdZK0V2Y3ZUcGxWL1Y3d0JBRUVFRUFBQVFRUVFBQUJCTUlJcUNGam5hTFVSUDV5b3Z5N2U0MmxQdzFHL1BabGZkUGxUZ25XTDBZeUFmTk1mblVscURNTlJzYlZ6UllpQno0Uzk2L3VaREEvQ3A0Z2dBQUNDQ0NBQUFJSUlCQk9RRjdRNkU2RFVmbEFPYTdzYytyTTVKRHJkbEtINjJuZVhQV1JURURtS2QyNDZqckxqYjd0c1d6cVhzcWRpektIeUlHUHhGMUhlUkJCZG9lNi9kN2hDUUlJSUlBQUFnZ2dnQUFDQ1BnS2FLYkJ5SXNIMmpub2cya3d2anY5YlRlV0NZZ2dPbmRNL20wMHVPS2lMaHAxQjVIOVZsWlBnZ2MrRm5lOWEyUDhZb1hyVWZ3K3FNM2pPTzhhVngwTC95T0FBQUlJSUlBQUFnZ2dzQldCNFFVTmxROTByMmhVbFZYckJxMzRXQ1lnTC9ob2R5YmY2TXlRYWFVMEQrMWxtK0NCajhWZHhTeHYrYXhWbE8vTEt0ZzlPaFhWY3JBUUFRUVFRQUFCQkJCQUFJRTlDYlRPL3F0cXk3c3JheS9CSE9TNlljK294eklCR1lkdWpKcTZvTklaeXlZRExwT0ZwLzZ5VGZEQXgrS3VHR1VpMklteWZWUzkxSFV1R2ZmRW8rajgxR2k3Q0o0amdBQUNDQ0NBQUFJSUlMQkxBWGsxb0hQZFF2MWNaUGZ1eWpXTVhOZDRVbDZ2NVBUL1dDWndGM3ZyekhhcFNwYmJkTjVRQzhyUlZwZXZOdkxnZ1kvRlhZVXBmN1NHSVdCT1J3TXJJNEFBQWdnZ2dBQUNDQ0F3S2FBdWFIU3VxOGhMSDUwRnZ6S0N6eVlSODBIRXprdzVrZWtpaHN4c09zUExXajluV1ppdjJ1aVNvVi9WWEorTXhWMlZKYS83NkM0aHVlNks5UkZBQUFFRUVFQUFBUVFRUUtBUlVOY3YycmZNZW9rVDcwSi81cTNXYlRZTjhXd3NFNUFKazI0aWlmeXQrMDZLSmErd1hGUTBmOTJiUDljUmhnOThMTzVxcnlLcXRtc2RDLzhqZ0FBQ0NDQ0FBQUlJSUlEQURBRTFEYVoxR1VSZStPamVRYmtwZkhJMnlmTXo5dWpjbDdrcWRUUVRFS21LN21aa0lzSld3S0lnbWRLb0N6a2k1OUh0WkhMK1R1QzR5N3FKb01xMHFnSGtHUUlJSUlBQUFnZ2dnQUFDQ013VWtOY3ZUc1Z2V29tY3ZISFdYNEVwYjZCbEd2SWx3MUEzTVJNRm1CNmFja2N6R0hrNWFMaU4ya3RuU0pnY1ZxWW12Sis3bWMyUFptSWFUT2k0MVg1bG9VeUQrVFVCVHhCQUFBRUVFRUFBQVFRUUNDS2dwclpjeE5tMitqV1ZwNXhSb3AwS0wzYzJPUTNtS1RNRjg2Tnp2NEFxK3RFTVJ0NVRZSGdycnNFMG1JTmNUMXp1RUx2WERUcWJEangwM0twdTRvSVZnOGlxVnVZL0JCQkFBQUVFRUVBQUFRUkNDY2dNUW1Rdm4rSmJIQjh5QVRscWgyR3AzYWwxUSsyNEttYzBnNUhEd3pvVFh0UkdjaXhiTDFPUnBSekZ5b1pSV3hFQ0g0OWJ4aWx1bDJ3SXA2bzYveUdBQUFJSUlJQUFBZ2dnZ0lDemdKb0dJMGRxdlk3RjkzUjhEUWR0TlVWT1RvTnBWclYrTnA0SnlERnRnNGh1NStMUlgzaTduTDZuUjJkb1dTdUVDSUdQeHkzMi9SYWhtNVBCVm5BOFJRQUJCQkJBQUFFRUVFQUFBWHNCZWRsRk43cExWOExFYkJMZEpwUExKaklCY1NGamJPTE5aUEhsQ2hFQ240ajdJRzhlTUx4OFpCa3ZxeUdBQUFJSUlJQUFBZ2dnZ0lCZVFFMXRNVTU4Nlc0ek9RMm11N3JkcTRsTVFNemwxOTJOeks3c2VxMFlnVS9FcmVZTU1ZKy9iZ0grUndBQkJCQkFBQUVFRUVBZ2tJQzZDNWZsbWJZOGFlLzhrR1NJR0tZeUFYRVJSdDFqWU02K1lnUStGYmRJdld3dmJjMnBHdHNpZ0FBQ0NDQ0FBQUlJSUxBdkFYVmZyLzZrRWdOQmhOa2toOE5VSmlEZW4zMFJKa2JnVTNHTHpNczBLOGZBeTJJRUVFQUFBUVFRUUFBQkJCQ1lGSkMvQldsNXJVQmRydW5kQTJ5eS9La1ZidkwyemNiZm41RmJIM1UzVko0cXR2TitqTUNuNGhhWklUY2k2N1FDTHhCQUFBRUVFRUFBQVFRUUNDRWdCNFpOVG9PNW5rK0Z1S1pRUFlyVGFmZ2JMUjZ4UE00bjhVdWE1VU9VZVRZa1VtSVNTMkY1a1dnUVJKVEFiZUlXUDFBeis4clJvRFlzUUFBQkJCQkFBQUVFRUVCZzl3SjIwMkRFS0t5aUVFbUdlSWovUmM0UkpJT1JsMy9LWXNXL29sVFR6eitLT3lyN1h2bUpFcmhOM09MQ0VXUElkdi9YQlFBQ0NDQ0FBQUlJSUlCQWVJSGh6OXVIMzhmc0VrV1FRVkttMllGWUZ5QWlubjM3QWV1ZHNTSUNDQ0NBQUFJSUlJQUFBdnNSY0pnR3N5S0ttQ3VUMVJVTmNXVXJ3SS9ZckFqT3JoRkFBQUVFRUVBQUFRUVFTRlJBemtLWm5BYXpmdXpIYjVIUno5dS9zekJkdjFXSkFBRUVFRUFBQVFRUVFBQUJad0dad2VTUUd6d3lTbUZFQXNOdHlKeVBSRFpBQUFFRUVFQUFBUVFRUU1CRzRPOTB5bVBDeGl1YkZPWmRNSVRNNXRCakhRUVFRQUFCQkJCQUFBRUVOaTF3OWI0aDJjSXM1OU5uNFQyeU93UVFRQUFCQkJCQUFBRUVFRWhQNE9iN296QUxWeVdUTUJkV1lYY0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3NKTEExL3g0ckJRU3UwVUFBUVFRUUNDWXdKLzVjKzc3RExZWENrSUFBUVFRV0U1Z3BHTW5nMW11R2RnVEFnZ2dnRUFrQVRLWVNMQVVpd0FDQ0t3bVFBYXpHajA3UmdBQkJCQllRSUFNWmdGa2RvRUFBZ2dzS2tBR3N5ZzNPME1BQVFRUVdGaUFER1poY0hhSEFBSUlSQmNnZzRsT3pBNFFRQUFCQkZZVUlJTlpFWjlkSTRBQUFsRUVWQVpUSEhXUFY1UWRVaWdDQ0NDQUFBSUxDbngwbjNESFFuMzhNWk4vd1laZ1Z3Z2dnRUF3QWRXRkg0TVZSMEVJSUlBQUFnaGtJSEFuZzhtZ2xRZ1JBUVFRMEF1UXdlaGRXSW9BQWdnZ3NHVUJNcGd0dHk1MVF3Q0JyUXVRd1d5OWhha2ZBZ2dnZ01CUWdBeG1hTUlTQkJCQUlCY0JNcGhjV29vNEVVQUFBUVRDQ1pEQmhMT2tKQVFRUUdCcEFUS1lwY1haSHdJSUlJREErZ0prTU91M0FSRWdnQUFDdmdKa01MNXliSWNBQWdnZ2tLOEFHVXkrYlVma0NDQ0FBQmtNeHdBQ0NDQ0F3UDRFeUdEMjErYlVHQUVFdGlOQUJyT2R0cVFtQ0NDQUFBSzJBbVF3dGxLc2h3QUNDS1FuUUFhVFhwc1FFUUlJSUlCQWJBRXltTmpDbEk4QUFnakVFeUNEaVdkTHlRZ2dnQUFDcVFxUXdhVGFNc1NGQUFJSVRBdVF3VXdic1FZQ0NDQ0F3TllFeUdDMjFxTFVCd0VFOWlSQUJyT24xcWF1Q0NDQUFBS2xBQmtNUndJQ0NDQ1Fyd0FaVEw1dFIrUUlJSUFBQXI0Q1pEQytjbXlIQUFJSXJDOUFCck4rR3hBQkFnZ2dnTURTQW1Rd1M0dXpQd1FRUUNDY0FCbE1PRXRLUWdBQkJCRElSWUFNSnBlV0lrNEVFRUJnS0VBR016UmhDUUlJSUlEQTFnWElZTGJld3RRUEFRUzJMRUFHcytYV3BXNElJSUFBQW5vQk1oaTlDMHNSUUFDQkhBVElZSEpvSldKRUFBRUVFQWdyUUFZVDFwUFNFRUFBZ1NVRnlHQ1cxR1pmQ0NDQUFBSnBDSkRCcE5FT1JJRUFBZ2o0Q0pEQitLaXhEUUlJSUlCQTNnSmtNSG0zWHl2NjE4WGljYisydHVBcEFnaGtMMEFHazMwVFVnRUVFRUFBQVdjQk1oaG5za1EzZUtrVG1jbC9UclBELzF6T3hmZDdPdDgvczR1aUFBUVFtQ3RBQmpOWGtPMFJRQUFCQlBJVElJUEpyODMwRVovVWlVeHhQRDR1OS92cmRiK1V5Y3pqWGo0dVI1RjJpTWRSdjdYMTByK3lHRlZXY2I5WmI4ZUtDQ0FRUlNESTMzV1V5Q2dVQVFRUVFBQ0JXQUprTUxGa0Z5NzNMYzlqTHMvV1h0V0p6YVcxNEgwV2krNnRCZTVQbnlKUE9yMCt6K2ZuWG1aTWYrNWxzQVVDQ0FRVVVIL29jNytaQ0JnUFJTR0FBQUlJSUJCZmdBd212dkVpZXhDWFhJcDNlMDhxcGZsMlIzcUpyR05XeWlIS1BQMTJVZzViZTdUM3lYTUVFRmhhZ0F4bWFYSDJod0FDQ0NDd3ZnQVp6UHB0RUNRQ01iaXJmUUhtY0NnVGpHN1pZbGszcGVtK1BmWHFXWHlQclhGalpZNUVDalBGeHZzSXhCUWdnNG1wUzlrSUlJQUFBbWtLa01HazJTNnVVWDBHVjFlTzhzU21ON2JrMms5ejNIWnovcDQ3RzRpZGlzZXNxenFkOG5pQkFBTE9BdXF2c1BlWDdsd0lHeUNBQUFJSUlKQ1ZBQmxNVnMxbERQYlJTeTRPQjNWZTgrcHVJRktPN2dLblZ5TC9hVjJCa1pzKzFFNTZDNTNLWkdVRUVKZ25RQVl6ejQrdEVVQUFBUVJ5RkNDRHliSFZoakYvdjcwZmVpbUhlUDBtclpSYlhMOXpicVo4L0xidkN5QkxmT3JTcEdGd0xFRUFnV2dDWkREUmFDa1lBUVFRUUNCWkFUS1laSnZHSmJCaGFxS2JCblA0Nnc4cmM5bkhUWndwRmIxYm1jbTdtODNLaWx3Q1lGMEVFQmdLa01FTVRWaUNBQUlJSUxCMUFUS1lUYlR3OGRzYkwzYlFUWU01M0FkWFVSeHFYMTdWNmU2blBId1lSdWJBeUtvSWhCVWdnd25yU1drSUlJQUFBamtJa01IazBFcFRNWXJMSS8wc1FwM1dkTk9OdytFeVo5cDlPVysvTzVmL1QrMm1leE8wcVdCNUh3RUVBZ3FRd1FURXBDZ0VFRUFBZ1V3RXlHQXlhYWpSTUsvZi9qMk50ZE5neElXWkdUZFRMaWU5ZE85NUpDYjNpOGVNUWtlcnhac0lJREFwUUFZelNjUUtDQ0NBQUFLYkV5Q0QyVUtUZnM2OUtmdmFYNE1SdnhIVHZZTGlXSFh4ZTVqOUd3YVUxMkQ2TzNjc2w5VVJRTUJmZ0F6RzM0NHRFVUFBQVFSeUZTQ0R5YlhseHVQV1RvTVozMlR5M2VmeGUrcjkrRXQ1dndCR2tVM2FzUUlDc1FUSVlHTEpVaTRDQ0NDQVFMb0NaRERwdHMyY3lOUlpUWDhhekp3QzlkdXFSS25RdjhkU0JCQllRSUFNWmdGa2RvRUFBZ2dna0pnQUdVeGlEUkltSFAwMG1EQmx0MHRSSjAvOVg0bHByOEJ6QkJDSUswQUdFOWVYMGhGQUFBRUVVaFFnZzBteFZXYkhwUDAxbU5tbERncGdFTm1BaEFVSUxDeEFCck13T0x0REFBRUVFRWhBZ0F3bWdVWUlIMEtNYVRDYUtBdDU4c1FsR0kwTWl4QllTb0FNWmlscDlvTUFBZ2dna0k0QUdVdzZiUkV3RW5WU0UzMGFqTG9UR2JOZ0FyWWJSU0hnTEVBRzQwekdCZ2dnZ0FBQzJRdVF3V1RmaEpvS0xETU5SdjFBVE1HTnlEUU53Q0lFRmhNZ2cxbU1taDBoZ0FBQ0NDUWpRQWFUVEZNRURHU1phVEJuZWVyRWI4RUViRGVLUXNCZGdBekczWXd0RUVBQUFRUnlGeUNEeWIwRmRmRXZNZzNtSXMrY1BycmRzd3dCQkJZVElJTlpqSm9kSVlBQUFnZ2tJMEFHazB4VEJBeEVuZE5FbmdZanIvTVVYSUVKMkdvVWhZQ1BBQm1NanhyYklJQUFBZ2prTFVBR2szZjdhYU8zbWdaelBha3puNGwvVHFacExuSVcvK21tM1QwTEVVQmdPUUV5bU9XczJSTUNDQ0NBUUNvQ1pEQ3B0RVRBT0t5bXdUd21jcGZxYmNPVkhKbkFIQU9HVEZFSUlPQW5RQWJqNThaV0NDQ0FBQUk1QzVEQjVOeDZodGl0cHNHOGp5ZUx4ME4vbVVVbU1IZkQzbG1NQUFJTENwREJMSWpOcmhCQUFBRUVFaEVnZzBta0lVS0dvWDVvMG5EeEpNaCtaQUxESFA0Z2xCU0N3RXdCTXBpWmdHeU9BQUlJSUpDaEFCbE1obzAyRWJMVk5KaUpNa2JmRmdtTWNYN002SWE4aVFBQ29RWElZRUtMVWg0Q0NDQ0FRUG9DWkREcHQ1RnJoRmJUWUZ3TGJhMHZ5aisyQnBmOVhVeXovVnZiOEJRQkJPSUlrTUhFY2FWVUJCQkFBSUdVQmNoZ1VtNGR2OWpVTkppejM3WVdXNGtFNXRGZTdmUWxnMmw3OEJ5QlJRWElZQmJsWm1jSUlJQUFBa2tJa01FazBReEJnMURUWUtMTnN4Y0pUTGZzN3pkbzlCU0dBQUl1QW1Rd0xscXNpd0FDQ0NDd0RRRXltRzIwWTZzV1QzVkdFMnVpdlVoZy9sbzdPeHplMzNpWGV6bzc0Z1VDQ0dnRXlHQTBLQ3hDQUFFRUVOaTRBQm5NNWhwWTNpZ3MyblVSa2NEMGNxTjdkMHpaNWppcEVBSnBDNURCcE4wK1JJY0FBZ2dnRUVPQURDYUc2cXBscXArcWpIUmQ1UFV0dXBOZWJwL3ZOK1o5bTFlVlpPY0laQ0JBQnBOQkl4RWlBZ2dnZ0VCZ0FUS1l3S0RyRnhkeEdveTRBdk10bW9jNmRScGNsRmxmZ0FnUTJKRUFHY3lPR3B1cUlvQUFBZ2hVQW1Rd1d6c1VydXFFNWhxald1WEJVdVV0elgvZHF6SXhka3laQ0NCZ0VpQ0RNY213SEFFRUVFQmd1d0prTU50cDI5dnQrYjVleXN6aStQZCszbG8vMmhLaWxvWUVobHVSaGNDbERBUThCY2hnUE9IWURBRUVFRUFnWXdFeW1Jd2JyeDM2VFEwZWF5Nk1WTThDSmpIdlFlSGxnbE03REo0amdNQ3lBdXJQOExqc1B0a2JBZ2dnZ0FBQzZ3cVF3YXpySDJ6dlQ1SEJGS2ZUNlZ3K3hMTkNMQW1aWFpURDA0WnBUT2ZuTFlQVmg0SVFRTUJLZ0F6R2lvbVZFRUFBQVFRMkpVQUdzNm5tcERJSUlMQXpnZit6ZDJjTERxSmFBRVV6ejVYdXZ2bi9mNzJBRXlncUlDanF6a09WU1J4Z2dlZ1JORVF3T3l0d3Nvc0FBZ2dnSUFTSVlLZ0dDQ0NBd0hvRmlHRFdXM2FrSEFFRUVFQWdWSUFJSmxTTzVSQkFBSUhsQlloZ2xpOERVb0FBQWdnZ01MY0FFY3pjNG13UEFRUVFpQ2RBQkJQUGtqVWhnQUFDQ0t4RmdBaG1MU1ZGT2hGQUFJR3VBQkZNMTRSUEVFQUFBUVMyTGtBRXMvVVNKbjhJSUxCbEFTS1lMWmN1ZVVNQUFRUVFzQXNRd2RoZCtCUUJCQkJZZ3dBUnpCcEtpVFFpZ0FBQ0NNUVZJSUtKNjhuYUVFQUFnVGtGaUdEbTFHWmJDQ0NBQUFKNUNCREI1RkVPcEFJQkJCQUlFU0NDQ1ZGakdRUVFRQUNCZFFzUXdheTcvRWc5QWdqc1c0QUladC9sVCs0UlFBQ0JmUW9Rd2V5ejNNazFBZ2hzUTRBSVpodmxTQzRRUUFBQkJId0VpR0I4dEpnWEFRUVF5RXVBQ0NhdjhpQTFDQ0NBQUFKekNCREJ6S0hNTmhCQUFJRTBBa1F3YVZ4Wkt3SUlJSUJBemdKRU1EbVhEbWxEQUFFRWhnV0lZSVo5K0JZQkJCQkFZSXNDUkRCYkxGWHloQUFDZXhFZ2d0bExTWk5QQkJCQUFJRkdnQWltc1dBS0FRUVFXSnNBRWN6YVNvejBJb0FBQWdoTUZ5Q0NtVzdJR2hCQUFJR2xCSWhnbHBKbnV3Z2dnQUFDeXdrUXdTeG56NVlSUUFDQnFRSkVNRk1GV1I0QkJCQkFZSDBDUkREckt6TlNqQUFDQ0ZRQ1JEQ1ZCUDhSUUFBQkJQWWpRQVN6bjdJbXB3Z2dzRDBCSXBqdGxTazVRZ0FCQkJBWUV5Q0NHUlBpZXdRUVFDQmZBU0tZZk11R2xDR0FBQUlJcEJJZ2dra2x5M29SUUFDQjlBSkVNT21OMlFJQ0NDQ0FRRzRDUkRDNWxRanBRUUFCQk53RmlHRGNyWmdUQVFRUVFHQXJBa1F3V3lsSjhvRUFBbnNVSUlMWlk2bVRad1FRUUdEdkFrUXdlNjhCNUI4QkJOWXNRQVN6NXRJajdRZ2dnQUFDWVFMYmpXRGVKM1ZrVC92bkwwdzk5VkszdExuKy9UTE5kMnBYMW85QWZnSWhFY3llVzhmOFNwQVVJWUFBQWdqNEMydzNndm1tUG91WDYzLzVpOCt4QkJITUhNcHNBNEVjQkVJaW1EMjNqam1VR1dsQUFBRUVFSmdxc04wSUp2bFp2RHB4dUU4dGdDVExKODg3ZlRCSnlvMlZJdUF2RUJMQkpHOGhNbTRkL1lWWkFnRUVFRUFnUDRIdFJqQi82aGlhK3M4bnZ5SVZLVXArZmtJRWsyVzVrNmc5Q29SRU1IdHVIZmRZUjhnekFnZ2dzRDJCN1VZd2h5SnJWUWpqUGQ3cmZuKy8zOS9iNC9POEhzL1ZXanIvVDFsV2lmZnoycGZvai92TEJLeXlmbjVkcjg4OHU1NnlMQXNTaFVCYUFiVm5IajIzWWU3Y3Uyb2RQYVdZSFFFRUVFQWdTNEVOUnpDSFMzWFNyZjQvSnZuZi8yN1BvKzNaQUxkSnEwMjc4Tit6RTNwNVJWeUduM3h6L3J6VHBwaTFJNENBcDREYVRYMGpHRnBIVDJWbVJ3QUJCQkRJUzJETEVjemRqRGdpbkh6ZmI5ZDJUSERKcXp6YnFYbVlCcjhwRWN3cDUyaXRuWEhlSTdBVGdiQUlodFp4SjlXRGJDS0FBQUliRmRoeUJOTzZIZVFjcHdqdkh6T0l5ZnlXa05hSnlvUUk1c3pRc1RnMWlMVWdFRk1nTElLaGRZeFpCcXdMQVFRUVFHQnVnVTFITUllck9yaFhmNjZ4Y1ArZVdzK0c5eER5V0tsd1hNKzd5cjc2SHg3Qm5BaGdITVdaRFlFNUJkU083VDJLN0VEck9HY2hzUzBFRUVBQWdjZ0MyNDVnRG1aM1NjUlJVSjhtaHNuOXpONEk0OElqbUR5ZnVoWjVkMkIxQ0t4T0lEU0NvWFZjWFZHVFlBUVFRQUNCV21EakVZelpBZkdMY0N0TVMwNmNQVHpyai9LY01CNmNHaDdCNUI2bzVZbFBxaEJJTFJBY3dkQTZwaTRhMW84QUFnZ2drRXhnNHhITTRhRU83OVdmcUxmZDM4dk9EYStnSUZsQkRxeTR5cjM4NzVWWWZjRklkeEVOSkpPdkVFQWdRRUR0cGdHanlBNjBqZ0hhTElJQUFnZ2drSWZBMWlPWXcwcy9EWS9jWC9JdGhwSkZISnlXcEZMb1ErbUNJNWlnTTZRazJXR2xDQ0NnQ1lSSE1MU09HaU9UQ0NDQUFBS3JFdGg4Qk5NYTdQMk5XanAzOVpNelVYdDJvcWF2V0puK3V6akJFVXp1RHl4STRNWXFFVmlEd0lRSWh0WnhEUVZNR2hGQUFBRUVMQUxiajJDTTIwQitzWitvcGJwNE1uK2dNaEdNcGVMekVRSWJFWmdTd2RBNmJxUVNrQTBFRUVCZ2R3TGJqMkFPSDJNY1dlelJVQkl3OC80SklwamQ3ZFprZUVjQ1V5SVlXc2NkVlJTeWlnQUNDR3hLWUFjUnpPRm9oREN4bndvc2UySHlmazRYRWN5bWRsa3lnNEFoTUNtQzJYM3JhRkR5QmdFRUVFQmdOUUo3aUdCYVAwc2ZlOHlYQ0pEeWZxRHlwaUtZMnpudXJVeE9lK3J6Rk8zWFVKMjJsM0NtOSttUmNPMTlxOTVQcVMzZ095MkMyVVBydUVqMTY5c1hrbnkrb1JiSzdyUEFmaVVTUXNXeGw4YUtQbDJtNGl3QXRJbTY2bDlhZTRoZ0RsK2pFeWIyclREaWJsaXYrK05ucjl4YmltQ3V2MVBNSC9WeExBdFJmeHpuekgrMjh5LzJRTXJ4UE8rcDFPYjNuUmJCN0tCMVhLYjZqZThXRWVmWVVndGxaNWwvdnpvY3FEajJzbGpWcDB0VW5BV0FObEpYdlV0ckZ4SE1vY2hsRmNmRXZtMUYvRERjRXRlMW5mZVNEVVV3WXNoZTdDNDBCOGE3cURsNUR4UjB5RVExeS8zOHU4eWNtVjJWMnZ5K0V5T1l6YmVPeTFTL2FuK2I1ZittV2lpNzJQejdsWHpXK0FKSEczdjJFMzFLeFVrRU8vZHF0MUpYdlhmemZVUXdCLzBrUG42ODhmeGwvWHVQZXVhOWVvdXFrRS8rangzMkJlM2hZc0RlQW1QSUR2SzN5eGZvK1FraUdsL29mZnFkWncxaGRsWnFzL3VxM1hSS3g1cmVRR3l2ZFZ5bytvM3ZpQkhuMkZZTFpZZVpmYitpNHRnTFltMmZ6bDV4RmdEYVRsMzFMYTJkUkRDeWhkZGVzVTlIVDFsZnE5RlBVRllkd1lpTTJEcTc3bi9meCtmNU9sNU92elMzcS9pZkh5UlAwcFJHVWp4QmQ4NFFwcWZVcHVUQWFWbnZVb3RWYURQN0hsVEROaVdDMlhUcjJGUDlZaFcyVTFWTVB0TmlkVDE1enJRTnpMeGY5VlFjTFVFYm1LVGliS0FRRC9JSy9TSm5SaW53UEhmem5VUXdoNXNXdjRnVHVNanluenk2S0hweUphcDMvVm9xZ2ptZTZpUllKazdueS9VMjJpOGdPa3B0ajB3UUg5ZXZORDFGM3MxOCtpVDFGTFhieDJKbmNQc1Yxb1NsNXBiU0tYUDVsbHE4UW5QMm5aSzlabGxWKzZkRU1ObTJqaEhxMzJLTlJsTStNMHd0VjlkbnlGeTlDZWY5S2tLOWtVUEliRWViT2pIYm1LRGliS0VjZStwcXZDUGFyRWpPdTdsSzFWNGlHSEZUbnY2S2ZhMyt1OFRnSnRkcWxVRUVJNGZianI3T3Rzc0lUU1pGVmJXZXB1bXgwZkFhbW5YNVRmazI4NGYwU2ZMTFFIdHVRZWtTNjZVc3RYYVM0ci8zTGJXSWhlYm9HeW5QYXNleTdock9HOGl6ZFl4US81WnJOSnp0WTh5NFlGMlBrWHpYZFRqdVZ4SHFqYnc1Yk5vdTVacW5aZWVqNGl6ckgyWHJmWFUxNGhFdFNqcGRWK0s0bXhlckV6T0xWK3hSVmE1Sm5YTytzOHBwOWVjMjU2WVgzbFlHRWN6aDhieStqdHFsc2VPMWViM0U4Sy9pTmZTa1gvbEFPV3MzemZmemZMN0tOYVNweUw3Ti9DRjlraVpXS2JFenVQd3VVc0pTbTVnQmg4VjlTeTFtb1RuNk91VENZUmExNzB3ODNjcXpkWnhjL3hac05Cd0tMdDRzUzliMWVMa1lYNVBqZmpXNTNxZ0g5Rm1QTnVOcFhOVWNWSnhWRlpjMXNkdHI1QngzYzZXeG53aEc3cXZhSzgyNXJyV0dMZjFoRGhGTWFWQmU2KzA4MFByOUtCTjU3RHRzeUordEdPcGhVU0dNMXhnNTkyTHhiZWJMTmFkTWtudmlyWFBLSExrL1ppZGRxVmtURituRHNGS0xVMmgrdmhNenJGcTFpUkdNVExEMnlxdDFESzUvU3pZYUV3dlZiL0VsNjdwZlNxZk43YmRmQmRlYncxakZtWmFMakphbTRtUlVHR0ZKR2F1cmNZNW9ZV2tMWE1wbk45OVBCSTBBZi84QUFDQUFTVVJCVkhONGFFZG8xeHNCQWtzZ3I4VXlpbUErUlJuWXJ2L2YxSjdXZTQrNXlNVGd2UnRxYVplaFVRRmxFOWJNRjJQSkVpVXBJQmZHSXFJZzNHOEdTMWRxUnBvaXZ3a3J0VWoxeU10M1lzYlZQalV4Z3NtNmRReXVmMHMyR2hNTDFXL3hSZXU2WDFLbnplMjFYd1hYRzNsbjlPRFJabG9tTWxxYWlwTlJZWVFsWmF5dVJqcWloU1V1Y0NtUDNYeEhFWXk4TjA5NzdlQTJ2Ykw2aUNwZXY3eDZLZXFseEVTY00vR3lDS3lYZU1WajlPVEwvcGdzR1g1YWx5cnpXQXg5SHVxa0NkeVg1R0poelh6U0pFM0lUYkdvd0hiZUE1S1YydVJjREswZ3FOU2lGWnFQNzFBdUhMNVR1ODNVQ0NibjFqRzAvaTNhYURnVVhMeFpscTNyOGZJeHZpYWYvU3EwM3Fod2Z1aG9NNTdNdGN4QnhWbExTZldsYzV1Tm5QdHV2cWNJUm5hM2FhK2NiNzd2cTY1Qm4yY1V3UlFsMEJOR2lXZFF5SmZ0S1F2eXhOTDJlZTFSTE9zK01LcGUwR1VpcUprdkgvQ1VLRWt1eVI2Y1J6WjhybWxMVm1xREtaejZaVkNwUmF0SFByNFRjeXAzbXVtM0hXZmNPZ2JXdjJVYmpZbUY2cmY0c25YZEw2M1Q1dmJacndMcnpXRzA0a3pMUWs1TFUzRnlLbzJBdEl6VzFXaEh0SURFaFMvaXZwdnZLWUk1aUNkTmE2L096UmpoM25rdm1VOEVJOXRMOGVycnp5a1Rham14bGxmVCt1NlFVZmpGa09kRTVSRFV6SmRQdjB1VXBPbXJGWGZMT1E2VVNGZHEwM014c0lhZ1VvdFhqOXg5Qi9MZzlKWGFweWIzd2VUYk9vYld2MlViRGFlaWl6WFR3blU5VmpaYzF1TytYNFhXRzlVZE9YaTBjVW5uT3VhaDRxeWpuSHBUdWRWR3puazMzMVVFY3lnSHhxcERmb1RMbHIzVktxOHY4b2xnWkdRdFhuMkR2Y3JpNlFZNE12UWM3SUk1aUFxZnJrQ0Rtdm0wU1pwZXcrUzFHYmNuOHFVcnRlbTVHRmhEVUtuRnEwZnV2Z041Y1BwS1Z2M3BmVENIYkZ2SHdQcTNjS1BoVkhTeFpscTRyc2ZLaHN0NjNQZXJ3SHFqUXZuaG80MUxPdGN4RHhWbkhlWFVsOHJOTm5MT3UvbStJaGg1aDU3MnN0MVEzbGRWVnZ5NW51bWVBVnoyM0dsVXZmMG05aVY3UGgwYW1Dd1drYlZXdmpwTEg4V0hneGZGWkYrcTJ3T0NPK3QyK0NDb21VK2JKSWRVajgwaVR0YmRha095VWh0TDRiVHZRMG90WnFFNSswN0w1dUdnNnY3MFBoajF5ODVxWGNXZmJGckh3UHEzY0tNeHRWUzlsbCs2cm5zbGR1TE16dnRWWUwwNWpGYWNpUm5JYVhFcVRrNmw0WitXMGJvYTg0am1uN3dKUzdqdTVqdUxZRnFEdlMzamxTYVk1N3BvUGhITTRNRGtRejJPcFgySDB2aUZoaUwyU1ZXY0ljMTg1cmZCaUxvcWU3eWN6bEtUbFZyYUhTYWsxR0xXSTJmZnFRelJJcGhNVzhldytyZDBvekcxVkwyV1g3cXVleVYyNHN6TysxVll2ZGxWRjB6UVEycGlOcElUNjRMWDRzNFZ4MnV0aTg2ODRVYk90YlIyRnNHb1g2cHFyak82UDFCMjBYbzZjZVBaUkREeU9DdGV2WmVMNVU4enlWZDdsSm04MERBY25jUzdmY0ZtSFhKK2tQdHRNQWQxdjZwTEoweTZVck5aeC9zc3BOUmkxaU41OWN2RmQzS081UzdUdjFQNXJMN2FBZFVhUFI2MzdiTU43M2tENjkvU2pZWjNQcWNzc0hSZG41SjIzMlZkOTZ2QWVxTzZZSWFQTnI0cHpuaCtLazdHaFRPZXRBMDNjcTY3K2Q0aW1QTEVzamhFOTk5VFBsNTNWalJITmhGTU9UQzU5OEovTllxc05ZT3N5eU94cHVoeWpIUVNaeXZYa0dZKzk5dGdSRDdsS0F1SE8ySFNsWnJOT3Q1bklhVVd0UjQ1K2s3T3NhejdjU0tZTEZ2SHNQcTNlS014dVZoOVZyQjRYZmRKN05SNUhmZXJzSHFqTHV5TUhHMm1aaUNqNWFrNEdSV0dkMUkyM2NnNTd1YTdpMkJhdDhLMEwvZDdWNklWTEpCTkJDUHJwSGoxWHVDU0hZZnkxWXBnNU1mRHYxMGk5K1RPWXZGS0pxU1pUNXlrR0ptVFY5d2RIa2VXck5SaTVHRmdIUUdsRnJmUUhIMEhzdUQybGFyOHZSMmJidXVvNXRMYmltNW5hRFhYclAvRDZ0L2lqY2FzUm92WDlUbHo2N2hmaGRVYk5iaDIrR2d6WjE1VGI0dUtrMW80NWZvMzNjZzU3dWI3aTJEa1BxdTlkdkREVmZwWmlkZXdGbzBweXAzOHhjRGs3bzM2MVU1ZUhuUGFIUVB5d3Zod01TVWVtUnZRek9kL0c0eEFsK1U3REN0TEpsbXBWY1dlNkg5QXFVV3VSMjYrazdNdk54T3BEMGFOaTFmcksvNk0xNDdKcVI5ZFFWajlXN3pSR00xWHpCbVdyK3N4Y3pPMkxsazN4MnRtV0wxUmZlZmpLeDlMNGxxK3ArS3NwYVJzNmR4MkkrZTJtKzh2Z2xFL3VGc2NuK1hmSFhRWTV4TEJ5TlpTdlBxdkZwZkhuTmJSU2Q2dE50SlZFUFAyQlV0TEVkRE01Mzhiak1pbkhFVTdlcmt4WGFsWnBHTitGRkJxa2V1UmsrLzBMTXVkYW1Ddjh0dEFPZlpHclRPTDFqR3MvaTNmYVBpeFQ1eDcrYm8rTVFOZWl6dnRWMkgxUnQzSFAzSzA4VXByNWpOVGNUSXZvS0hrYmJ5UmM5ck5EenVNWU5UNC8vSUlMZjV0LzhudnVVUXdZd09UeTJOT082aVVwNVVqNTlucTlvVjB4NTJBWnI2NERTWmRrb1lhTnVmdlpJR01SdkRwU3MwNW5XRXpCcFJhNUhyazVCdVdPWDBwMVpiMVh4ZlFaM1dZcmpwQzFWb3phQjNENnQveWpZWURkYnhabHEvcjhmSXl2aWFuL1NxczNxZ3JUeU5IbS9FRXJtY09LczU2eXFxVDBvMDNjazY3K1M0am1PTHNzamhDaTc4T056TjM2czZxUHNnbGdoa2JtRndlYzlxM3djaUNhajlmMmZRdmJsOUlkOXdKYU9aVEo4a0VDSHduODlWL1YxSzUwbVNsRnBobzU4WDhTeTEyb1RuNU91ZW5kMFpaaXRINllBNjV0WTVoOVUrU0xOdG85QlpYaWkrV3Irc3BjdFczVHFmOUtxemVxSkcxd3hXbkwxV3IvSnlLczhwaUt4Szk4VWJPYVRmZlp3UWplOSthMTJud3R4SlhYTUdycE9jU3dhZ3IzSmJmcTJ5bnMzcGYvSmMzZFBYZk9xUG1VYk9NbkxDWUsvVjc1OS9NbDAvdHp2MVFLRXVrOWRpRWpreXlVdXRzS2ZJSC9xVVd2UjY1K0U3UHRXcktvdlhCMUwvS3BGYjdXN3gxREtwL0dUUWEwOHZWWXcwWjFIV1AxRTZlMVdXL0NxbzNSYnM5T1gzcldRRVZaejFsMVU3cDVoczVsOTE4bnhHTWV0NUljWUNXZnpNZjY5T3V1Tjd2TTRsZ2lpdmMvUmVMWldNcVg2MitGRG5PY2FTRWlxR1EzaTdPQy9nMzgrVis1YnlGaFdhVTF5bEhUbjNUbFZycVBQdVhXdlI2NU9BYlFVSHVOR1BGNkxPWjZwR0FhcjFqKzU3UGlrUG1EYXQvR1RRYUlaa05YaWFEdWg2YzlvQUZIZmFyc0hxajJ1MlJvMDFBZXZOZGhJcVRiOW1NcFd6empaekRibjdZYVFTajdtRXVEdER5Yit1Y2Vhem1yTzM3VENLWTh0ZGVlcS81RjdkUmQyN01rS2tmS1NDVndmSzRjN3NlejcvVCtSWHpNZG4relh6eHpPNkVTWXBUQjlXNHZlRlZwU3Uxdy9zcGl1cDgxRXJxL1JTWFhjNnZPT002L1VzdGVqMXk4QjNXZC9wV05XUWpnYWpUaXFxWjVDMlV6V3RrNTZzV1N2US9yUDVsMEdnazhyQ3ZOb082Yms5WW1rOGQ5cXV3ZXFQYTdiRUtuN2pkU2tQV3MxWXFqaFhtL25oZFR2TFlsUFA0bk0wM2NnNjcrVzRqbUh2MTJLdmlRSjM3YUIvclh1YjhvVG94Szg5SUZueWFjaG1oOUZtWEY4MWFEeUlySHZrN2ZFcGJMQ21QTysrbkxOZVRHa0J3NmcyVm5PR3FHZjJiK2VSSnFwSTI3YjhhVHRuNzh6eHEzY2xLN1UrZEo2djlzQ29wZVZIcFpId3lKWHZlcFJhLzBCeDhwK1N3WEZidDJqRWptSnhheDdENkowa1dialFpRkt6N0tqS282KzZKblQ2bnczNFZWbS9VYlREREZTZDV1eldkeDJNTlZCd0xsbGJFWXhkUExVdlA5dEhtR3ptSDNYeTNFVXg1bjRJNjlvcy9pdy8yVGxyck00bGdSZ1ltbDRjYzdZcThRbEdEUFlkUHN1dmJGMFRNZm5xcWVXL3lQUGdWUzlXN21XOXVnMG1WcEVoWmt6dEFXOXhjZGFwU0V6RG5oL2pkaGJzczkrTDArL2c3cVd0ZVh4SGJSSGhDb0hlcEphaEg0NzZtZHRBN3VaR1lvOGdPT2JXT1FmVXZoMFlqcUNoREY4cWhyb2VtUFdTNThmMHFxTjRVRlgvd2FKTyszUXJ4Q0Y2R2l0T2hVMGVrODAzMHZyemxKYlZ6cmo4T3RJTkdibnczMzI4RVV3NmZrMFR5RmZNS1ptZVhXUHFEUENLWXNvK2xiNUJ4MmV2Zk9aMldqY2pJamZ4cWx0L2gvaEpud0pXMUN0L0hoZ05VTTQvOTkyN21xOXRnMGlWcExNbU8zOHZqL0dDZ2w2clVSTnhTbFpXODdVS200VlhkY3ZHUUZYYndOTUlwZDk2bGxxQWVqZm82NVdSa0pxRVZ1d1VyS05TS282OTdKRGZtMTJIMUw0ZEd3OHhING5jNTFQWEVXVFJXUDdwZmhkV2JvdDAydHRSNk0wTzcxZHBpMnJkVW5MYnZWMTc4ckxyaDVGbkpLZE1RWmdlTjNPaHVMZ3F2T0ZSbFdrYnR5aFgxdlg1ZVAvNUVwcWlibm5sbGVrNlhHMFZXaGlnOVVVVngvYnR1T1JvaE9kWm81RGRMVlA0dVlnanpVUnUxcWo2TVZLKzltL25xTnBoMFNXcUFKazNKZStVR3EwU2lVbnZxeDRYaWtQR3NBcGlpTTY2bm5uamsxcnZVRXRTalVWK1AvUFRPS3Nvd2RnUlRWR0MxWXZtbkd1YlhtNFJrWDRUVnZ4d2FqV1FrdGhYblVOZHQ2VXIxMmVoK0ZWWnYxUDJ4UTBlYk9kcXRWR2JXOVZKeFdpenllcG9XczhpRDBWQ0ZhQzA5NTlzZE5IS2p1N253M204RUkvZGQ3VFg5bXUrY3RkZHJXM2xFTU1XSmFjOHpqNHRxZUxMY0l5TlBiNGQ3eUlyTGJkZWoyWmtnZXZ1ampFV1MwdDdOZlBva2VWV0EvcGxWb2ZSL2ZWQS84Q1lnTFFVamxnb3V0WWQra0ZEYk9JdE9zeUxlTE04OUJudUdobEpjZitkYmFpa0tiZFMzVHUyRUNWblRSL1lSNzdYbjBqcUd0Um81TkJyZTVGTVd5S0d1VDBtLzc3S2orMVZZdlRtTVZKeFoyaTFmaTBuelUzRk1QbGx2enRxRlVOVU9SaGpTYkc0bHlydVJ1aXEya2VLSUZpWHByaXNaM2MzRmlwd2ltUHZmMS84VjZmcTNhMmI5NXl0UGxkVHhQOXRBMno5YjNTWHlpR0JrajZCNGRaTW5odDBYMzFrYkNybU05WXQ2UlVYM3pja01ZSW9SelpHdW52ZzI4K1Y5QkNtVFZPZCsyb1I2Y083UW5wcWsxSVNuSGhLcFJKeXFVcGFYbHNSci9qNllGUFZvMUhkYThSVkxLNi9oS045L001bTBqbUgxVDRvczNXajRrMDlZd3JlRlNsSFhKeVRmZTlIUi9TcXMzcWdiK2ZzcnpqenRsamZHbEFXb09JYWVQQjAyYjRwV0owOWFTR1BNdnVpYkhUUnlvN3U1S0FDWENLYjFhQm9wNS9KYWJ1aUJZOFVxcjlPVWVabCswZGR4czdQUGxrVUVVMXdQcUVZS2FRYjNSM0cwT2VzbnRmWDNzb1VkR2NSU1ZPRjJYNis2RWNZYUw5WHJkcDd3YmViTHZTcGxrcHpUUGp5ak9rKzF3aGZMcFNtMWl4bWZxTzZ5cWd0R1hRWVZaVDZRcU9FczFkLzZsbHFLZWpUbVd5ZDJ5b1Jxd0dKSE1GWHZtMXI1eU0xU1V4SS92R3hZL2N1aTBSak9XT1J2YzZqcmtiTTB1THF4L1NxczNxak85b0dqelR6dDFtREdZMzlKeGRGRjFaSElQUEtvazhUcGw5UDByY1NaM2tNak43YWJTMG1YQ0thOFI2RThsam4vaTM1TWpWUHkybHJLQ3pWbGpxbzdpN1VadGpHWlJRU2pLcU80TXZyV1huL2Z4N1ZNM05Gc04ycDRWZmVHUzZaY1E2c25vYWkwY1M2ZStEYnoxVjBFQ1pOVUEwMmJVSEhlQUcrU1VoTmpNWXhVcXlzdDlUQ29vZzhtd3ZVRTMxSkxVWS9HZkEySDBEZXEvWXJmMnViUU9vYlZ2eXdhamREU0RGb3VoN29lbFBEQWhjYjJxN0I2VS9TZDl6YUhNN1ZiZ1NSaGkxRnhORGZWYnJTNjROVEJLZEpZRG0xVDB5ZjMwTWlON2VaUzBTV0NPYnpra0R2ZmwvMmErdlNTaTdnR3VmdHFyOVlKWjhRTkxidXFMQ0lZczhOTFV4ZVQ1MnN2dmVXcVNCdXpXRmU3eDYrNHNMOVFCSk0rU1cyRXdQZHFEeGk0d3BTazFFNzFZOGlLVkJjYnFVTFl0enh6YmgxR2duTG5lM0JPVVdoanZrRVpheStrRWg0L2dzbWhkUXlyZjVFYmpjL1Y0ZldzSGwvVUxwMVozcWVzNnpsbWYyeS9DcXMzaCtHSzQ5dHU1UWpYcm8xVUhFMUVudWEyZzVYV2VVUStaVHBjVjFXdWZJNW8rV1JNSzVDeDNWek82aFRCYU92YzFtUlJQWXVDN2xiZXJlUTFpd2pHdktKYmtaOHV4NnQ4OG5ydlM5WFB3YWNzRkowdDdZYW5xTmptdGY3ZWpZeDk0ZHZNejVDa3NTVGZMMjdqc0dSQkRQUjNwQ2kxVzZzTFJqMEFTTDlCNm52ckRXakhzcTEvNzFscWFRcHR4RmRQYi9DMDJwbmlSekRGK1p4YXVmelQyY09DMCt1eFlGajlpOXRvRkYyRXRVUGZSQ3dmMXozWFVFeFkxMmZML3ZjcWZnYjlkNzQ4cTJzWlJnNWJiMlFwWk41dXpRWlgwQVRWRzkrSDFQZzBrdlBtM3pYN0F4VkhoYjN0eWxlY0lsYVhKekxLMHk0YXVZSFNxaHFFZlVjdzRqY285RmVNSzc4VmJFYi9jNGhneW9ISjNqZW1xRlpsOElTMnFNSHRocWNvMmI0Zm4vRXNITS96Zy9LeVFOSWtqZVJBUGh1aDNTdGxYVVJXLzM2bEpLVjJOTytDT2FqYlp3Y1NZVTIzdzRlZXBaYW1IZzM3T3VUQ1lSYlZoQ1dJWUpadkhRUHJYOXhHbzRpaVRzZmo2L3A4Zmo3UDh2cis2MW04cnNkaWhFS2tBbkRlYzQyS2tiQ3V6NVQ5aHpiTzQvUWN1cWlsTWo2OFh3WFdtK0xlcjc2ampXKzdOUk5jV1EvQzZvMXZCT1BUU002YWYrZnM5MWNjRloxMXJrTVVNVXQxTE0wb1Q3dG81UHBMcTI3K2RoN0J0QjVTMERucHJKM1dQSkZEQkZNT1RQWSt6S3NRYy9CNHBuTFhQUWxYYlUzdlZickJOWGJLMnZQOG9QbzFtUFo2WWlhcHZXN2ovVTNkUzFLMXVzWlg3VGZEVFVTU1VxdnYyUy9USW5XZDRpMi9Rdk05T0tlcFI4TytXbW1Jbi9HOE9KV1l0a3c1cWZ5ODk2enVlanFmTE40NkJ0YS9xSTJHR290dERITlYzdnJWcmo5WmR3YkdZblpnZXovdzJIT05kWGkyVUI1MWZaN3N5NkdqNTgvMy9mNCtpNVBFM3B0Unltd1A3MWVCOWFZSTJmdWFHYzkyYXg2NGtpTzAzaVJzSk9mTXYwZjIreXVPMmlrNjlhNjRYbEh1M0RubGFSZU5YSDlwMWMzZnppT1lnNnFUMGttOXpBZnAxVWdybjFDN1pwVkRuN3lVeTZoL3ZjR0Eyd3JMQzVmZTUyamorNmxLWGVmMG9iZ0sxN001Y1YxRlB3RVp6WUhuK1VIUnFaQTJTVDFwdnIvRnd4SEtxNWs5bVRlWGxIcWQ2MDcxTEVsSzdkcVNLVTQzUmk4ZStCYWE3OEU1VFQwYTlxMmh5KzZPc0RCRXBUeHMwU1lCMXFtbFc4ZkEraGUxMFJCcE9CbkRXQXNVczc2SzArN091WTlWdFBkRDd6M1hXSk5uQytWUjEyZkp2aUE5MThiRlZlK1I0ODN3ZmhWWWI0WWpHTTkyYXhZNDhac2Z2aTIrVVc4U05wTHo1Tjg3KzcwVnB4Z2daK3FJZDZvdHFVNFhjc3JUTGhxNTN0SnF5bW52RWN5aGFDOVZreTcrZEsvbE4xU3JuY29oZ2ltdXJQM3F3NVFycHVwTjZMc3FKbGRTTkR6bStZVDR1QmkrYXQrY09nVVpXbWM3Y1o3bkIzTWtxWjNFNG4zUjNQN082cjlUQkNPam5mNjdoWktWbXA3ODRuUkQvOFEyN1Yxb25nZm5SSVUyN0Z0bnRMeG9ISFlhckJxdkpCSE0wcTFqWVAyTDJtaUlFalRIRlJWSGpMcm8xSVQ0ck5NRW1YT012UFBmYzQwVityVlFQblY5anV5L1Q3K2oxaDRYSWVKd0NETzhYd1hXbStLT1BDMGxobkg3elVpN05RZGNkWUx0MCtLYjJWaDN4U25qQzUvczkxWWMxV2gwSzExeDhsUmVkSnVsVEIyYmdsMDBjcjJsMWRUaTNVY3c1WDNFVlFnejdUalV1T1kwbFVFRUV6b3d1UmlRTllSWlZPRE9IRVV6MFBsWWZhQU9QZmF2N0ovNk5mUGxiVENkVlVWTlVtZnQ2b1BYNlhSK2ZmNktuc1hwRVV5NlV0T1RyMDQzUmk4ZGVCZWFad1NUcUI0NU5NSFNRaDJPUkJzVUZJY2tqR0RxaEJYdDQ4eXRZMmo5VXcyZVhzWGEweDZGTGM3Mlc3MHJxcXhhQlNVaVVEUE1hVzl4N0wzL25tdXMwYStGeWkzN1lnQ2xrWnNpd21xeEczT29YNDNxdmZJU1dtL0dqelo2SW9iYnJYWFVtM1NONUR6NTk5OXQraHBrdVFmOWZ0VWQrMDA1RncxZlVSZXp5dE11R3JtKzBtcktaK2ZQSXBNUTVtRHZiaFhXc0ZZNm1VRUVFem93ZWZ5WW9qSm5IZ0JsTWNtcTMzYytLTDlybllFTWw2emYrVUhmYlRCUmt6U2NZSFVWMHltQ1VZZmh2cFdsS3pWdGk4WHBSbXRrbWZaOU9lbGRhSjRINTBUMWFOQzN5YVdhVFZUTC9nRjl6YnlkS1ZuVi9TcDBaeFc5SHl6YU9vYld2OUdEdTBkaHYxcG4xK1dESjFvN2x6aTM2U1gwK3NKOXp6Vlc2OWRDWlpaOVVjeXRmby9pWWsvclF5UERnL3RWYUwwWlA5cG9hUmhwdDlaUmI5STFrdlBtMzMyMzZhczRSYzlxcDhvVi9ZRmxaSk5Wbm5iUnlQV1ZscllmRnBkanBsMC8wbGEzeGtseDlLbGYzVjdFTmVhb2xXWlYxOHNzOWw2M2FpMmozdFlzWW1LYVROSGo3dlo0TENNbG8vdXBTbVBuL0xkb2VPeFg4ZFRWbHRZWmlMSE56aHUvODRPZTIyRGlKcW1UUnVNRDl3WmRCZ2E5ZFNKZHFXbXBMVTQzeHE3dSt4ZWE1OEU1VVQwYTlHMFV5cEVEWVhHSVNycFhTTjVzZUhScXlkWXh0UDdGYkRRNjEyV0wvYmcxUHZVV0ZudDI5ZDMzWEdOWnZ4YktvNjdQa2YxamRadEJuU1cxdHc4ZUxRYjNxOUI2NHhYQmpMUmJjOERWWGdlUFhuZHRJVEc1Nm9yVFpNVjl0K21yT0tyTjZGNEpMVzh5S0hiM2VjdDBKRSs3YU9UNlNxc3BlZnBnaEVVUnhjbG12VnVETmFyVlRxcTZybzVhQTJlcnR0eVZ5NmgvMHlLWThocHo2N2h2MjJicnM3SFJuc1VKVnVmOGR5Z3dWN2ZJZUtYRXI1bWZKVWt0cHRiYmtjWlBtMXMyRWIwWC9wT1ZtcGFBNGdtbW8xZXcvUXZONytDY3F0QUdmUnVHS2s3b1ZPUm1sdjRwdFgrbWltQ1diQjFENjEvRVJxTWJtdGh1Z3hHMzNVWHlkOTl6amZyZzFVSjUxUFU1c2k4N00wNnRhMURxa05YYkxvbXNEKzVYb2ZYRzZ6NllJa3d5U2tGN013ZWN0cmw1SXBqTUtvNldmL2ZkcHFmaTlQV29sWmVXVk4vTXpHVTZrcWRkTkhJOXBhV1ZQQkdNeEtoTzhjK2RUa1NkYXJYVFZmYmttVTd2OVhaYjd0U3BVZmxuVWdSVHRBOGhJeTFVQ3pKUUxEMUR1bVhON3pzemw2djBZdkE3Rnk1M3FZNW4zQ1IxVm05OE1OTDRhZk1PTlJIcFNrMUx3RUdkYm94ZU92QXZOTDlTUzFXUGhueDFoZUs4dUhVZXA4OHdNSzMyMEVobjBKYk5WTTNIN0sxamNQMkwyR2djT3owQnR0dGd4RDd2OVhCRGkzTDVrZnVlYTZ6REs0THhxT3R6WkY5bHVjVmNKSEdnM1IvYXI0THJ6ZkN6eUF6d3cwaTdOUWVjbnFEQWVwT3NrWnc1Lys3Wjc2azRmVDFxY3ZicXluWmVlZHBGSTlkVFduck5MNXFLWFk4aUs3cFNSVDA5YlpTaE9nV1IrNkxYcWJ0Y29IcE5pbUNDQnlhUEhsTlUzanJudjdhRFlsM3I1VjdobHh1djg0T2UyMkFpSjZuT2pYWEN2VUdYeGR2aEs5ZVpydFMwUkJlbkc2T243djZGNW5kd1RsV1BobncxQlRFTTVIcThCdlhBbERkbXBJdGdaTzBYci9sYngrRDZOM1p3ZHk5c1VUdmJwOUVLb3owSTlkcSszZDhvVzQ4MzdudXVzVkt2RmlxejdCZFg5czFHcUhpVTVNRHhXSmFDdVVqakVWeHZSbzgyelRZT3crM1dXdXBOcWtaeTd2eTc3elk5RmFlblI2MXMrOVR1bmxtZWR0SEk5WlNXdGgvU0I2TXcxSFcxaWMvRDFGWHptbFpITEZrWHhHdVpDQ1o0WVBMd3J5UUxacFdwenZsdnNUMzdBVkExU3ZZN1pQcUt6ZXY4WUo0azlTVzErTnl2UWU4NytVMVhhbHJxaTlPTnNYUDNnRUx6T3ppbnFrZHl2WDIrbXNLa1NaWDJoQnRacW5VTXJuOXFRZnZlcjZEZEMvdld1ZGFoZHEzT1UrR1BzUTRlN251dVVXVzhXcWpNc3EvMjdkWk9NdG9xeUR6MFZmbmdlak42dE5ITWgxTzRsbnFUcXBHY08vL3V1MDFQeFZFakFib1ZxcndOUnJVbG1lVnBGNDFjVDJscCs2RmpCUFAzOVg4TkhFSDBCT1F3WFhSRStaM1Y1cEJ1eHpRc0g4RUVEMHd1Nm1mLytXM1B5RnpWOTl0emlVNWQzdk9ybkY3bkIvTWthYmpvblJ0MGRTV3hyME1xV2FucGlTOU9OOW9YdXZVNTVIUkFvWGtkbkZNVjJxQnZPNU9oNzJVejMzczZGN3JTWnJuRldzZmcrcWRTSEtYUitGN2FOOHhaYjRNNWZIb2FtMGJSY2NwNXp6WFg1OU5DZWRUMWViS3Z5dGw4Q0dqUkI5TzJiL0k4dUY4RjE1dXhvMDJ6L1VONSsxNWZ1elVQbkphZXdIcVRxcEdjTy8vTzJlK3BPT3JqMWtoR3FWdWNPaFUzWkdXV3B6MDBjajJscGRYNzZpNzI0Uk02ODRtYTZuanA4cWZkMDI1c042YzN4ZVdVem9YOG5KSTRLUzJMUnpCRit4QnlHOHhCbFkxNWROTXRpck1yL1JNNVhSeWplK3FmN0gzMTZvbnlmR0RMUEVscVo5bDg3OXlncSt1ZlBUVS9YYW5waVZXbkcwUDM3S3FaQXdyTjYrQ2NxdENHZkhXRlNkT3FNZTVlUDV5MHptYmh4VnJIOFBvWHY5Rm9PS3kzd1RSZlQ1MXkzblBORGZsRU1BRjF2ZGxZaXV5L2o3OXo2L0poRVNmMm41WU03VmZoOVdic2FOTXdsTGZCakxaYnpSSXA0SnExejNJbmYzWVZwOG0vODI3VFUzR0tScTRUTVpkVnFWVTU2ODJtTGRPUlBPMmhrZXNwcmJvQTVFUlJLL3ViQ2psUGNVTG9FclFZOHlRN3BzbzBSWHlwbXRJWkxSQnhBMHV2YXZFSXBtZ2ZnaTRUcThMcGEwSEtheVNkNjUvbWRmM2JTMTBwKzZxT0dhT0d1aDZBZk00UGVtNkRpWjJrNFRvMTB2ZzFDNnRkdTRjM1hhazEyeStIazdkdWczN1V2VUlUQ3MwcmdsRzdTSUo2Tk9TcktVeWJUQnJCTE5jNmh0ZS9lSTFHdDJBVWRzL0ZrZTdjM3A4NDc3bm1tbjFhS0krNmJtNUV2a3VjL1dxRDZ0eHc0RHJUMEg0VlhtK0tPS0NuT2F5U1Z2d3Z6bTE3Mnkxelp2a3VNVnhndlVuVlNNNmRmK2ZzOTFTYzR2RGNTWFhSRmRoYkQ5T1c2VWllMU5mOWRUWG52WHdrWjAweDlKUldNNE9ZY29sZ0RxL3V5Wjhxdk1FLzUvNXVmQ01GUzc5NUR3MDVXanB4VWJhL2VBUlR0QStXVHRyeDdLa2pSVThuZ1ZoYTFjRE8xNnBFNndENlhQeGNkam1rVmErelNTS1llWkkwTE9mY1JLaWpmYytPbXE3VXRNUVhweHRtSjVzbzgycU9DWVhtZFhCT1ZXaER2bFVlSi85WGlhK3IrK1RWR1N0WXNIVU1yMy94R2czRFFyNVJlMWJuTnBqT2JNRWZPTys1NWhaOEloaVB1bTV1Ukx4TG5mMXFneXFOcmZpZytrNytIOXF2d3V0TmNUMmxjempSTjF4Tmo3UmIxV3oxLzlSd2dmVW1WU05aNTd1YVNKeC81K3ozVkJ3MUVxRGJoQmJqRWZ2Q2hHWHp0SWRHcnFlMHFrcWwvanRGTU1ZU0czdHpWN1gwMURlZ2RRdTVYVHlDS1JxQ3NPTytQSmIxSHNwVWpGNytZRzVUVXNXblZidnpWNDhadTh1WE9pZitVNVBORWlOVFB1Y0hNeVZwT01YT0RiclM2T21CVFZacWV0cUwwdzF6Ny92b1R4a0tMalNmZzNPeVFodnkxUmttVGF2VHZlN2hkOUk2eTRXWGJCMG4xTCtJalVaTHNRaXBXeDlHZk91ODU1cmI5R2loL09xNnVabEQ2dXlYbXlzMjA5TXV5WG1HOXFzSjlVWmRFZXM5MnVnV28rMldQbk9WNFByQ1RPdkxDRzhENjAyNlJyS1ZwOFFWeHpuNzlvcWpvb0h1RmRaaVYrbnRnbGs0VHp0bzVPeWxaVmF0M1Vjd3hlbjlRR05wZXEzeDNkSVJUTkUrTkJmV3ZRemw4YWd6dktkYVExRjd6ZlBmUS9GTXpQb3BxRmN6QUpybmpvcmtTYW9FN1ArZEczUjFJTGF2STFtcDNiOWFwNDg2M1dqMWhaMDd4NUtRUXZNNU9DZXJSd08rZHZXUVR4TkdNQXUyamxQcVgreEdveW1WdEVQZmczOWIzU09DQ2FqcjgyVy8zSkxxUkIrS0pBYjJxeW4xUnYzSVM5L1JKcURkbWcvT3VjVnZrcVNtTmxKeG5MTnZyemhGajVwMldDcVU1R0huMS8rVXdjUnR3VmllZHRESTJVdkxyTUo3ajJCR0txbUp0ZEozUzBjd1Jmc1FkQnZNUWYxTWN1OVZFSld6MXZsdk9iU3N2aVo5TXZ0KzVNR3h2czNDc1VBOW12bmlOcGowU1JwTytWampWeTh0RytGT1lvdHZVNVdhYkhGTzFUMlRLcUd0bXZIOWRYcEVRd3JOSjRKSlZvOEdmT3N5bUR3aFFCTTlpMnpKMW5GSy9aUHNNUnVOcG9pVWRicmJZRUx2eVBab29RTHErbnpaTDdha2JqL29MVDg1ejhCK05hWGVEQjF0UXRxdCtlQ2NXL3dtU1dwcUl4WEhPZnYyaXFQT2xEczlaTVhCcVg5UUV6Nm56UUFBSUFCSlJFRlVZZUsyWUN4UE8yams3S1ZsVnVHZFJ6QkZSMkExNE1pazJjeTdwU09Zb281MUxxeTcrYW9TYW5kcFZJdXFOcVI5clU0MnlyOTZhTm5YUEVOWFgvcWVnWGcwODhXZE9lbVRWQW5ZLzQ4MWZ2VlNNalJvSjdiOE1sR3BGYXV0cm5NV2h3NHpCWmRPVFFrcU5KOElSdFVZTXhYVjc5eFd0K2lFMWFNQjM3b01KaytvMU5jUisrVFZOU3RZdEhXY1V2OGlOeHFOU0hGU1U4WGZ6ZWZScHB6M1hIT0xIaTJVZjExdk5wVTgrMnBUYW5jZi9nSFZnZjFxU3IwcFJxZFpqelloN2RhTWNJSDFKbTBqT1YvK25iTnZyemhxSkVCeHUyeVQ1cDVuOHRRenBONFp4dkswZzBiT1hscDFDYWlKWXNmYzlDQXFNOFBHdStKNlRYK1ViY3k4MmpkTFJ6QkYrMkIyaFRoanF2MjQ1NVJoYUVoM3RZR0wrV3ZaNnZKZXorcXFSVHIvUGM0UDVrcFNKNDNHQjJPTlh6V3pHbkZSbmFOWEg1Yi8wNVNhT2pzUkoxSGxSbVFUOVRNamxvY1pjc29aZ3dyTjQrQ2NyTkNHZkV1QkNQK1VZWUlJWnRuV2NVcjlpOXhvTkdWVXhIVE4rK2hUcm50dWE4UHVMVlJBWFcrMmxUejdhbFBxZURYWVJnL3RWMVBxVGRFRlp0dDBVTHMxSTF4Z3ZVbmJTTTZYZjlmczJ5dU8rdlJubmlpVTkxb05CTktwZDRheFBLbnZiWFZWc09lOWw0L2xyS28zOXRLcXZpMy83enFDVVpLdE1Td3RueTI4WFRpQ0tkdUg2cVRWVjFTZW4vVjBraFdWdDMzSlRKMTRWVU9qYnEzUkpNdmNVUkUvU2NPS3JrMkVtczkrK1NKUnFSWFBwNnlDbE05UGhUQjY3NGM0VmJDT1J4NGNWR0xWY0QrclMxYVBCbnl0U1E3N01GRUVzMnpyT0szK3hXMDBtbUtSd3hxU0hqQmM5OXdtU1dvcWFWMXZ0cFU4KzNKVHFsKzIwd1kwaVJCVEEvdlZ0SHFqdXRCdFI1dWdkcXRKYzNLNHdIcmpFY0VFTkpMejVkODErL2FLVTF5cXFRNUtaYXBWekRvUXdLZ1JoeW5iZ3RFOGJiNlJzNWRXVTZ2VTFKNGptQVdmRk5vcWhiUnZGNDVnaW1zVnJmYkJQY2V5OGUrNWNVVmxySXBWNmpXcTZ3L1ZKZWx6NjN4WW5qRlgzOVZMakUyNG54LzAzQVlUUDBuRFNSNXQvTXJGNVhHNUp6UklWR3JGc0xHeTEwVzRQbVJJcVJXSWVQaFZ0MHMwcU5BOERzN0o2dEdBNzNBQmVuMHJCQTFEcjRWN1oxNjRkWnhXLytJMkdvMlJvdllkaE5vc1BqN2x1dWUyMXVUZVFnWFU5V1pieWJNdk5pVUx2cjVQcnRtME1UV3dYMDJyTitxMDFIYTBDV3EzbWpRbmh3dXNOMmtieWZueTc1cDllOFVwQ3Zka25DcW81bThvZ0NuR2l5ZHNDMGJ6dFBsR3psNWFUYTFTVXp1T1lKWjhVbWlyRk5LK1hUYUNLUzl3ZEcvUGRzeTByS0U5WjlucXVLQmZ3QzlXS1Q4dVA3MjJnaDkxWWNXNzFYRS9QN0RmQmxNOFhNQXpTYmR5T0lUS1pPK2ZzN1VIWmJUeEsrMWwrR0E3WHBjL3VDQys3ZHhVUDdIVWloT01NbVE1aW8yckVxbTcwY1ErMlUxUFdLRjVISnlWYm9wNjFPL3J5T2cwbTBxK0ZnVTZMVFEyMDhLdDQ4UldJMnFqMFZDcC9XcDBPT3djZTI2VEpqWGwza0w1MS9WbVUwN1puNUo3c1NsNTFuS3UyNE5tMjhaVS8zNDFzZDZvMzhlekhXMUMycTBteVU1d2h5bHlyaTErazZaaWFpTVZ4elg3OW9xampyUkg4UVNaUmtjRk1QYURhem1UVTVrbUxkTE5OM0wyMG1vS1NVM3RPSUpSUGJ1amg2T1cxeHJmTGhQQjNCL1A2K3RWSUt2RDV1LzRlbDJmbjdHalUxdFk5Vi8wbjZmWHQrdzN5OGs2WFp6UVBkc0hRM2w4OUM5eTkyYSthTmE2ZDVZRUpFbnV2ZzR2YXpqbTJxREx6ZzF6ekVUcVVwT1U1ekxOTDlVdko4OE5xcWpsZTlMN1k2b1NEU3MwOXdnbVlxRlZTUzcvZDMxYk0wUjVxMnBKN0FobW9kWXhVdjJMMm1nMGhWU2N4emJ2N1ZOejdMbXRMVHUzVUFGMXZkbVVVL2FuNUw0SVlNYXJjbmUvaWxSdmloc0lMRWVia0hiTEU2NzhGUUMxTncvOW1kVGlOMmtxcGpaU2NjSVBlSUtoR0hqNEVmNlg2dVRrSVd0WTk1cVdycGQ4WnhqTjArWWJ1ZTV1cmhkQU9iM2ZDS2JvT2h3ZWIyc0JXK0ZIeTBRd1piOTdweTAyejVnZE9PVWF1akdCV0ZDZDJkYS8rNkt0U1Y1VEVVZWh2MHM3Z0NuR1dHdHp1azA2Ti9NeGsvUjNQRHU4WGxXYmErUmt0UEVyNWxhem1TdElYbXFpNGIrbzBoU1hwNHBycmJJSmt0bTQzOFJaYzNjSVdUa3czc2lmMHh2blVrdFdqeXkrVGluM25FbnVJTGJJejNNMXh1eEx0WTZ4NnA4a2lkVm9OREFxckJzOXdaNWh6MjJTVkV5bHJPdk50cHl5UHlYM3F2MjBOUUZOR3VTVVpiK0tWVzlVSjdxdDRnUzBXMDJpbmVBT1UrUWNXL3dtU2VYVVJpcU9ZL1l0RlVjNEZQMTI0cDc0NCs4a3owN3VYM25HZEJvNU5YUXEwN1JGdXZGR3psNWE3U3E4MndpbUNLRzlUNmZiZm10NHYwd0VJNEZQcDVNNEM3L0lsL2d2M2ptTUVPaUk5dllscW1zUTFlVjdmYkc3ekxFTVl6cm45L0xEMFRNUWZWVnEycm1aTHk3aHpaR2tUaHFORHh3YmRGbEUxWE9OeStYVGw5cE5YbGs1NmFXakxuaWQ1Y2NYNjFFanJORGMrMkNTMVNPTHIxRk1rZDRJdUpCYVBiUjFtZkoyOTl6US9ORytpMVgvWWpZYVRlWmtIVFdmbk5kOEYyZktjYzl0Yjh5NWhRcW82ODIya21kZlhrdXdOZ0ZOR3VTVVpiK0tWVzlVUjRpdEFULzR0MXROb3BQRGhmNk9VTkpHY3NiOE8rNDJsb29qRWxsRXZ6SzE4bXhZbnFTSUk5SG9tV0h5TWgzUDA4WWJPWHRwTmJXcW1OcHJCRlBFM2NQOWhHMnJ0YjVmSm9LSnBpVVB1dG9JVlcyOW45T3A1NExkN1hqNm5WNmRSdzJxL21Kckw3eTIxdTZrOC9tQk9Mak9sS1J1SXZWUHhocy9OYmU4akRUYVV1dnI5Wmp1TDdYRDdYVTUvYzVYclhRZXNyaU8raWZhbGdJTHpmM2duS3pRVXZwcVFQS0lHeENYYTJ0b1Q2Ni9kZXl2ZnQ1N2FJT2pkaXYvUWFqTkNzYW5IUGZjOW9yY1c2aWNzeThDbU1GYkQ2cGNwOXl2K2l1T2I3dFZwYmJzTThxeTNxUnNKT2ZNditOdVk2ODQ4Z3BaZVNYdi9wUkhvc3RUT3pZMTJUQ20wcmNGNDNucXI2czU3K1hsL2pCK0dtWXZMYU1VeEp1ZFJqQkYvZk8vR3QvbVc4WDdsVWN3QjNtMXcrSEtuRU5acURPejhkYXB2U2IzODRQMmt1UHZBNU0wdk9MeHhrOHVyMElEY3hEWjhHcTl2bzFXYXFGQ0NVdk5MVWxwZlp2Q2tBZmdxQkhNRmxySGFOV3ZjUzUrN3pEMHFmRGFlZ1ltM2ZiY3pnb1MxdlZtVy9LYWFQMUxUczNIMGFiRStvOWFjL1M0V3U1SGtSdEx1MThscURpcDRZUkpZTDN4aUdBbUZIUDYvTHRsMzE1eDFLZlc0Y3REV2M0aVR3bnFhajZObkwyME9tV3l6d2ptTG9zKytQbStIY1RNUDFoN0JDUHJxTFZqMzl0ZDlSZDdMNVcwbVE5TTBuQW0zQnAwMlFpbjY0V01WbXFoUWduUDZ0eVNsTmEzcVFHeUxZc1p3V3lpZFl4Vy9Scm40aGNnV3NNdXRhOWpUTHJ0dVowdEphenJ6YmJrTmRIMnFOUG0yOGxUWW5jeFd2bHo1MGZTeTAyazNhOFNWSnpFY0pJbHNONGtQYlRWTlNKOS90MnliNjg0c2lmRC94SnBGbmxLVUZmemFlVHNwVlZYcW1wQ0dxamJucXNQZHZGZjlSdUdQaWgyZFVKcmoyQlVNQjVGM2J5ajR1ZzZnaXJsK1VGZ2tvWTUzQnAwdVduL0RxbmhMVGZmUml1MVVLR0VwZWFXcExTK2piUnF3aVAySjh0MEJ6OUd1MG5Xc2xQUnFwK1dEWFhkcTJmY3FqYmJsRW0zUGJlemhZUjF2ZGxXMnV5TEV4YVR0cmU3SisxK2xhRGlwSVZUQlJSWWIrYUpZTkxuM3kzNzlvcFRuQUkzMWR4dEtvczhKYWlyYXNSTGEwOTBFM0dmYTBwcGRiYXl5d2hHeGM4SlQ5NDZ5c3Qrc1BZSVJ0MWRhWHMrakRlclBEV3J4MTgrbmZmVGxPY0hnVWthenJwVEV5RnpsZktDc3J6UE1FYXBoUW9sTERXbkpLWDJyYXVBVEUzRVBwaU50STZ4cWwvTnJNNzIvQy9XTnN1N1REbnR1ZDBWSmF6cjljYmtOdEpsWHdRdzVnV2x2NzdHS2ZWK0ZiM2lwSVVyeWlldzNzd1N3Y3lRZjZmczkxUWNkWHJrZXlETUpFL1I2Mm8ralZ4UGFkWE5VVFd4eHdoR2pRR0pjbkpWS2ViOWYvVVJqR3RsSGlzRzFjNVZ2UTdpK2tYUE9Pdk9hdVQyWGVmdExEejhRV2lTSE5aYWgybzk4OHJkSU03dFJmWU5SQ3ExWUtGMHBlYVdwTlMrdGJvOHNZd1h3V3lsZFl4VS9Xcmw2dW50MmdjSkpsWFZHdHR6dTl0TlY5ZWJiUlVQSFcvZVI1MFNBVXlyTFhxYVk4cWFyYVhlcjZKWG5LUndwVXRndlprbGdwa2gvMDdadDFjYzFZL2hmREd6cW9hWjVDbDZYUzEvRDZMS1pwci9FMHFybTZBZFJqQnlmSjEyS2I1cnNyVlBWaC9CcU9jZFZwSEhoTkpSelU2MS9OVzkxVXA0ZmhDYXBDb1g5djh1VFlSc3VTTU9QYklrUkI0eHBwZGFzRkM2VW5OS1VucmZpbHcyWjlHS2NqdXRZNXpxVnlHTC8vS0NaMS9IZ0RiYnBFbVhQZGV5Z1hSMXZkbFl5dXgvZmlmekV0RmQzSjFnRCtUUzcxZXhLMDVLdUtwNEF1dk5MQkhNRFBsM3lYNVB4UW03RFNhVFBNVTZNNnFxVVQ2TlhFOXBOUW10cHZZWHdSUTFOdDBkekpWc1B2L1hIOEU0VitkaGRIbG9xcDdML1BWNGtFUEM4NFBRSkExblZOVngrd2xBdmFEYzg2ZkhGL1hxTEJOeFNpMVlLRjJwT1NVcHZXOUZMaytzWTBVd0cyb2Q0MVMvQ2xuOFR6LzAvVkQ4b05USW5xc2xxWnBNVjllckxTVE52Z3lieGErRlZTOVZvVHVkTW1WSzB1OVhzU3RPeHZWbWxnaG1odnhQT09BVlo4Qk5OWGVieWlSUDZybDhVYTlEenBBeHAwYk9lVGN2eXMrOC91RldoaXVkUzBYcnNZNzM2ekJZZndTakh2bzkvWFJiSGlqTEFhL2lrTjhhdFRCUWxnblBEMEtUTkpCYThaVzZrRzQ4MktjenZ6eE1EOC9SV2NUN0ErZFdhR2pOd1VMcFNzMGxTWFA0bG16cWhDL09ZV3hUcldPVTZ0ZFVUZlVJN2RTRGp4MzIzQ1pGelZTNnVsNXZJMkgyaTVPUU1tNXAvbG5QU3ViWXIrSlduSVJ3ZGVHNHRQak56TnJVdWl0T25SR0gzYWF2NHFpekk5L2JZT1lvVTRjOGlmekhyYXVIT1RMbVVsbjdTcXN1OFhxaWFEeXNiVVU5ejVZbXlpZUZhbytkMzFMdTdIblpRQVJ6RUk4Um1YNitMYy9QenNybzc5UzZiOVF1VjM2YXNKa1BUVkpQZXUvMysvdnZXNTRSdkc1L2IvR0JmVlk1VDg5WDlnVkNQbzFSYXNGQzZVck5KVW16K0JabG9zNzVva1F3RzJzZFkxUS9TU3gzcXB2c2VCT3Y0MFB1VkNFN3cvQXk3bnV1YlQzcDZ2b00yUyticThKWCsydkxxRHBqUzhCdmJpdFN4Y20vM3FUdGc1a2gvKzY3VFYrRHJDcWMrUlE4c3pLWTc3TEtrMHhhcExxYVdTUFhWMXBtWWNoM1JldXhud2hHbExmb3NJNmQzL3ZUditPL1d4YXBQdGxDQkNPN2lkMDdUZm9rWlcyWFhUbmk4b1pQZ2FVOFB3aE1rajJIeFJnZ1djVzFselduTWt2bXMzL3NhNXoyYVpSU0N4VktXR3JqU1pySHR5Z2RWZFpSSXBpTnRZNVJxbDhSMVduN1V6RVorU3phZmMrMTdwSHA2bnI2N012ckFiWlhjYTJwbGQxNTlxc1lGU2M5bktTWldHOFNSakN6NU44OSszMFZwMWlENC9pT3pQS2s5bzBZZGZVd1M4WThLbXRmYWJWYUEvbFdIb3VUUFdqSnNyMkZQMHIwcE5EZTU2WXNuTjFpODF1SVlPUXRhOVV0TEJOUTVRMTRyK1BwZC9LS2h0S2RINGlzaENYSmJpQmJNekdZL0h3K1h5N2lqNWdVSDFnakdGRW5mSHZPN1pzYy9qUktxUVVLcFN5MTBTVE41S3YwUlJuSHVROW1jNjFqak9yM0Z2dFFzVWRkNUV2dFZsVlg3bkRsOS9uV2ZjKzFyalZkWFUrZi9XTGdpcXJFeGg5cm4vdE0rMVdFaXBNZVR0YUVpZlVtWVFRelMvN2RzOTlYY1lvVFlPdE8xZjB3c3p3VkNZeFFWdyt6Wk15anN2YVZWcmRJZGhiQmlNSVdyeGcvVW1GUWlrRjdYbWZFeHNMcDM0anFVTCs4b29CNktURmhQWjZrVDN1ekJYRjlPTUxqRi81ZTU5LzU2RmtEMHAwZnlPd0ZKYWx4Q1pvU1Q5T2E1d2RkbzVSYW1GRFNVaHRKMG15K3N2VFZiaHFoRDJhRHJXT1U2aGUwaDgyN1VOSzZQbTlXQnJjMjIzNUZ4UmtzaDlWOTJWdHgxTWxSaE1aelFaSHQxZFhlMHJJbzc2b1BSc0NJbC9XYXRJWEcvYU9ueDNPdDNOY2FiYzV0UkREeUlPM1kyUnROcmx6UjVzNFA1SDF5ODhUYyt5eTErWHhsRFpXTldvUm5rMnl4ZFZ5dytzVnVoQWJYdDdrV3lwN2IrZllyS282OUJGYjZhWC9GVVkxbi9GUENPWjAyVjFmN1M4dkN1cWNJUm5ZNXB1aE1FRFVvNjExZ0d4R01mRXpHT2ZMb2M4c09ZZnRvYytjSFlyalFYRFYybDZVMm82K29yNnBabTN3WmNadXQ0M0xWejlhUUpQdHNjeTJVWFdyRy9ZcUtZeStDZFg3YVczR0tWaS8yZmRFekkyMnRydmFXbHMxMVJ4R01iT1dUalA0WHZYakxuRm5iQ3RUeTJVWWlHSG4vL1J6M2JuUUZ0M1orSUlZTFJSaVExM1d5ZnJMRFVwdlZOMUlFczlYV2NiSHFaOTBaVW4yNHRSYks3alRyZmtYRnNSZkNHai90cnppaWxLUGNZTHVzeXJicWFuOXAyWlQzRThFVWoxdEljQlZmZ0UrK0FHb3JtbWlmYlNXQ2tUZHRMWEk3enNiT0QwUjdOMmVGM1YycHpld2JwUTltdTYzalV0VXZXdlB0c3FLTnRWRDJMTSs4WDFGeDdNV3d2azhIS283b3ZwaHZQRUk2dVMzVjFZSFNzZ0dLckl2WHludlJiQm5yZktiTzQ2TS9SN240OVVEUE84TTdhVXY3d1dZaUdCbkN1RCs1UFI3cXRzNFBSS005Ynh5NHMxS2IzVmMxNFJOajBnMjNqZ3RWdjNqTmo4T2F0dFZDMlRNOCszNUZ4YkVYeE5vK0hhdzQxOTg1L2E4S3BCZmJUbDBkTEMwTHBNajVQaUlZK2Z6VEZMZUNxL3RmTGJBWmZiU2RDRVlPSkZ1Z3ZaRjNsbVU5VHRDbnNvbWZYNWh2Q0ZtUnNGMlYydnkrcW1XYkZzRnN1blZjcHZyNTdKT1Q1OTFVQzJYWG1IKy9XdWhvWTg5K29rK3BPSWxnNTE3dFZobzU3OTE4THhGTWtjLzRmU1dpNHN4L1J1aTVkMndvZ3BHMzh5L3dRREpSeHA3bTJjNHVEbGx6M2NUZkdPeW8xQmJ3blI3QmJMeDFYS2I2TmRWL2hxa050VkIyclFYMnE4TkNSeHM3UUtKUHFUaUpZT2RlN1RZYU9mL2RmQ2NSVFBHazBQZ2prRkpkdTR4YS9iY1V3UnplMXdXR1BONWU4V1BmcUVYc3ZyTDdhd0cvSFpYYUFyNlRJNWpOdDQ2TE5CcnUrMlNFT1RmVVF0azFGdGl2UkVLb09QYlNXTkdueTFTY0JZQTJVVmY5UzJzZkVVeWlKNFgraWFlUWlkZDVnZXJxczhsTlJUQStHV2RlQkhZZ01EV0MyWGZydUlNS1FoWVJRQUNCVFFyc0lvS1I5emttZUJKdlliZkVxQnkvcWtnRTQrZkYzQWlzU1dCaUJMUHoxbkZOSlUxYUVVQUFBUVFhZ1QxRU1IZlZWUkw3T2NxM29nTkduRDdrZnBNM0VVeFQzNWxDWUdzQzB5S1l2YmVPVzZzTjVBY0JCQkRZaThBZUloaDFCaC81T2NwTi9ETHJiMnNFVmNzNjFKS25PaDVyRUhkVk5hOXB6enJ5MkNxeklvQ0FqNERhU1lQM3o3MjNqajdTeklzQUFnZ2drSS9BRGlLWTRtNzdiMFR6KytmVW5Oci9zci9KVzB1clY0ZVJlTEJkODhyOVpwK0l4Y3VxRUZpVGdOcEpReU9ZM2JlT2F5cHAwb29BQWdnZzBBaHNQNElwY2hqdlYwVHVqMk56WGkrbVRnMW1ubE5HSU9JVGI2a25SZGQ1elgyc1hKNzRwQXFCMUFKVElwamR0NDZwQzRmMUk0QUFBZ2drRXRoOEJCUDFTYUh2MjlVWWtpWFBIZWIrZVVEdmlsQVVjUldKZUZ5ck5iTTYvNitJZU9lVUJSRFlvY0NFQ0liV2NZZjFoU3dqZ0FBQzJ4RFllZ1FUNlVtaDk3L3Y1NnJmRVY4RkJJdjh3S0pYMVNzZU5kU2sxM2s0WFhGMlV5OTRvaFBHeTUyWkVaaEhJRHlDb1hXY3A0VFlDZ0lJSUlCQWZJR05SekJ2ZGNQSzZjLy85ZjNlYm8vSDUvTzh2aTc2WFMvMUdYMDVrZnY5SWNXamh2UlVPLzZtZlhGMm95MTRJWVNKdi8reFJnU21DcWg5MUtOdnRkNGVyV05Od1FRQ0NDQ0F3Tm9FdGgzQmRFL2Z0VFB5T0pPWkQ2NTZXS0l2cHlTYlk4K1UxY201KzJadGV3SHBSV0M5QXFFUkRLM2plc3VjbENPQUFBSUliRHVDc1kvN2loTzZsR3ZKdVdQaS9UUnZaYWt5ZnJxTzlNTjhyNWJBUnl4OS9yelpaUkJBSUNzQnRWc0g5TUhzdkhYTXFneEpEQUlJSUlDQXI4Q21JNWppU2FIVmVYdVMveTlmOEZubWZ6L0Y0RGQ3OUZJcG5JL1g1N1BUcWZJVkN4NkhGN3k4cnM5UHpuSGJMTUpzQklGY0JBSWptTjIyanJtVUcrbEFBQUVFRUpnaXNPVUl4aklRcWpwL2ovYS9Fd05NS1l4b3k5NGM4L2RzYjlIMXJHYWtENmU5V3Q0amdFQXFnYkFJWnIrdFk2cHlZTDBJSUlBQUFuTUtiRGlDY1QyTmR6emJ0ODZXNlkvQnVHYWRDR2JPZlkxdElaQkNJQ2lDY1cwaXJNMmU0NGVadG80cHlvQjFJb0FBQWdqTUxiRGRDT2J1ZUppZE5Gc25CSmk3L096YmN6MDk2U1NmUGhnN0tKOGlrSzJBYXNFODc0UFpjK3VZYlVHU01BUVFRQUFCRDRIdFJqREZvMElueFNmakMyZDZZenNSak1jdXdLd0lyRm9nSklMWmMrdTQ2c0ltOFFnZ2dBQUNwY0IySXhpS0dBRUVFTmkrUUVnRXMzMFZjb2dBQWdnZ3NHMEJJcGh0bHkrNVF3Q0JiUXNRd1d5N2ZNa2RBZ2dnZ0lCTmdBakdwc0puQ0NDQXdEb0VpR0RXVVU2a0VnRUVFRUFncGdBUlRFeE4xb1VBQWdqTUswQUVNNjgzVzBNQUFRUVF5RUdBQ0NhSFVpQU5DQ0NBUUpnQUVVeVlHMHNoZ0FBQ0NLeFpnQWhtemFWSDJoRkFZTzhDUkRCN3J3SGtId0VFRU5pakFCSE1Ia3VkUENPQXdGWUVpR0MyVXBMa0F3RUVFRURBWFlBSXh0MktPUkZBQUlIY0JJaGdjaXNSMG9NQUFnZ2drRjZBQ0NhOU1WdEFBQUVFVWdrUXdhU1NaYjBJSUlBQUF2a0tFTUhrV3pha0RBRUVFQmdUSUlJWkUrSjdCQkJBQUlIdENSREJiSzlNeVJFQ0NPeEhnQWhtUDJWTlRoRkFBQUVFS2dFaW1FcUMvd2dnZ01ENkJJaGcxbGRtcEJnQkJCQkFZS29BRWN4VVFaWkhBQUVFbGhNZ2dsbk9uaTBqZ0FBQ0NDd2xRQVN6bER6YlJRQUJCS1lMRU1GTU4yUU5DQ0NBQUFKckV5Q0NXVnVKa1Y0RUVFQ2dFU0NDYVN5WVFnQUJCQkRZaXdBUnpGNUttbndpZ01BV0JZaGd0bGlxNUFrQkJCQkFZRmlBQ0diWWgyOFJRQUNCbkFXSVlISXVIZEtHQUFJSUlKQkdnQWdtalN0clJRQUJCT1lRSUlLWlE1bHRJSUFBQWdqa0pVQUVrMWQ1a0JvRUVFREFSNEFJeGtlTGVSRkFBQUVFdGlGQUJMT05jaVFYQ0NDd1R3RWltSDJXTzdsR0FBRUU5aTFBQkxQdjhpZjNDQ0N3YmdFaW1IV1hINmxIQUFFRUVBZ1JJSUlKVWR2bk12Zkw3N3ZQbkpOckJQSVZJSUxKdDJ4SUdRSUlJSUJBS29HRklwajM0L084SGkvbjgxK3FqRVZiNzRxU0dpM1AxaFY5ejcvZngvb05IeUtBd0dJQ2JoRU03ZGhpQmNTR0VVQUFBUVFTQ0N3VHdielZRVmYreVQ2Q1dWRlNMZFhqYnZrczdLUGJVUllYRVV5WUhrc2hrRXhBN3BpLzQ4anExOTJPaldTT3J4RkFBQUVFOWlld1RBUnpQNTVQNnJqN3kxNThSVW50V0g1K3Yydm5RKzhQN3UvdjQxb1dGeEdNTng4TElKQld3Q21DV1hNN2xwYVB0U09BQUFJSXJGSmdtUWhHVXQzbGdmZXlDclFWSlZYMy9KUENrM3RoWG5JdHY5OVovU2VDMFlHWlJpQURBYlYvanZYQnlIU3V0QjNMZ0pna0lJQUFBZ2hrSjdCd0JQUE1Ec1NXSUhYa1gwZFM5ZVJmNWFtTi9rSFE5T3QwT3I4K2Z3Y1ZEeEhCQkJteUVBTHBCUHdpbVBXMVkrbmtXRE1DQ0NDQXdIb0Zsb3RndnZMQXU0NW5XNjBvcVhwTmxDTy9YQzdONnN2MFR4UEI5TnZ3RFFMTENUaEhNQ3R0eDVhVFpjc0lJSUFBQXZrS0xCZkJxQzNuQzZPbmJFVkoxWkt0N3QyTjEybENCS1BaTW9sQU5nTE9FY3c2MjdGc25Fa0lBZ2dnZ0VCT0FzdEZNQmR4NEYzSGJUQ0hGU1ZWcTFzUGVXWVQ3MWx2UkRDYUxaTUlaQ1BnSE1Hc3N4M0x4cG1FSUlBQUFnamtKTEJjQkNPUHV5c1prNzJpcEdwMVM5NTZmOUxlVDV3a2dwa0l5T0lJSkJHUXpaUFRjRkU1MzBxYTNDUlFyQlFCQkJCQVlFTUNpMFV3S3hxVHZhS2s2alZUM2diejBqK1lOazBFTTgyUHBSRklJeUFERTVjSVpxWHRXQm8wMW9vQUFnZ2dzSEtCeFNJWXRlRjE0SzBvcVJxb3VnM21vWDB3Y1pJSVppSWdpeU9RUk1BMWdsbG5PNWFFakpVaWdBQUNDS3hlWUxFSVJ2N0UrMHB1ZzFsUlVyWDZxRzZEZVdzZlRKd2tncGtJeU9JSUpCRndqV0RXMlk0bElXT2xDQ0NBQUFLckYxZ3NncEdIM1pXTXlWNVJVclg2R1BrMkdINFBSck5sRW9GOEJGd2ptSFcyWS9rNGt4SUVFRUFBZ1p3RWxvcGcxQlg5VzA0U3ZXbFpVVkpsSHI3eS9oZnpkZTdObThjWDlNRjRZREVyQXJNSnFKMTkvSWVmVnRhT3pjYkhoaEJBQUFFRVZpbXdWQVR6a1lmZCt5cklWcFJVNmFtU1N3U3ppcXBGSWhHWUx1QVl3YXlzSFp2dXdob1FRQUFCQkxZc3NGUUVJOGRrcTY2QjcvVnkrcDB1bjN5am1SVWx0YWlwZC9sUzV5dC9hakpPL2FVUEpvNGphMEVncm9CakJMTzZkaXl1RW10REFBRUVFTmlXd0ZJUmpEenFYZytIMjFuY3ozODh5b0ZQOFg0OVBuSUpyU2lwV3M1dHQ4Rjh1Z1BNWk9hNnI1TmxmQjhSaktiTEpBTFpDS2o5ZDN3VW1aeHRKVTF1TnJRa0JBRUVFRUFnVzRHRklwaHlUUGExQ2x6azljR0lULzZOeWIyaXBPclp0djBhakFnWEhWK1c4eUVpR0oyWGFRUnlFVkQ3dEdXUE5kTzMwbmJNekFUdkVFQUFBUVFRS0FVV2ltRFVHS2YzNWZlcUJvL0pvM0ExblZmaHJDaXBHcHo2TlpoMnQ5Ympjblo3SGIvYXFzcEpJcGl1Q1o4Z3NMeUFXd1N6em5ac2VWMVNnQUFDQ0NDUXA4QkNFWXdhNDNUUkhxY3NPMkhhSjl4NWlLMG9xUnFZK2pXWVArMkR5Wk5FTUpNSldRRUNDUVRjSXBoMXRtTUp1RmdsQWdnZ2dNQW1CQmFLWUlvYk1zU283T29seHBQSlFkb1p2bGFVVkUzUGRodU05blhBSkJGTUFCcUxJSkJjd0MyQ1dXYzdsaHlQRFNDQUFBSUlyRlJnbVFoR2pYSDZYVFF6ZWNiZE01VDdlcktNYWRJV1RUdnBsRlIxZHE5T0pPeC9nak53ZTUzRms5ck9yOC9iTTVmeWZLWEgwM05OMWV4RU1KVUUveEhJU1VDMU9XTTcrN0x0bU9KYXRpSFBxY1JJQ3dJSUlJREFkSUZsSWhnMXhzbTQ3K1VpRHNNdlczYSs0cHNsaDVjNUpWV09nWk92azdqTjVGUmM3Q3ltaTQ5L2dSR01lblpZZWZ2OXhXdEltUFUyR0J1disyZEVNTzVXekluQWZBS3FrUm1MWUpac3h4VEYwZzM1Zk9YQmxoQkFBQUVFNWhCWUpvS1JQUzdtczhma2FmK3puZUgzOTZuQ2dTVWpHSmVrM2tYaUw3ZDMrU1FDK2E3SjNKOWNnVzhQaW9LNFgzNW45VE01Yi9uTWFRdFBtMHQ3SC84Mm1BTVJqT2JMSkFMWkNNakdZYlREZGJsMlREamwwSkJuVTF3a0JBRUVFRUFnaXNBeUVZeU1TOVR2V1ZaNU1NLzYxYWZxSXpHYm1IWEpDTVlscVNKZTBKSjRreWNVVmNiRWY5RkJvNzF6bjd4b053YXBpTVRqUGlGNVcxSFlWbnZUUndUVFM4TVhDQ3dvSVBmMTBRaG11WFlzazRaOHdRSmkwd2dnZ0FBQ0NRUVdpV0M2WTV3c2ZRYjM4K1gxdk4xbFBLQ0ZCd2tJQmxmcGxGUTkxamdjWlBTZ2orbTRtY0hhNE9hMEx6L0dxRG9GNUQ0WVRjWjllaHEwOVlaT0VzR0V5ckVjQWlrRnhMNCt1cmN2MTQ0ZDhtaklVeFlBNjBZQUFRUVFXRUJna1FoR25ZNGJJNnZrR0llVE5mc0xSekF1U1gyYlNXLzNHbjNEWWdseEI3OCtyRTdlYXFNLytzQ0tWWDJvTG50R2p2dUlZQ3BkL2lPUWs0QU1ZTWJhbU9YYXNVcHE0WWE4U2diL0VVQUFBUVEySXJCSUJDTjdLY3g0Ulk1eHNON0lmMWo0d09lUzFJL1JTYVNpQi8yMis2ODJHc3k5MXFpTHByZG1mdW5nZkQrTm1sbFBRN09lNENraW1HQTZGa1Fnb1lCc0djWWltTVhhc1RyZkN6ZmtkVHFZUUFBQkJCRFloc0FpRVl6c3BURGlGWFYyckoydWE3WUxIL2hja25vMm5xcW1vZ2N0QTRlSEVlRG8zd3hOcXdoRzY0UlI3MTJIa2NuekZjdHRNTGVqZUZhYXkrdG8yUkFSekZCeDhSMENTd25Jblgwc2dsbXNIYXRSRm03STYzUXdnUUFDQ0NDd0RZRWxJcGdPNXZjZkFBQWdBRWxFUVZUdUdLZWVNMjVKdk95Qnp5V3BmMllmaTh5TGNRdktKK3hoeXJKYlNndnFWRXEwOTRQVlQ1NnZOR2s0UHNxWjVjZHVyMmJoZWp0RU1EVUZFd2hrSktCMmFjc2VxeVZ4d1hhc1NzV3lEWG1WQ3Y0amdBQUNDR3hGWUlrSVJ2VlNHR09jK2dlUkxSekJ1Q1QxZXpadTZaRmhnbkVMeXUxY1BtYlpyODc4WGM3NmFsUUFZZWthc2E1VW50UFVDei9yeDFTcjM1ZFI1enNqZjA1VnpLT3RuUWhHdzJBU2dXd0UxTTQ4SE1FczJJNVZURVF3bFFUL0VVQUFBUVJpQ0N3UndYUjZYTDd5R056VHY3RHNnYzhycWFvODFOVk9JenlMVVV3SE1SWk52QnhESVJWc1ZHa1FDVElpck5Ea0VNR0V5ckVjQWlrRlpNdWdkYm5hTnBWQk83WnNRMjVENFRNRUVFQUFnVFVMTEJIQm1HT2NoSjUyZkgyMW43ZTE3SUhQSzZtcUhzajBXbTVCbVZ4SExtSzF4cjFEQTJ0VTBVNzEvYlh1Z3FrK0NmdFBCQlBteGxJSXBCV1FMYzVJQkpOQk83WnNRNTYyQkZnN0FnZ2dnTUQ4QWd0RU1OMHgyZklJWEp5ZHZ6dS9uYkxvZ2M4dnFhcjBaRFEyUEtJanFKQWx3OG14QzBaRmhOV3ozcjRkMGFEdEh3NnFvNndlbWhhNEVoWkRBSUhJQXJMNUhHNXpjbWpIRm0zSUk0dXpPZ1FRUUFDQjVRVVdpR0Rrb2V4WGpYR1NBdXFENGhhUGJvZkI0SUh2ZHIzcUsxS2N0K3V6TTJySzhiUE82dnlTcWpiZnVRMUdmVHIxejEydXRtZWNYWGZkSHpGejJaY2xIbUhtZXZOTWR6M0dKM0tsenIxQXhwSzhRUUNCZEFKeXh4eU9ZSEpveHdZYjhuUTRyQmtCQkJCQVlLTUNDMFF3YXBNNnAvWnpscWZPclI1REJ6NjVZUHNFWFkxSWE1MjBPMzdXWFoxZlVtV2UxTlhPVGxTbDV6Wm9XdjZlcGVYdStwNTF5UUZmWi9YZDM4bGpzWjYxM2UvMzk5KzNxQ2kvMSszdkxUN29tWldQRVVCZ2JnSFpDZzVITURtMFkwTU4rZHhpYkE4QkJCQkFZUDBDeFlscHA5TWlaY2JrSFIzR09Ddlp2M0JWVzN5WUR5YVdudzBjK05TZEdhMmZ4cHp3bVdWUnY2Uld5WTEvRzR5TXJaeDdZRVF5WktuS01FcjBtMHdlOTZWR2o0bjFHYS9KYTVWV3ZCQkFZTHFBMmpPTkZyVzl6aHphc1lHR3ZKMWMzaU9BQUFJSUlEQXFzRUFFSXcrNHhobXdQTDZxRDBRSFJpZVdHamp3cVhGTnJWUDc4ak9qazhEeE04dnEvSklxc2NkdWczbC9oMTZkM0JmbEp3S1lzMSsvamd4NVhzZlQ3OVRxalJxdEQ5MFpaQVJ6T3AzRUQyRmVMdUtQbUt5S3F6c3ZueUNBd053Q3NwVXlyd20xVXlCbmNHOXk1ZEx4MjdHQmhyeWRYTjRqZ0FBQ0NDQXdLakIvQktPdTZSdm40eklOYW9qVXhUek1xc1FQSFBqa1YrSmxQS0dyL016SXQrTm4zZFY1SmxWdWRPUTJHR3VIUnBFTjlkZUl2S3BNaUNGa1JoNnJ6NGYrLzczT3YvUFJwOTltYUcxOGh3QUN1UXFvbG1Pb0R5YUxka3cycjBZVWxTc242VUlBQVFRUVdJWEEvQkdNMnFKaEkrNDJsNlBIM21mYmlmclFnVStHQy9VOTYrVXExV2RQWS8wcXJHZy9VOWd5WDJkMW5ra1ZHeDI3RFVia2NlalZmcFMweklhOGlkLzlGaGd6NDd4REFJR3RDNmdXWlNpQ3lhSWRHMnJJdDE1QzVBOEJCQkJBSUw3QS9CR01ISi9RNmxLUUI3ZWpHRXRXM0F4alpuTG93UGMrbms3UGMzSFBlclhVL1hVeWZzdGVmdTc0V1dkMW5ra1ZXNUtwalhzYmpMZ1gvMXdOTHJQMjBGUVo1ejhDQ094UlFMWTVnNlBJY21qSGhtNW8zR09oa1djRUVFQUFnWWtDODBjdzk4dnAxVDRWdjEvRm1LZVhNYlNzeXRkUUJLUG1PZHM2THFxbC9mL3JxL05NcXRqWTJQQng3L1NJQVNCMVhQZHBQM2ZOZTIwc2dBQUNXeE1ZaldBeWFNY0dIOG15dFFJaFB3Z2dnQUFDTXdqTUg4RjRabW8wZ2prTmpaL3czSmlZZmRycTVDQ3htSU85SC9xRENsNmRSMDM3WjQ4bEVFQmdXd0tqRVl4L2RtTzNZeUlGb3cyNWZ5cFpBZ0VFRUVCZ3h3S3JqMkRlN1J0Y3BoWG10TldOM1Fiam03Ym43MUtOSUJPTG51S09UL05ORFBNamdFQ0dBdkVqbU5qdG1FUWpnc213NnBBa0JCQkFZTVVDcTQ5Z0huR0hWazFiblR4S1J3d3pqczBJTW5FenorY1hkN3pjaW1zdFNVY0FnVW9nZmdRVHVSMVRDU1dDcWNxTC93Z2dnQUFDTVFSV0g4RWNJMFlNQW5UYTZxTGVCbk9YdjVOanZPbzdZbUtVUE90QUFJRXRDS2cySXVwWTJxanRXRWxNQkxPRnVrWWVFRUFBZ1h3RWNvOWc3dkszR1MvdE8vOGJ2Mi9jUVdUVFZxZCtkNkgxbkxVbXFaNVRiL25Ma2VZcjVoMDJucWxoZGdRUXlGTkFOUkl4STVpbzdWaHBOdGFRNTBsTHFoQkFBQUVFc2hYSU9JSjVpWitBcjg3aXhVL0NYNnhqcUM1eDcyNFBYZDN0SW42c3ZnNDNSR29uLzRMTHZWbGR2ZDV2dHRXSWhDR0F3RUlDRVNPWStPMllNSEZxeUJleVk3TUlJSUFBQW1zVnlEaUNrWU9vVGljUkRZamdRSVlISjR2eE5lcVR2OFREa0FPN09jU3dpeUtwS3JFaTRaTWptTDg2Ym1rbStydWlMRFI4aEFBQ2V4QlFEVVNjUHBqNDdaZ29BSmVHZkEvbFJCNFJRQUFCQkdJS1pCekJPR1R6TS9oRGJnNHJNR2VKdkRwejVieERBQUVFNGd0RWpHRGlKNDQxSW9BQUFnZ2drRVJnMVJITTkzZU9pUko1ZFRHVHhyb1FRQUFCcXdBUmpKV0ZEeEZBQUFFRU5pMnc2Z2ptYzR3NnJpcnk2alpkYjhnY0FnamtJVUFFazBjNWtBb0VFRUFBZ1RrRlZoM0J6QW5GdGhCQUFJRU1CWWhnTWl3VWtvUUFBZ2dna0ZpQUNDWXhNS3RIQUFFRUVnb1F3U1RFWmRVSUlJQUFBcGtLRU1Ga1dqQWtDd0VFRUhBUUlJSnhRR0lXQkJCQUFJR05DUkRCYkt4QXlRNENDT3hLZ0FobVY4Vk5aaEZBQUFFRWxBQVJEQlVCQVFRUVdLOEFFY3g2eTQ2VUk0QUFBZ2lFQ2hEQmhNcXhIQUlJSUxDOEFCSE04bVZBQ2hCQUFBRUU1aFlnZ3BsYm5PMGhnQUFDOFFTSVlPSlpzaVlFRUVBQWdiVUlFTUdzcGFSSUp3SUlJTkFWSUlMcG12QUpBZ2dnZ01EV0JZaGd0bDdDNUE4QkJMWXNRQVN6NWRJbGJ3Z2dnQUFDZGdFaUdMc0xueUtBQUFKckVDQ0NXVU1wa1VZRUVFQUFnYmdDUkRCeFBWa2JBZ2dnTUtjQUVjeWMybXdMQVFRUVFDQVBBU0tZUE1xQlZDQ0FBQUloQWlxQ09SMXRyMC9JK2xnR0FRUVFRQUNCbkFTK3RpUGM4YXdPZisrY0VrcGFFRUFBQVFRY0JWUVRidi96Y2x3RnN5R0FBQUlJSUpDdHdNTitqQ09DeWJiRVNCZ0NDQ0F3SmpEUXNCUEJqT0h4UFFJSUlJQkE5Z0pFTU5rWEVRbEVBQUVFUEFXSVlEekJtQjBCQkJCQVlGVUNSRENyS2k0U2l3QUNDRGdJRU1FNElERUxBZ2dnZ01CcUJZaGdWbHQwSkJ3QkJCRG9FU0NDNllIaFl3UVFRQUNCVFFnUXdXeWlHTWtFQWdnZ2dBQUNDQ0NBQUFJSUlJQUFBZ2dnZ0FBQ0NDQ0FBQUlJSUlBQUFnZ2dnQUFDQ0NDQUFBSUlJSUFBQWdnZ2dBQUNDQ0NBQUFJSUlJQUFBZ2dnZ0FBQ0NDQ0FBQUlJSUlBQUFnZ2dnQUFDQ0NDQUFBSUlJSUFBQWdnZ2dBQUNDQ0NBQUFJSUlJQUFBZ2dnZ0FBQ0NDQ1FrOERqOVhya2xCN1NnZ0FDQ0NDQVFOWUNmOWZYTStzRWtqZ0VFRUJnNndMeVJ5dS9XODhrK1VNQUFRUVFRQ0NTd0ZzZU9QOGlyWXpWSUlBQUFnZ0VDTWlHK0hRUFdKQkZFRUFBQVFRUTJLSEFSUjQ0dWZTM3c1SW55d2dna0krQWJJaC9yM3pTUTBvUVFBQUJCQkRJV09DcWpwdEVNQmtYRVVsREFJSHRDeFJOTVNONnQxL1M1QkFCQkJCQVlMckFWd1V3NStrcllnMElJSUFBQXNFQzk1TnFqTG1iUDFpUUJSRkFBQUVFZGlQd3A0NlpEQ0xiVFlHVFVRUVF5RlRnUVd1Y2FjbVFMQVFRUUFDQnpBVGV4VlUveGw1blZpNGtCd0VFOWlkd0xFS1kyLzV5VG80UlFBQUJCQkR3RUNnREdKNS80MkhHckFnZ2dFQVNnWEljMmUrVFpPMnNGQUVFRUVBQWdXMEkvQlU5TUQ4dStXMmpQTWtGQWdpc1d1QldkTUx3UkxKVmx5S0pSd0FCQkJCSUsxQ091djVkMDI2R3RTT0FBQUlJdUFnVXp5UDcvUzV2bDdtWkJ3RUVFRUFBZ2YwSnZNckxmVHlIYkg5bFQ0NFJRQ0JMQWZYelhMSnBaaVJabHVWRG9oQkFBQUVFRmhiNG5zc0E1c1RGdm9XTGdzMGpnQUFDaGNDOWFwaC9aMzZraTBxQkFBSUlJSUNBS2ZBdUgzb2pvcGcvOHh2ZUlZQUFBZ2dzSlZBK1hrVmVZRHJTT0M5VkNtd1hBUVFRUUNCSGdmZXo3SDhSLzdpTFA4Y1NJazBJSUxCVEFTMkUrWjAvOTUwcWtHMEVFRUFBQVFSYUF0K20vNFVBcG1YRFd3UVFRR0JaQVQyRStmMWVEQ1pidGpqWU9nSUlJSUJBRGdKL3ozcVl0ZXlIb1FjbWgwSWhEUWdnZ0VBdFlJWXdZalRaa3lpbXhtRUNBUVFRUUdCM0F1K0gzdnRDQUxPN0NrQ0dFVUJnRFFMMytvbGtzcGxXci9QcitmaStHVk8yaHVJampRZ2dnQUFDVVFUdTc3L3Y3Zmt5K2w3VU1mSEVmYUpSZ0ZrSkFnZ2dFRldnZXRaOUdiL3dEd0VFa2dtY3pwZmo4L0VYZm4zZ0xjNndMdWZUcVh2bElWbWFXVEVDK3hiZ045T2lubkt3TWdRUVFDQ1dRUFY3dy9zK1NKRjdCR1lVT0ljTTEzeC8ybU5iWmt3eG0wSmdwd0xYV0lkYTFvTUFBZ2dnRUZmZ3pmWGNuUjZheWZhU0FrZXZtNFAvcnFjbEU4dTJFZGluQUwrV0Z2ZDBnN1VoZ0FBQ1VRVnVuQnp0OCtoTXJoY1ZPRDFkaDVQZHVNcXdhRW14OGIwS2ZLSWVhVmtaQWdnZ2dFQnNBZTJIdS9aNnFDTGZDTXd2OEhLNFIvais1QXJEL0NYREZoSDR2Vnd2TWNRK0lMTStCQkJBQUFGWGdmdVY0eFVDQ013dmNCMDdTWG9Rdjh4Zkttd1JnZC9SNGZLQzZ3R1crUkJBQUFFRWtnbmNQOTJuU0hJVVF3Q0J4QUtueDlBKy9jZjRzY1QrckI0Qmk4RHArUjdhTC9rT0FRUVFRQ0FuZ1MrUFZyWWN5dmdJZ2JRQzU5NXJ2WGYyeUxUMHJCMEJtOEJsOExKQ1RnZHQwb0lBQWdnZ1VBaDhuL1RFMkk1b2ZJWkFRb0dudmYzNU1vQXNJVHFyUnNBbWNMcmV4a1oyMm5kWFBrVUFBUVFRV0ZiZy9uMWNqMmZPbld3SE56NURJSW5BeFhiT05QQjhEWGJQSk1YQVN2Y3NJSDV2OXZYNU1uaHMyZk1QdG80QUFnZ2dnQUFDMlFuYzMzKzNqN2hBMERsUlBIVlBuQ3kvWHluT3NHN2Z2N2N0M01rdXF5UUlBUVFRUUFBQkJCQkFBQUVFdGlQd2ZiWURsSytadVh2ckZ2N3psYXZEcGhEdkVFQUFBUVFRUUFBQkJCQkFZRmFCMXBNemJ2ckc3MFkzemZIUjdhTFI1MllhQVFRUVFBQUJCQkJBQUFFRUVKaEI0S0gzdEdnaGpCN0FuRDZNR3B1aEtOZ0VBZ2dnZ0FBQ0NDQ0FBQUlJT0FqOGFROU1yZ2VTYVFITVJZdHJIRmJITEFnZ2dBQUNDQ0NBQUFJSUlJQkFVb0cvNW82WWFxeFkzVE16L0hPWFNaUEZ5aEZBQUFFRUVFQUFBUVFRUUFBQnE4Q3Rlamp5cVJndlZuZkw5UHhPakhVbGZJZ0FBZ2dnZ0FBQ0NDQ0FBQUlJekNOd3IyS1dpOXhlOVRzdzU3OTV0czVXRUVBQUFRUVFRQUFCQkJCQUFBRS9nVS81Q3pHaTErVmJUaDY1Z2QvUGtMa1JRQUFCQkJCQUFBRUVFRUJnTm9GYkdiZDg3K1dRTWthUXpXYlBoaEJBQUFFRUVFQUFBUVFRUU1CYjRLK0lYRTcvRktITXgzc0ZMSUFBQWdnZ2dBQUNDQ0NBQUFJSXpDZndydTdubHlFTUFjeDg4R3dKQVFRUVFBQUJCQkJBQUFFRVFnVCt5b0ZrNGg5RHlFSUFXUVlCQkJCQUFBRUVFRUFBQVFUbUZLanVoZm05NXR3cTIwSUFBUVFRUUFBQkJCQkFBQUVFZ2dUS0o1S2RneFptSVFRUVFBQUJCQkJBQUFFRUVFQmdYb0dMR2tqRzc4RE1xODdXRUVBQUFRUVFRQUFCQkJCQUlFemdMU09ZZjhPV1pTa0VFRUFBQVFRUVFBQUJCQkJBWUdhQmYvLzc3Mzh6YjVMTklZ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DQ0NBQUFJSUlJQUFBZ2dnZ0FBQ0NDQ0FBQUlJSUlBQUFnZ2dnQUFDQ0NDQUFBSUlJSUFBQWdnZ2dBQUNlUXQ4cjYvajVYeDZ1S2Z5OXJyOFRoZVBCZHhYelp3SUlJQUFBZ2dnZ0FBQ0NDQ0F3S0RBODZkZXpnSEo3Zno3WFIrdjMrODF1RnErUkFBQkJCQkFBQUVFRUVBQUFRUVNDTHh2RHhHVC9Gd2pHQkh3WE82SHcwVXM4cGNnTmF3U0FRUVFRQUFCQkJCQUFBRUVFQmdSK0hPUFlHNi8zMGtFTUNxQytZNnNscThSUUFBQkJCQkFBQUVFRUVBQWdRUUNkL2NJUnZTOVhHVUszc2ZMSjBGS1dDVUNDQ0NBQUFJSUlJQUFBZ2dnTUNiZ0VjRzR4enBqRytWN0JCQkFBQUVFRUVBQUFRUVFRQ0JJd0QyQ2tYTXllQ3dJbVlVUVFBQUJCQkJBQUFFRUVFQWdrZ0FSVENSSVZvTUFBZ2dnZ0FBQ0NDQ0FBQUl6Q0JEQnpJRE1KaEJBQUFFRUVFQUFBUVFRUUNDU0FCRk1KRWhXZ3dBQ0NDQ0FBQUlJSUlBQUFxa0U3by9YK2ZRN1haN3ZneTJDdVYzVnQ5Zm1yaGM1Vi9OcVBrK1ZRTmFMQUFJSUlJQUFBZ2dnZ0FBQ0NKUUM3NWNJUmw2ZngrZDYrcjNlWXRyOFJjdlA2ZmM3UGgvUDQrOTNybUtWKzFtOHhKd24rYi8rRkZFRUVFQUFBUVFRUUFBQkJCQkFJTFhBUjBRaTFlKzVQRVMwWWtZd2QvR3JMNiszU3NOYlRHckJqYTIzSm5WYVdUOENDQ0NBQUFJSUlJQUFBZ2pzWE9BcWVsS0tDRVZDdkdVSW80Y3BvcWRGL1d5bFVoSnYvbW91SXBpYWdna0VFRUFBQVFRUVFBQUJCQkNZU2VBaElwWnFiSmpjNU5lTVlFUzN5N2xKaWZpeWVVY0UwOEF3aFFBQ0NDQ0FBQUlJSUlBQUFyTUl5RERrb20vSmpHQmtmS1AxeUJ4RUQwM2RDVU1FbzdzeGpRQUNDQ0NBQUFJSUlJQUFBak1JUEZzaFNxc1BSblRCL0pvaFpvZUR1T2UvRG1pSVlHWW9IemFCQUFJSUlJQUFBZ2dnZ0FBQ3VvQjhvSmcraU15TVlHU1E4dnRxTC9FOHNtZTFPQkZNSmNGL0JCQkFBQUVFRUVBQUFRVFdJbkJmUzBMNzBpbERGTDJUeFl4Zy91VFhyVmYxMkRMckw4ZjBiWWJQRVVBQUFRUVFRQUFCQkJCQUlBT0I3K21WUVNvY2tuQTVHMkZLczRRTVQ0eXZqUHRnNUp2bTF2MW1LVFZGSDB3TGhMY0lJSUFBQWdnZ2dBQUNDR1F1OE5DZlE1eDFXa1VvWW93VnF4TXJSNUhWOStiTFQ0MElSdjY4NWErZXR6VkJCTk1DNFMwQ0NDQ0FBQUlJSUlBQUFua0xYRHNCelB2eGVWNlBsL1BaQ0FweXlJVUlUT3JoWDNwNlJ1N2tsd0ZPMzBnNUloZ2RrbWtFRUVBQUFRUVFRQUFCQkhJWGVIVURHTmxsb1Y3WlJUQ3liNlcrQjErVGxiMHN4a2c0b3cvbTBINmE4dUh3clB0eWlHQTBSeVlSUUFBQkJCQkFBQUVFRU1oZFFQeVdmVHRPdVIvUDhpZnR4U3ZEeEl0Z3BINFFzcFk4MlFtajU2UFZLU01lcDN6U08yR2VUVmNPRVl6R3lDUUNDQ0NBQUFJSUlJQUFBcGtMZk93QmdYcENsL2tia2Jsa1JJUmNkZitKbGlieGdPUnpFNk9JYkJtZE5YY3hqdXpTZlAzVmJ1d25ndEVVbVVRQUFRUVFRQUFCQkJCQUlHK0IyKzkzdEtaUW50ZGJ4MnRaNTU3MVF4R002TDB0MWJaRlpITXVRNXYzOFNmdmZQbDl2dldNZHhIaG5HN0Z2SGR4NTQ4ZXpiUUdvRlVyNUQ4Q0NDQ0FBQUlJSUlBQUFnaGtKbkEvNmVmeWV1TGtmU1RXdmc1OXBtV214YSs3V0IrTi9CVkR4YzdQeCtONStaMGVLdjNHakRjUjFKeU8xK2RWelBhcUFwaEhOVjd1Zkw0dWt4dTJpZ0FDQ0NDQUFBSUlJSUFBQXM0Q3I1NHhaT0pPZHhuQk9LOW4zaGxGYjR2MWdXU0h2K2RGaEdUbmwraHIrWXIvbCtQTG1FOTkvVHRkUHMwdng0aHNuazduODBuYzkyUHZpNW8zWjJ3TkFRUVFRQUFCQkJCQUFBRUVCZ1RFR0RKcmI0WllSSFJVNUhrYmpFaWJIT0hXQkNFRCtlTXJCQkJBQUFFRUVFQUFBUVFRMkpLQTZIa29idzNwNUVwMndkZ2VXOXlaY1lrUFJNOEpQU1pMd0xOTkJCQkFBQUVFRUVBQUFRU1dGQkFQSnU3cmdzbjROaGdoSmp0aDZudjBseFJrMndnZ2dBQUNDQ0NBQUFJSUlEQ2ZnTGkxM2JoUFJOdHl6cmZCaUdTSyszZm9oTkdLaTBrRUVFQUFBUVFRUUFBQkJIWWdJTzZDK1ZYUDVHcG5Weng3T052YllFUmFaUmNSZDhLMEM0MzNDQ0NBQUFJSUlJQUFBZ2hzV2tEY3JOL2JrU0VpaEh4dmd4R2xJdTdnNGVuSG02NmRaQTRCQkJCQUFBRUVFRUFBZ1piQTBHL1JpNTljNmIvSnY3V2VSZDZLQnlxZkZ0a3dHMFVBQVFRUVFBQUJCQkJBQUlGbEJENGlTT2tiaVNXLzZ4MWh0a3h5emEzS0VYQmY4eVBlSVlBQUFnZ2dnQUFDQ0NDQVFGeUI0Z2NYajUrK20wL2libTFzYmZJWDdQdm1rYmZCcUMrL1Yva2JrWmRNa3R3a1YzWWdNWXlzOFdBS0FRUVFRQUFCQkJCQUFJSG9BamZ4NksvZjVTanU0T2g5QWxqMGJRNnRjQ2dHRU4vSkFFRW0rWExNSjhsYWRrVDh4VEF5ellOSkJCQkFBQUVFRUVBQUFRVGlDdHpsS2ZkRHJsTU9nSHJGWFhuSTJ1VGp2UHFlcFZ6ZUJpTnVOaW5ta0YweUt1MGhHMHF6akVoYjFzUGMwdVNhdFNLQUFBSUlJSUFBQWdnZ01KUEFWM1M5VkEvK2tySEQ4ajkzTDI5MTZidVRSTjBHODc3OFh0VjROekZ2WnZIQ1VQSm5LbE0yZ3dBQ0NDQ0FBQUlJSUlEQVpnVmswTkxjdGlHNlk1Yi9TWG5acjlKM0k3LzR3VWh4ODRzV1pzbVorenBzbGlrMDJaUFZId1orNUZnOWw5ZnB0a3p5MlNvQ0NDQ0FBQUlJSUlBQUFqa0x5QUNtNm9FUjZaVDlCNHVQSTVOMzVmU1pGZWYvVGNoMWtHTzJ0TGQ5eTgzNCtYdlFVR2JPN2FVVnk0eXBaMU1JSUlBQUFnZ2dnQUFDQ09Rc2NCY1J3YWtha0NVU0tnT2EzdWhocm95SUpQUTlpa3hHQitJV2ZpMGxzbE1tczNQOVZncTF4SXJKeCtYczlqcjJEYVF6MThjN0JCQkFBQUVFRUVBQUFRVDJKQ0RIWU9tamxWU0VVSjA2cTd2bXhReDlyMm8rZjdEYjZ5eWVoSHgrZld5RHhlVGppUHNpbUlkS2l4WnlIZVM0dDFhdjBVTHByaGxFaW5nWVdhM0JCQUlJSUlBQUFnZ2dnQUFDOFFUa0xSdEdzS0JPL3F2YlNtUjRJMThuMFdsd0ttL2ZVTlBGeDcxMzI0K2xUOTBLVW82bXV2eDE1cFpwMEh0WjlCbGtqNHY1N0RHWnJ0WmRKd3VsdTA2blRHUDloZ2tFRUVBQUFRUVFRQUFCQkJDSUppRERDT05aeEdvVVdSa1F5TDZReSsxZGRuaklkODI4ZnpLVXNIV2dqQ2ROUEx6NXJINkc4cTEraHFZZGZod09Nb0xwR3hjbTR4VWo1REtUcGJhK1ZMcnJyTXRFNnQxRTlSZE1JSUFBQWdnZ2dBQUNDQ0NBd0JRQjJRVmpubXVyVVZwbEJDT21xOTRZc1JFMXI3WXgwZEdodmZPWXZHZzMzcXZOdGUvRGwxRlVhMXhZdFhvMXlFMUxsTGl0UkdiQjdNZFpLdDFWSWc4eUxpU0NxVG1ZUUFBQkJCQkFBQUVFRUVBZ2xvQWNibVdPMTlKSGFlbWh4a0U5ODB2dkdibVpmU0hPU2ZvWTBZa0tRRnIzMDhoWXFTZUNVYk1iWFQ4eXdhMmJUcFpLZDAwZ2I4MHhFbGwvd3dRQ0NDQ0FBQUlJSUlBQUFnaUVDNmdSV09ZOUpPcnVsQ0tpZUp1UmdmeEc3LzM0OW83MEdrNlF1SU5mMzJRM2lGTFBRK3VKWU9Tams4MTRSWTdZTW1kZUxOMTF2dW1EcVNtWVFBQUJCQkJBQUFFRUVFQWdvb0FhR0daMmdJaDRvT28vK0JnQmk0cDI5TkZhWDIwd21FZWExRGd3N2VsbktnMW1oMFhySjJyMGxjdll3SWhYMUpNSHROV0ptUmRMZDUxUUdWWFZiNWhBQUFFRUVFQUFBUVFRUUFDQlNBSnF5Sml4TG5VamYzbW4vTm00bDZOOUc0eTRBVVh2a1RIV012UkdSVEJhSjR6eCtPWml3ZjQ3K1ZVWVpXeFdkc3Ewb29YRjBsMW5td2ltcG1BQ0FRUVFRQUFCQkJCQUFJR0lBckpIdzd3TlJnVUVSWHp4Wi9heHlHLzAyMkJFVjRmWmUrT2FMbmw2cjNXYXFLQkVleTlXSXo4eWsxV3RXNFZSZWtmUW9UdUliTGwwVjZrOGlQU2JROTNxYjVoQUFBRUVFRUFBQVFRUVFBQ0JZQUVWUEdqZElXSkZNaUFvYjBML25vMnhYZTNiWUE2M2M5amp0djR1WjcwWFJRMERhOFZDSWczR0U1UHJISFo2WEZTZmtSbi9MSmp1S3AyOTZaY3ozSTdpMTNWY1hzZVdTclYyL2lPQUFBSUlJSUFBQWdnZ3NGT0JibytHQ2dpTSswd3FHaFh0R0wwZjFUY1QvNnVuaTdWaUlSa3RXVmNydnpBNmdyU1E1bVh0dHBrMTNXV2E1Y0E0SzZMNlh1YkI3V1hrMU9yQmh3Z2dnQUFDQ0NDQUFBSUk3RWxBTy8wdnM2MSt6TjdvZXFrOE9yZkJWRjlNL1MrZlBOdyszWmZKYUFVMWFqTXFITkU3Y09SNHJYTHB0NzNiWnRaMGx4WXlEalJTYVJoOVZEK1hUUGpJNjJUODFLaXhEdDRnZ0FBQ0NDQ0FBQUlJSUxCSEFka2JZSFJjdE8reTExQTZ0OEZvMzAyWmxCSEdxUjJ0UE1XSHR2NmVUcWVSK3FBWWJIWDltZVBoeWtUTm11NXltN0piaVJGZ1Uyb0Z5eUtBQUFJSUlJQUFBZ2dnWUJGUVBSckdTQ1haOTJGODBDd2xvNTMrZm9WbVBzK3B1MXl2ZVIrTFdFTmZKNGFNYkl6aFpkclBXWjZzdlRhSFdkTmRabDVHVGUyZ3pOT0YyUkZBQUFFRUVFQUFBUVFRUUtBdG9Eb3c5R2RtZmNTWmQ2Yy9wRmdxMWUwa01tYnFEcGFTVzJ1UExKUHBrQ1BPakFoTHhpZFhsY0tIK2VTMEl0WEZZODJzM1RuVkRJSC83ZWt1VnlaU3BiTUdib0xGRUVBQUFRUVFRQUFCQkJCQXdCQlF0OEZvSFN1eTU4TjgvbGd6dTRwMm1yZXhwbVFmU3FjSFJxeGNoQ3EyaDVHSnViWDBGdk1WSDRpWVo4N2JkL3JTWGJpSVZCWmhWU3dtMW9NQUFnZ2dnQUFDQ0NDQUFBSUhOY0RxZktwN0tPVGRHNWUrd1UranQ1Tzh2ME12YTNSeE9JaEE0R3k3MzBYODFveHRISlo2VXBveHZ4eFdwcnB3TG1aa1V4ZnZ6T2xXMjVYSjVEYVl1Z2lZUUFBQkJCQkFBQUVFRUVBZ2pvQWFHSFlWcDl1cUUrUXR1eFdzOThLcnJZM2RUcUtDQzdHR3ZwYzFNaEpEc1d4anhjUUc1U01GdW9QTE9yZkJxUGxFZDhmNzNMZWltZE90ckVUVXhDQ3lPSFdVdFNDQUFBSUlJSUFBQWdnZzBBaW9nV0czdy9mME94MWY4a3ovMk5OVEloWVp2UTFHeEJCREwrT0paMlVTNUUzODNTaWwvRklNSXpOdWVGRWZ5dzZWVnNnak0zRVVNL2VNMnBvOTNUS2Q0bW5KUGNrcE04Yy9CQkJBQUFFRUVFQUFBUVFROEJlUThZQjZaTmJuZVBxZGp4OXJOMG01MmdTM3dmeUpqVlloVTNmVGNraGI1OVA3NWZScWYzaS9ubi9ubHpHMFRLT1lQZDFpMjM4aTZWWEd0S1F3aVFBQ0NDQ0FBQUlJSUlBQUFwTUVaSytKclcvRXR0TFIyMGxzQ3cxK0pvYWQxUjBWSDh0dEk2SWpJOExEbStkUDkrRWd0dG50UGhxMDRFc0VFRUFBQVFRUVFBQUJCQkFZRlZBRHJQcHZmREdYbDlGT2hJQ2lXYW5vWTJtZVFmYnFkcmZJZS9sdFR5TnIxdUEwTlgrNjFZQTc3dU4zS2gxbVFnQUJCQkJBQUFFRUVFREFRMERkZSs5NHFqMTZPNG5IZHRXc3o5OUZHMmgxTW42bHNseVg2SVJwWWh6ZjlaZnpMNUZ1RVhxNTltd0Y1b3JGRUVBQUFRUVFRQUFCQkJEWW80QjZzRmY3cnBJZWlGaElWODRBQUNBQVNVUkJWTmkza3h5YkVXVGlLUUVmNnltLzJPYmtUcGdsMGkwaXI3NjdjbnAwK1JnQkJCQkFBQUVFRUVBQUFRVEdCZVR2Mjd0MkZzUzluZVF1TjIyODZqdGk5R1NMWnkzM1BxcE1uMjlnZW9GMGk4RFFtcHVCVlBJVkFnZ2dnQUFDQ0NDQUFBSUlqQXZJRU1MeE5oZzE0S3oxR09QeERmVE44UmE5RksyWDlSWWJNUVRzNU5oSDFMT3BCZEl0ZnNobWNzOVJUMjc0R0FFRUVFQUFBUVFRUUFDQlBRdTQzUVp6dTV4UFRjQnhPcCtuOW9xSVFXUE4rdW80eG40N2pyamJQelJzV2l6ZG91T0lNV1I3M3EvSU93SUlJSUFBQWdnZ2dFQXFnZTd2Mjl1MkpJWmhuVTRpY0JFdjhWOUVITk1qR1BsektlMVhUMWVMU0dQZzlwWkt0MGp4NU1jUDJNcUJ6eEJBQUFFRUVFQUFBUVFRMkx1QXoyMHdpMW05VnRhaklUcTJyQVBpRmdOa3d3Z2dnQUFDQ0NDQUFBSUliRVZBZG9NNDNnYXpZSmFQdjVQMjFPVUZFK0swYWRHOWxEK3BVMDZZQ1FFRUVFQUFBUVFRUUFDQjNBUmtCTE9DNE9DMW9oQkdCREE4aGl5M2VrNTZFRUFBQVFRUVFBQUJCTFlpOERpZlYzSEh4bWMxSWN6ZmlTRmtXOWs3eUFjQ0NDQ0FBQUlJSUlBQUFzRUN0K0FIa2dWdk1tekJ5OW4rU0xXd3RiRVVBZ2dnZ0FBQ0NDQ0FBQUlJckZQZzN2T2tzdHh5czVKazVzWkdlaE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SUwzUCsrL3E5MzRrU3hlZ1FRUUFBQkJCQkFBQUVFRUVEQUpuQS8vVUplSDl1NitBd0JCQkJBQUFFRUVFQUFBUVFRU0N2d0RZbGZmcjlqMmxTeGRnUVFRQUFCQkJCQUFBRUVFRURBS3ZBSzZZUTVmNjNyNGtN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0NTd04vWC8vV090RzFXZ3dBQ0NDQ0FBQUlJSUlBQUFnajRDTnhQdjVEWHgyY2J6SXNBQWdnZ2dBQUNDQ0NBQUFJSXhCSDRoc1F2djk4eHp0WlpDd0lJSUlBQUFnZ2dnQUFDQ0NEZ0pmQUs2WVE1ZjcyMndjd0lJSUFBQWdnZ2dBQUNDQ0NBQUFJSUlJQUFBZ2dnZ0FBQ0NDQ0FBQUlJSUlBQUFnZ2dnQUFDQ0NDQUFBTDdFZmk3SHE5L1k5bU5OOVBZbHZnZUFRUVFRQUFCQkJCQUFBRUVFT2dYK0tobkF6ejdaNURmeEp0cGVEdDhpd0FDQ0NDQUFBSUlJSUFBQWdnTUNWUVBOeHU4MXovZVRFTko0VHNFRUVBQUFRUVFRQUFCQkJCQVlFVGdWVDZlZWZCNXkvRm1Ha2tOWHlPQUFBSUlJSUFBQWdnZ2dBQUNRd0xuTW9JNXp6UFQwRmI0RGdFRUVFQUFBUVFRUUFBQkJCQVlFVGk2OU1IRW0ya2tOWHlOQUFJSUlJQUFBZ2dnZ0FBQ0NBd0pQTW9JNWpIUFRFTmI0VHNFRUVBQUFRUVFRQUFCQkJCQVlFeWd1TWRsOERhWXd5SGVUR1BKNFhzRUVFQUFBUVFRUUFBQkJCQkFZRWpnY2ZsZFBrTXp5Ty9pelRTMkpiNUh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md1c0Q3OUV2LytwdWVUdGFBQUFJSUlJQUFBZ2dnZ0FBQ0NCd08zL1R4eSsvM1Fob0JCQkJBQUFFRUVFQUFBUVFRaUNGd215T0MrZDFqSkpWMUlJQUFBZ2dnZ0FBQ0NDQ0F3TzRGL21hSllENjdkd1lBQVFRUVFBQUJCQkJBQUFFRW9nZzhqUkRHZTd6WC9mNSt2NyszeCtkNVBaNk5WZWx2VGxHU3lrb1FRQUFCQkJCQUFBRUVFRUFBZ1lzZWF2d2VrMER1ZjdmbjBmWnNnTnVrMWJJd0FnZ2dnQUFDQ0NDQUFBSUlJRkFLM00ySTR6MGQ1bjY3dHJ0akx0UFh5aG9RUUFBQkJCQkFBQUVFRUVBQUFTRmczc3gvam1OeS81aEJEQTlVanVQS1doQkFBQUVFRUVBQUFRUVFRT0JxakNPN3hnTDVlMnE5Tzk0MzJNUktCZXRCQUFFRUVFQUFBUVFRUUFDQnJRbVkzU1VSNzFuNU5ERU1EMVRlV3EwaFB3Z2dnQUFDQ0NDQUFBSUlMQ1h3TmpwaGZoRnVoYWx6VWovcTdGbC94QVFDQ0NDQUFBSUlJSUFBQWdnZ01FbmdZWVF3VVcrN3Y1ZGoxSGlnOHFRU1ltRUVFRUFBQVFRUVFBQUJCQkRRQkY1R0NCTzN2K1JiRENXTE9EaE5TemlUQ0NDQUFBSUlJSUFBQWdnZ3NFY0I4MWFZYjFTQ3UvckptYWc5TzFIVHg4b1FRQUFCQkJCQUFBRUVFRUJnYlFKL1JpZk1LZko5OTZxTGh3Y3FyNjFTa0Y0RUVFQUFBUVFRUUFBQkJQSVYrQmdoekRGeVF1VU4vVHhRT1RJcXEwTUFBUVFRUUFBQkJCQkFZTThDUnlPRStVU21rTDB3a1R0MlJsTjRPOGNkRGRmZTRQdjBhSDgweC92VTJSck13L01VN2ZlQ0JyZGovWEloY0RNdHlmbXp5S1daWjk0aGdBQUNDQ0NBQUFKNUN0eWIzMjZSc1V6c01WOGlRSXI3Z0lCUnhldnZGUE81MEpidG5YK3grNm9zRzJsL2xENWI3UzNxNzBYTjBOL09QTDBJdUpuSEdmZ3p5S1daWjk0aGdBQUNDQ0NBQUFLNUNueGw0RksvWXQ4S2N6ai81bjJnc3VqMWlSMkZ0VXZ1ZnY1ZDV1NVltaUZiN1d4cTcrK2lmc3lkWTMzekM0QnJteGVUYy9BdlVhM01YUElPQVFRUVFBQUJCQkJZaTBEOTY1TXFqSWw5MjRyNDJjdzVCMTJKUHArMFk4aGtxYjVQdi9POEovU3paS3Uvd3NyZlBrM2NzZFcvOFVYQXplVE13ejkvdFRKenlUc0VFRUFBQVFRUVFHQTlBdXFweDNVdlRPeDQ0L2s3ejBjaHNtSkwvLzN2Ky9nOFg4Zkw2UmZsZmc3eENMZFpRNWllYk0zbTZoM0JyQjNjbE8zaGo1M0p3OXpWeXN3bDd4QkFBQUVFRUVBQWdSVUp5UE5UN1JYN1l2dkpiVmpYMGJ3aFIwdVFuRHlkTDlmYmFMK0hHT3hqdSt0R2ZGeS80dlF4M1g0L3R4KzZpWkVyT1liSmxxMzVxcGh2QkxNZ2VBS1VIdjc0bVR3NFY2c0V1V1NWQ0NDQUFBSUlJSURBcWdURWlaUDJpdDFsOG5GNm9MSzgxV0wwZGJaMXNEVFVZanljOVI1N1BUWWFYa096cnBFcHNTbVhXQ2hHcmc1OTJScEpZc1N2ZlNPWTVjQWpacnBhVlI5L2drektvbmFwVmxYUytJOEFBZ2dnZ0FBQ0NPeFg0R3JFRGxFR1dtbVlYNmM3VXg3UDYrdW9kVmtjcjgzckpZWi9GYStoSnhuTFp4Sll1Mm0rbitmelZhNGhWZy9UK2ZkemVmVDA5RndkZXJPbEVTZWU5STFnRmdTUEx0SExueUtUNHNFWFR0VXFlaTVaSVFJSUlJQUFBZ2dnc0RvQmNlS2t2VzRMcHI4TXBqclBSSHMveXR0MWp0WWdSYVJZUGhkNnFJZEZoVERSSG93bVQrcmRIM29XbnF2UmJNMVJWcjRSVEpHbUpjR2pxY3hicXc1KzFTcGFMbGtSQWdnZ2dBQUNDQ0N3UGdGNTRxUzlZblZVQkVCOGltVFkramR1UlRkSzN6MzBJc0ladkRkRkxSMXZqSTVJcVB0NHUvQmNIY2F5RldEc3ZjaUVDR1loY084czlpMHd4aCs1VmgyOHFsVmZvdmtjQVFRUVFBQUJCQkRZZzhCRGkxOUdJb0cwSE9YOTBkWVlTanh1VnI3c0lZek1nWFdwTXIzRkxTbERuVFNlR1JPSmNiNi9QamhYaDdGc2VTWTZiUGFnQ0daUjhMQjhkcGNhNDQrZXlZTlB0ZXFtbDA4UVFBQUJCQkJBQUlFZENlaFBWdkk0Tlk4dVZBUXBQWU85eWtjTzJHN1VrYWVTdHMvckJCYkx1Zy84cWhmc201QW50NjZyQzgzVllUUmJmYW1MK25sUUJMTW9lS1Rzai9KSHo2UUtXVjJyVmFSY3Nob0VFRUFBQVFRUVFHQ2RBbks4Ly8vYnU3Y3RSMEVnZ0tKcGMwKzY4K0wvLyt0UWhTYUNnR2hRTXQwbkQ5UFJHS1cyekZwVXVEaDRaVTIrWHlIU2JqaGJiT3hSTnhjbTBNS1REQ3cyUTBiTGFhZWlsQ3l5bVR5VUhMYjJ1dGJpcUdRaDVYUllyNHVzK0c1UkJsTVR2SlRGSkgvNUlHVXlmMmExS2hVbDUwRUFBUVFRUUFBQkJQNVRBZk00dmNGck5KTitvNmlrWThPOFlvTzl1dmtrNHdSSFNwL3NncEdHWVdTeDVhV2h5ZS92ZVlzZUxJMUtubkU0RWRiU3dzLzYzcUlNcGliNHJPamlCMC96bHc5U0hncVRXYTNpQmVjVEJCQkFBQUVFRUVEZ2J3aDAyWUZwUDhrcitHQ1Y5U0c2d1d5eENTMTIwRTdiamdyeVpZcWM3SUt4RXhaQ0N3U016cFc5d3pSZkk4UGR2Rk1zaldvM0daWjNvWlUybDJRd1ZjRUxPVXp5cnhHazVOcDUxYXBRbEp3R0FRUVFRQUFCQkJENGZ3VzZJVnFhd05SNkxFVnl3c2hPK3lTa2ZQNGd0K2tmeTh0UFdOakp1bEY1VCs5WUdOV25kTUhvR3IreHBESlczNnVDeHdvMWIzK2RXcFZmcmVaRnc5RUlJSUFBQWdnZ2dNQXZGUENtd2dRbW02d2VkRGRoSk5vQkpJOFhsSmMveWt4K0xFK1hkNFVKQ3pyTlB1Zlg4cVZSYVJkTU9xelY3NGhlWUVrZlRFM3dRaXAxYWxWMnRTb1VKYWRCQUFFRUVFQUFBUVQrWjRFK1A5QWtZY2JUVHNyRjNFMFlpUTcyNmtlUmVRZklZSjZKaDdPc01HRmhwL1BzTTJiQ0xJeEttN0lUWVpXalQ1MXBTUVpURXp3VlMvNW50V3BWYnJYS2o0UWpFVUFBQVFRUVFBQ0IzeXRnZnplM0NVemJqdWZMcng1NU4yRWsydS9RejlYeE1oalpuWDQyeXlvVEZuYVM4bVdzRzdVd0toMU9sQTVyOVJ0aUw3QWdnNmtLWG9hbFZxM0tyVlpsb3VRc0NDQ0FBQUlJSUlEQWZ5N2dUb1h4eDJxdEgxeTNwSFAwUWwwdTRLL1ZKTC8zcCtkcHJERXJ3NVJTa3IzMGhTV1VoVkhwOG1uVFo0OWlsZnRnUVFaVEZieE01TlZxVldhMUtoTWxaMEVBQVFRUVFBQUJCUDV6QVdtcURsNWJONSs3eTBlbndmUzVnSmMxeUl6cmlhNlFOV1psbUhzdE15VW1lMGtXUnFYeitDZkMycWk2TGNoZ2FvS1hVYWxYcS9LcVZaa29PUXNDQ0NDQUFBSUlJUERmQzNSVE5yb3NadXRKR0ZNVFJ2b0V5eXVYdEpZbjhnaWRsVkUrSFpBQ2U0VVpWNEdGVWUweXdocGZiSlU5Q3pLWW11QmxEREw0VndweWwxV3R5a1RKV1JCQUFBRUVFRUFBZ2Y5Zm9CK25aWE9ZOUVNaWkwYzdOV0dreXdYOEpZeWxyUDc2eW03WjdLeU1pU3pIL1VyV2xxWlUwVms3M1NrV1JxVmppZEpoWlpXeHdFSHpNNWlxNEFVaU5xZW9WNnQwOWVxSnRmWEt4TWhaRUVBQUFRUVFRQUNCWHlHZ3Z5dmIvTVg4bTdIU1ZzR291MnRIejloUDAzRVAwQ1hVM0YzK2xsMWxiWVYwUUVyc0xTdmdYMXVuczVqRFJ2djdIZUdvZEQ1My9FdjlsemY1T3orRHFRcGV4S1JtcmRJcU0xV3Rpa1RKU1JCQUFBRUVFRUFBZ2Q4Z0lNUC9YNjhtK2FEN3d2SGFIKzdiNkRRWTdmRXdaZlA2VXE1bTE4UUFNVGtra1VNc2owUDZWNkxsdGFkZEdOVXVJNnpsNVo3M3pma1pURTN3ZWJIRmpzN2dYeTFJWFU5NW9sckZ5czErQkJCQUFBRUVFRURnRHdyMEt4WnJvMzhxTlNqcTB6M3RKZnJqczUwZFBwcDRJbjBZWGxMakYwdTdPYm9zNTNUODJyZk4vbFprcFRVZDErWmZ6ZDFlR05VdUk2emQvV3BpMlg4TlFybGZUYmZRL2xhMjcyeCtCbE1UWFBuUGw5dWhFWnFsS1hnRy8ycEI2a1NZRCtsL2N5c3pXd2dnZ0FBQ0NDQ0F3R2NLeUFKYnI5ZEVibEF5aEM1RGlRMzI2am96dklYSTdJU0ZkSXY5TlN2amZwV2xqUnNkcnRaRVU2WDhvTFRIS2owUlptRlVPZzhqSGRhUDNpbGRxN2tQUmJvRkdtZFBmaXp4STJkbk1GWEJUUndEbWFua05oYTEvQTlJODY4WHBDNUR4MFNZMksxaFB3SUlJSUFBQWdnZ01CSTRkODh2a1RhY2VjVVNpdEgzM3Q0eE1RMm1Td1VHSFE1NlJaMndrRTRpbnJNeVRKZEpjOVZqVHhKa2dXZDJpcEJmSWhkaVdWUjJHa3d5TEJQTS9tSVd2RDRMakIxejlOVTIydW53TUxsTndWVVlabWN3VmNFdHlQNWtlbC91a3RIdGx5d0tYcmRXYWZxYXJsWnVKV01MQVFRUVFBQUJCQkQ0NHdLMi9TbHRjM2x0TmhXbTYyT0pUV25wUm1PTjJuVTZHeUY5eDdvSkMrZWJhZUQzUjJydnlmc2RUSktmSkJPaGhWSHBOSmprUUNLVHQvVEJ5TUEvS2NTdEgvUjNrUUZPeWZTblo4ajZPenVEcVFtK2UwaHkybmVmU0sxcEZxUXdkV3VWVHVWUFZxdXMrOFpCQ0NDQUFBSUlJSURBM3hHd0RWRFQ5dFBYVmxPS3V4UWxrbFYwYVZYZk1uM2REQmxLTmZGTWxtN0N3cUg5R3N5SzBKMEwycmF2SzhzN21jcmZ1THZjcllWUjZWTU5VMkZkaHcxejIyYS85Z21NN2EyS1FMckZ5OXFhbmNIVUJKZDBicEN6aUVYS01RSlF0MVpOVjZ0SXNkbU5BQUlJSUlBQUFnajhXUUZ0Z1pxbW4zMzFreXhXNXJEdDdzaW9OWnRVTllFaGJkSjZUeWRadGh2aytPVjJsdWdrL0xlSFdtbWhVekFMbzlwTmhIVVp0dEwxNFpkNzA2dGtFN0l1YVNyM0cvN2NES1ltdUdZc2cwUlZ5cjVnUk4wRXY3bmphd2FwTnpUWkE1ZXFjbnlHQUFJSUlJQUFBZ2g4aU1ENTV6SC90YlNMUVp0OU5uMlJmOHVOUjBwaEppYU1QT3hud1h4RENoajg0SGt0MjMzVHVBbU1uV2l5NE5mNTUybjFqYTdjbG1KZUdKWE9oSWlIWlc3UU1KblRValE5ZzA3d24xeWZ6WTBqdVRVM2c2a0lMcG11Tys1UnMvRkJTcE9NOVBsaDNWcTFtNnhXejRMeUJnRUVFRUFBQVFRUStGZ0JiM3E5TkxCeVhrdTdUN3FmOGJ0THZOM096MkdOVGhnNVgyd1dzQisyMlo5bjFHUXJIV1kzS002THdqNzQ1bm1laFc4VUtsZ3dlOEtGVWRuSHNzZkRPcmhMYkdsL1V0OEZvOTAzNXM0bFNqVXoyTGtaVEQxd2hYQUQxMDZ3dVNQcUt0ZXEzVlMxbW5rRE9Sd0JCQkJBQUFFRUVLZ2g0TTZ1ejBsZTlKajA4S3BFSU4zZ3ArNUM1UVlreFMvWkpVM0grK0QxODdnY3V4RnRYMjY3OUhrZWhlbW50RC8zT20rNk0zZzlKVlowOW8venpwbk51cjBpbExqOHdxaHNEMUgwdkdZTW1WTU8vY24rT1piTzlzRVV2R2R6TTVocTRIcFB2WjRydGZHeVZ3Y3Z0Rkc1VmsxV3ExQ1oyWWNBQWdnZ2dBQUNDSHlhd0UxRzVzOTloYnN0c2tMclJqOTFWNHkycGJQT2xYV1Ftek81a2U2UFh2cnhPbVBnVi9mWGgvYWRQWmZmb1dIN0xkN05ZUFRIK3NRdi9BdWpzczgwakNSdE85UEw0dDRRZTVYKzhMdmNPNjhkNzV2TTJwNmJ3VlFEbC84amZyS3k2RDVYcmxXMkN5NVJyV2JkUGc1R0FBRUVFRUFBQVFUK2lJQTJ6VzFUVlA2TlpoREZPTnlVcWI5eWMvZzZ5cE05b2k4ZHNaU2NxR003Vy95R3JWMnUyTzNLaUY0azhZRVVOTkhkc1RBcVc3cFlXQ2V2QzBZWExtc0hNNzhmcDZMM2EyWUdVdzFjRTdrK2ordnZtYzFneG12WTlaOEgvOWF1VlRvTktsR3Rnb1ZtSndJSUlJQUFBZ2dnOE5jRmJNdXZ6eVJHQ1VCcG5tN0N5S0Fabm5jRmJiVW0yK3QyVm9iZnNOVUZhL3ZsaHdPWE9oL3lKcElJVU93Uk52MkNWY1BrSW5DcDBLNWtXRi91TEppZHRuY1RwWGhkSURlcTF6ZmszY3dNcGhhNFprNmppbXBIMlBrOWNPYldwRzV3a2w5eDFnMVM3Mmk4V3JtM2h5MEVFRUFBQVFRUVFBQ0JUa0FlZGZKNmxSeVZGQ0x1Sm96TW5yaWpwVXgxMHV4MFZzYTROYWk5STlHZnVXWDFzM0dyTjFCd0VScWZ2RDl3YVZRMnY0cUY1WGVKMmY2eWpPSm1SOVdYMy82ZG1jSFVBdGZydXNQclRQazFHZkZUdnQwdVRWRzdWcEhCdURXUUxRUVFRQUFCQkJCQUlFL0FXLzVzMUltUmQ1YmNvMnhETXk5ckdKNXp1cTJwV2Rob1RvSHQ4NG0wK2s4NkdUN3k0ZkRxdHZ0ajlMdi84NUNsVWFVem1LTVhqYzJUSm0vUWpLaWVBZWlibVJsTUpYQTdlTTB0dWRteWliaVhnRTlSMUs1Vm1zSEVxOVVvU0hZZ2dBQUNDQ0NBQUFJSXFJQmRiMWpibytZZjl5a2J4WW02Q1NPeHFSL1I2Mm11RWV1c2tHL1podTJvZVc4SHlZMHVkNzZiNWMrNlJST3lNaGc1Tmo2YlptbFVkbVpMS3F3aGlNMlRobnU4OTdPamNyOC9MNE9wQmE0MVlkeXBaaGRHZStaOGVSUzFhNVd1aUIydlZ1N3RZUXNCQkJCQUFBRUVFRURnS1dDbkVQUXBUSHlzMVBNTHk5OHNuUVpqeDRpbHJtc25MSXlPc0QvTis3dnQzbmF2ZjkvUFlCWkhOUjNXc09TYUp5VnV6L3lvaG1lZk93K21FcmdkU2plZXNXK3Jieis0TEpOQzB4NFh3ZDFhT1VneUdKZWJMUVFRUUFBQkJCQkFJRnRBZjRydU01aThtZTNaNTNZUFhEeGhaTEt0cVFlTW0vZmF6ekthZFhOcm12M3QrOGMranlNcmc5SHN3WTNsdGJVNHFsa1pqTTJUbnIwTXI4djM3K1pIMVgvVC9wM1hCMU1KM0tiYm8yNnJyaU94ejJ3eUtXclhxbDJ5V3JsM2h5MEVFRUFBQVFRUVFBQ0JnWUE3RmFadkJRNE9LUFoyOFlTUnliYW1KbUNqNXIxdDJQYS96SS9DMEkrek1wamtLTExGVWMzS1lES253WFNQMzh5S3lnV1psOEZVQW84a1RsMC9vajljY09JRzE2NVY5TUc0TlpBdEJCQkFBQUVFRUVBZ1g4RE9hYkM5TU9NcEJ2bm5tVHh5dFFramtWa1pkaFJRZEJYbWlRYnVJQnpKWUtKVHJoZEhOV3Nlek9RMG1MNjQrVkgxMzdCL1oyVXdsY0JqSFZIZHNERy9iMmFDWW1vZXpOcEJhZ1lUclZidTNXRUxBUVFRUUFBQkJCQkF3Qkd3TFgxSlljWURzWndEMzl0WVBtRkVXNmgrKzNSUW1NaUVCUjFFRm04aVRqUndCK2RQWlRETG8wcXZSVGE0dkx6VlBDbm45dVJINVY1aFZnWlRDVHpXRWFVM2VseDVKeWhxMXlveUdMY0dzb1VBQWdnZ2dBQUNDTXdSMFBFMDBzK1F5QkxtbkM5ODdQSUpJMU50emZEZ0ltM0FKcFp1bm1qZ0RvSklKWGZMbzVxVHdjUjZId2FGN043bVIrVitkMVlHVXdrODBoRWxSVGV2MGRDNUNZcmF0WXJud2JnMWtDMEVFRUFBQVFRUVFHQ09RTmNFYktJRHJ1YWNMSHJzOGdraitzMUU0YlFCTzVvR1k2OFgvOXBFQTNjUWg1eC90Q0JBOS9ueXFPeHpHT1BsR3hSZ0YrdDlHQjVqMFBuZHRBQUFGcGRKUkVGVTMrZEg1WDUzVmdaVENWdzdvc1kzb3BzR001S2NvS2hkcXpTREdVZmozaGEyRUVBQUFRUVFRQUNCVHhmNGVjeC9qUnB1QzRLMDY1R05ucWV5NEV5SnJ5eWZNS0tEbHVLbGkweFkwTEZGaVlGWEV3M2NWeVRhQVJLYkliUThxdDFFV0s4QzlBK2R6K2tpeTQ1cWVIcnpmazRHVXduY2RrU051bHJzaWdpQmlVb1RGQlA4YXdlNVMxWXI3KzZ3aVFBQ0NDQ0FBQUlJZktpQXV5cVkvczZkODgrNFNUYzNQanV0SWJwbzE5elRoWSszN2MrMkRYK2EzS3M5RVBGVjBtengvVFBZRm1nQ1o2S0IrenFmZGxHTnVuanM1MjlFWlR0VzRtRzlDdEJOZzRsUDZSa2NtaDNWNER2eWRrNEdVd25jZGtUNUs0N1pUS0J0eDlWM2dxSnlyVkx4TmxLdHZKdkRKZ0lJSUlBQUFnZ2c4S2tDdHMyZGs3UTR4N3c5RU1XMkROZHVTOW1yUkVkanBXNktOa1hITGRUK0srRlpHWFo0Vjk5dGNicjE3L3B2NVQ4UFJ1OUw1UEp2UkdVTEVEbnZzNVQ2eHVaSlIzZm5KZGd0Tk5Gc2QwOHgySnFUd1ZRQ3QzZDBVR2I3OXFML0d3SVB0NStncUZ5cmRxbHFOUXFTSFFnZ2dBQUNDQ0NBd0ljSzNPeWlTazUrTXJteGp3K3Z5Z3RUVzNKdHNEbWNkNEs4bzk2WU1LSU4rSGlHcFVTamo5WHltZDN0MjlGb3U0a0c3aXNxelZJaXltOUVaVHNQUnVWK1hmZjF6dVpKYm5lTlFYa2Q4SHFYSGRYcksvcHVUZ1pUQ1R3eURjYU80d3RrZ2hNVWxXdVY3WUtMVkN2djVyQ0pBQUlJSUlBQUFnZ2dNQlM0VDgwWEdSNzh4dnMzSm96b25HZXZCK0pWRXR0MTVUYnZkL1lYN3VmUW9wOTIvQnY5UkFQM2RRR2RLVDVLZ096bjcwU1ZEdXQxL2ZBMG1PL3g4c0h5bGV5b2h1YzM3MmRrTUpYQWJVZlVhRmlnTGMzNDlrNVRTQ0pXcjFidFV0WEt1emxzSW9BQUFnZ2dnQUFDQ0F3RXp0b0diMFpqckFhSEZIbHIyNS9oZm9QSkMwZ1pvM1B5N2F3TVB3QmRLN2Z0OXg0RFRkWHN0cjcyczRUTCtGWlUrcENYV0ZqbngrRG5lYjFIM2pTWS9YajVZQ2xqZGxSZVFETXltRXJndGlOcW9HSWpzRGQ2dER1RG9tNnRza3ZSZVhlQlRRUVFRQUFCQkJCQUFJRnBBWjNUTUI1aU5mM0ZtVWU4TTJGRW4xNGYrcFZkeTZBUmVNMzduZlp2dkNiZE5PMW9BbmgrVzE5V2FodWQzNGIvVmxTcHNDUkxhUG95YTFieUNrWXYvV2pEV2VjR0dVd2w4UEEwR0dzVEhJczNSU0gzdFY2dDByc2ZxRlkveDY5amYrTm4vaC9qY0FRUVFBQUJCQkJBNEU4SXhIL0JMaHkrL2VFKzNHOHdlU2tkY05QM3AvaEhtM2JvZURTUWRDbTBiVCswN0JIS1FLWWF1TS9yeURDN3lHaWp0Nkt5NDRpQ1lkbno5djB6dHUzdUZ1RVFvY3lPNmhtZWZUT2pEMFpwM2RMWVVXanJnbXRIMUNqWERxOHFvREZOVWRTdFZidHd0ZEpDc1VTWlZ6dlpSQUFCQkJCQUFBRUVYZ0sydlJTWUJmMDZwTkE3Mi80TWRJWGtuRi9ib3BFZnBsT3pNdnB6SDU0VFl2bzk1dTlVQTdjL1ZFZUs5YmxRdjdQNysxWlV0Z1Noc0d6KzlSeHlwek9WM0l6bEVzckpwRkM1VVhtQnpKZ0hVd204RzdEbjFWV3R3SkZIc1U1UlZLMVZkaDJIVWJXeXVHMGJHaFhuM3pLMkVVQUFBUVFRUUFDQnZ5aGdCMEVGaCtBVTVuaHZ3b2lPQ2ZQYXJuMEJiWGVGMzVPaGtmVmpkRTdCd1VKVERkeitBbnBjZUNML20xRkZ3N0lMQlBkSnluZXJLY3l3MThPa09KRTJibTVVZlhUOTMvdyttRXJnM1lDOS9wN2FjbXVxRjBsZ3BwTTU2VXlxVmF0czZVYlZ5dmFKdHQ2UXdmNG04UmNCQkJCQUFBRUVFUGp6QXRyYTNhYXhaRHQ3K2piNWJIbVpzaEJaN3prOEswTi95KzdYVXQ0SG0vdTViWDFKSnlMVEpkNk1TcWRDaE1KeTFtZzJyZlNMTkd6N2FBeWVXWDRobG5ibVJ1WGZndndNcGhLNE5XbWNXNm5yNk1VU21Pa01wbWF0Mm9XclZkZXB0L2cvaW45YjJVWUFBUVFRUUFBQkJINlh3RmJyS0J1MTdnZjB5T3p6YVZiNTNUK1NSWmhQUXROVUJudVA0ZVFudDYwdjJVTW96WGcvcWwwc0xKc1pkU25MbDdtNjlqVTgrNWxNQWhNdWtJSE1qY28zejg5Z1JEWXdMMml3ZHhWd2JkdC9tUVVNWGlYWENyd2Y5V1AwQjB4U3hQak5DVllQY2hldVZwSlV5V3VRcnZiaDhCY0JCQkJBQUFFRUVFQmdpM1dVejVmcjhYYnJtMlhhTkx2ZGp0ZnZaMk04OHpab2wwcXdxYXJOMU9lVS9kZnBwSFZxbTRIWGRoKzgzR1FEdHp1WkRPRnl4eHFWaXNvK3RDWVFscVFUKys3Skp6ZjlQVjV5bWo1cmVUU0pCbTV1VkM4cCt5NDdnNmtCYm9wb0IreDltNGIvb2IrYmwvQmMrR2Rra3hRMWE1Vk81SGVybFJTOEd6L29WYmhuU0x4QkFBRUVFRUFBQVFUK3RvRE5LMElUeWN1NWRNT2hUUFBiZlkyYmJoUFhsSytQcGozTGQyeVRyMi9VRHM0aXY5bWI1T0RuRUVsZ2Nuc3J0QjNzbnI5WVZQcFRmeWdzazdBY2RQOXAzeFZmTXJLYktjYjVaTzViYkFpWkNYK3kyVDRnR3I3TnptQnFnSnVDMmw0OFUxdS8ya1pxei9raG85bWF5R3dnald5YXdweWhVcTJ5OThtdFZscG9PeEdHTGhqRjRCOEVFRUFBQVFRUVFNQVZzTTN3VkF2UVBYN1JsblFkTkUyejMrOFA4akovelpicFh3ZzAzZExuRDQrNU1kL1IzOUg3M29uaE9jN1N3cFUwUnRyOW9kZDBBMWUvSlNIMHl4cDNweWtXVldRb2tibk1TZm9YbW1IeHRjZGhMN3NQcVp1V0dkVUlKRHVEcVFGdVNtdXJxeFJieDM2SlEzdElKOExURlBWcWxhNms3VlVyZTA4dWgvYlFkYi9aSGZ5TEFBSUlJSUFBQWdnZ1lBV2tGZTZQanZwZ0cyazNEMlpBREVyNjNUU1JMb25UVjlNMnQyZ24wM1FEVjY4aVhWWHBsdktnTUhQZnhzUGFuVzZIcHQwUEgyNTRrWGltSG5lWUdkV29vTmtaeks0T3VFNkRzVTMrODFVZ0R0Zm9uZTJDbTZhSTg2OGRwQzdpc0ZxMUd0MWRkaUNBQUFJSUlJQUFBcjlBd0E3S0dTN1ErK0ZCeVkvdXFiNkgrY1dmYnVES09YWCtSYVFYWi80MVI5OG9IbFplVktOeXpIZ2V6UGk3bVh2eWloWUd0OU5nSXFscTVQb1oxeXZPbnp1S0x4eGxKQkIySTRBQUFnZ2dnQUFDQ0hTekpSTHp3VC9QU09lQkZDMVdSZ1BYWEUvNnFsWk05SXFIbFJmVkdESy9EMmI4M2N3OWVVVUxnK3ZZdFprcGJNYjFpdlBuWmpEaEtETWhPUXdCQkJCQUFBRUVFUGlEQW1lZFJ1QStIUERER2ZSSDY2Smx6R2pnbXV2SjZLV3A0VXB2Rkt0NFdIbFJqVXY4TVJsTUdGeFNqYllkRnp1MUo0T2lPSDl1QmhPT01oVU5ueUdBQUFJSUlJQUFBbjliUUNjVk5PdU5qVnBEVjJaZGg1YnRXbnl0akFidVRnZFhCU2RjTDc2czk4WFNZV1ZGNVpWQk5qOGxnNUZ5Qk1EMU1acUIvWUZJbnJ0eUtFcnpaMll3a1NpZlJlY05BZ2dnZ0FBQ0NDQ0FnQ3V3eFRySzdoVUxiQlZ2OU9VMGNIVUpyTExUYnp5SzBtRmxSZVdWUVRhbEhJRW4wd1NPWEx3cnEyaXk1dGdZWFB0S1VvdElod3FWYzczUy9Ka1pURGpLVUJEc1F3QUJCQkJBQUFFRUVEQUNkbUhhb3YwWlc3aEtzVXVPNThwcDRFckxlZVZuY3hRT0t5ZXEwTjM2a0F3bUFyNWtHa3hlTWxHWVArK2lrU2hEOTRWOUNDQ0FBQUlJSUlBQUFuWnVldHYrZjQrY0tOM3N5Mm5yeS9TTGtsbFRvUDRWRGlzbnFrQXBQcVVQSmdLK1pCcE1uV1FpeXo4U1plaStzQThCQkJCQUFBRUVFRURBUGdKeXplVzFWak11M083VDMvWFRpWnhrRjZHblpSWU5zV3hZR1ZFRlM3OUJIMHhHMFdMZ1M2YkIySnFldnNHR29peC8xa1ZqVVFadkREc1JRQUFCQkJCQUFJRS9MNkMvRWE4OU1tb2xaYk1BUWNGOFFwL3BtVDZmdEc3WFgrK2dhRmdaVVFYdnpnWVpURWJSWXVEbVByUnpwOEhvUXRnWkZhWW9mOVpGWTFFR2J3dzdFVUFBQVFRUVFBQ0J2eTdRcmFPOGZyTjhEV2o1RVg4OHkzdjJsYzduOC8zbkljMUk4N3FkZnU1bVIvQWswcXJmNExucFpjTEtqaW9ZNnFxanlMS0xGZ1BYM3B2ODRYeloxMU9LTXZ5Ny9JdkdvZ3pmR1BZaWdBQUNDQ0NBQUFKL1hjQ3VvMXg2MGFuemRYS3dUaEY0TSsyNmVmdEV0am1zNmN2cm4yRDV6ZGlsbVF2NExpdGNpYkR5b3dxWGNjVSttUHlpeGNCdHRoa3UrSGh2L3ZYc2QwdndkNE16WHhWSzN3VnIxUzRXNVRnUzlpQ0FBQUlJSUlBQUFnanNWbHBIK1pveFdLZUl2a25BanUrZVNCcTRUZFBzOS92RHdmeGozcG9kb2JibXhSd1g3cHg1dHdqKzl3dUVsUjJWZisxdWUrVU01ajF3blFhVHZTYmNiSW9DL0pyQlpBVzUyNjVhUlc0MXV4RkFBQUVFRUVBQWdmOUpRSmFPTGZ4Y1NBbmZ6RXd1TUxnckIxTGEyU3V2RGZZc2hzeTMvb1ZoUGVOejM2eVl3YmdYaW0vRndhWFdCcFBNK01ubWZMSmxyWkwvTEZ0VnF6a0dISXNBQWdnZ2dBQUNDSHltZ1BuMWQ1V1c0TFhkYnhYd3FXMzMyL1NMU0g5VnFHZG1sVWczREN0Uy9nL0lZS0xnZGxoWTZhR1BBNGd0K2FOUkRzckRXd1FRUUFBQkJCQkFBQUVyWUJ1QzZkVzNsbGlaeHU5bVRYMVo2Mm1UdVNueTNNKzNCNnpsYTI0V1ZxeEk5VE9ZT0xndVl2YitCS2hZNkdiL2R2enhLQlBGNHlNRUVFQUFBUVFRUU9DUENrZ2JkWlhtdjVsR3NGRzNpTnc1TTZ1N2ZCSTJyaEttVFpzOThXTDg3Zmw3TmdvcldyRHFHVXdDM0hTUnJKMGtiOFdmaURKNmEvZ0FBUVFRUUFBQkJCRDRxd0tycmFOc2ZsWGV1cTEvWGYwbW1rYnpGbm5TSUE3VGhsNC9yTUgxdkxlMU01Z2srTEhkcjcycTlUYjh5U2k5TzhJbUFnZ2dnQUFDQ0NEdzV3VjBQYWVtL0dRQzg2dHllOXBVMTF4eDdmYXNlZTduaGtQSXJONEdZU1Z1azB3dzM3QW56UzlKRFhDM0RGdncxNC9TalprdEJCQkFBQUVFRUVEZ293VnVNaEpuaFhXOGRIV0FqU00zdjJTdnV5Q1phYzV2TjdQbmliZDZXTThyaGQ2WTJoSGF2YzIrT3VCdWJPdnpmMEtVYnN4c0lZQUFBZ2dnZ0FBQ0h5eGdCc21ZVi9tK0V1bUIyYjY3NG40czM1YzB2SG5uMjdybkgxNXI4SDd0c0FhWEdyODkzY3JYanZGVkluc3FnYnVsV1ozL0k2SjBZMllMQVFRUVFBQUJCQkQ0V0FHN2puTDVlUlpyOWV4OExDUUZRd0FCQkJCQUFBRUVFRUFBZ2ZVRlZscEgrY2VzUW1aZW16ME1abjBvcm9BQUFnZ2dnQUFDQ0NDQUFBTDFCVlphUjltT1RLc3laYVMrS1NWQUFBRUVFRUFBQVFRUVFBQ0JsUVRPMmxWUytsSDJKOXNCWS9wZ0tpNWh0WklZcDBVQUFRUVFRQUFCQkJCQUFJRjZBbXVzby96S1g3WjlHRXc5UmE2TUFBSUlJSUFBQWdnZ2dBQUNtd2pZMmZhUGd0YzZmemM2QWNiK1UzRUpxNEl4Y1NvRUVFQUFBUVFRUUFBQkJCRDRDQUU3VzZYY0l5RFBsNjlCK3RLMnpVZEVTU0VRUUFBQkJCQkFBQUVFRUVEZ1Z3Z1VYVWY1ZmpvK1o3LzBhY3ptejY3L0ZiZUZJQkJBQUFFRUVFQUFBUVFRUUNBa1VHZ2Q1ZlBQNC91bzgybjZ4T1g1OXlkMFdmWWhnQUFDQ0NDQUFBSUlJSUFBQXZNRjdqcGhwZm1aLzNvOFRxZkw1ZnY3ZXJ3ZGhyTmVucGxMOTRhSHdjeS9LM3dEQVFRUVFBQUJCQkJBQUFFRWdnSjJIV1UvNlNpNi9SMjhNRHNSUUFBQkJCQkFBQUVFRUVBQWdka0M0WEZmUlRNWUhnWXorNjd3QlFRUVFBQUJCQkJBQUFFRUVBZ0sySFdVaXlZcy9zbHV3UXV6RXdFRUVFQUFBUVFRUUFBQkJCQ1lLMkRYVWZaempyTGJKUjh6TXpjK2prY0FBUVFRUUFBQkJCQkFBSUZmSkhBcW02c0V6OGJEWUg1UmhTRVVCQkJBQUFFRUVFQUFBUVJxQ3B5REtVZmhuZGVhRVhKdEJCQkFBQUVFRUVBQUFRUVErRDBDZGlIbHdobUxmN3I3Ny9FaUVn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BUVFRUUFBQkJCQkFBQUVFRUVBQUFRUVFRQUFCQkJCQUFBRUVFRUFBQVFRUVFBQUJCQkJBQUFFRUVFQUFnYTBGN3BmdjYvSHJzTi8vYkgxbHJvY0FBZ2dnZ0FBQ0NDQ0FBQUlJekJTNHQvMkxER1ltSFljamdBQUNDQ0NBQUFJSUlJREE1Z0xucjMxamM1ak5MODBGRVVBQUFRUVFRQUFCQkJCQUFJRUZBbWRKWVE0THZzaFhFRUFBQVFRUVFBQUJCQkJBQUlITkJUU0R1VzUrV1M2SUFBSUlJSUFBQWdnZ2dBQUNDQ3dRZUVnZnpHUEJGL2tLQWdnZ2dBQUNDQ0NBQUFJSUlMQzV3RlV5bU0ydnlnVVJRQUFCQkJCQUFBRUVFRUFBZ1NVQ0I1UEFNQTFtaVJ6ZlFRQUJCQkJBQUFFRUVFQUFnZTBGcEF1R2FURGJ1M05GQkJCQUFBRUVFRUFBQVFRUVdDREFOSmdGYUh3RkFRUVFRQUFCQkJCQUFBRUVLZ2t3RGFZU1BKZEZBQUVFRUVBQUFRUVFRQUNCQlFKZlRJTlpvTVpYRUVBQUFRUVFRQUFCQkJCQW9JNEEwMkRxdUhOVkJCQkFBQUVFRUVBQUFRUVFXQ0R3SXhuTWFjRVgrUW9DQ0NDQUFBSUlJSUFBQWdnZ3NMbkF0MlF3NTgwdnl3VVJRQUFCQkJCQUFBRUVFRUFBZ1FVQ01nMW1MOTk3SEE5TjJ4eSt5V1lXS1BJVkJCQkFBQUVFRUVBQUFRUVEyRVpBdW1DT3U5MXBieDVyK2ZYVm1LM3ZiUzdNVlJCQUFBRUVFRUFBQVFRUVFBQ0J1UUxkTkpoam43aElsOHhsN2trNEhnRUVFRUFBQVFRUVFBQUJCQkRZUkVDbndkd1A3YTBmUENaOU12MzdUVXJBUlJCQUFBRUVFRUFBQVFRUVFBQ0JYSUdiU1ZpYVEzdDlIaStkTUl3amUzTHdCZ0VFRUVBQUFRUVFRQUFCQkQ1SlFDYSs2RVNZdmxCbVBKbk1pK0dGQUFJSUlJQUFBZ2dnZ0FBQ0NIeWN3RjBUbU1PZ1hOSXA4elhZNWkwQ0NDQ0FBQUlJSUlBQUFnZ2c4Q2tDRjgxZ2h2TmVEbWJQTFZ5OFkvTUlmOEJlQkJCQUFBRUVFRUFBQVFRUVFHQUxBZWx4Y2RjZWsyRmxyMWt4Z3pJOFRHN0RCSmtCQ0c4UlFBQUJCQkJBQUFFRUVFQmdhd0hKVi9SNWx2MkZ6Nk9VUmo2NVA2NDZZWVlNcG5maUx3SUlJSUFBQWdnZ2dBQUNDR3d2b05OZ25MUkVoNVg5T0NYUnBNWWtPaWEzY1E1MURtSURBUVFRUUFBQkJCQkFBQUVFRUZoYlFQT1YrL0FxdXJyeWNNZHVkOTRmYnRmVCtVUUc0N3F3aFFBQ0NDQ0FBQUlJSUlBQUFoc0x5TkxKalhOTkdTd1duc2hQQnVOQXNZRUFBZ2dnZ0FBQ0NDQ0FBQUtiQzhqSU1DZGYrVEU3MmxPd0hHUXdRUloySW9BQUFnZ2dnQUFDQ0NDQXdGWUNPc1BGbWRzaW5USnQrUEprTUdFWDlpS0FBQUlJSUlBQUFnZ2dnTUJHQXBLVXRNNjAvZmdnc2gwWnpFWjNoY3NnZ0FBQ0NDQ0FBQUlJSUlCQVdHRFU0L0tRbENZOGlJd01KbXpJWGdRUVFBQUJCQkJBQUFFRUVOaEtRS2JCZkEwdk5raHBib2ZoQitZOWZUQWVDSnNJSUlBQUFnZ2dnQUFDQ0NDd3FjQjRHb3gwd2RpWi9YZjNRWmVtWEdRd205NGNMb1lBQWdnZ2dBQUNDQ0NBQUFLZXdHZ2FqTzU0NkZISDlobzQycG4xNzMzT0pnSUlJSUFBQWdnZ2dBQUNDQ0N3cHNCVnVseUdGeGc4enJKcHo4TlB6SHY2WUR3UU5oRkFBQUVFRUVBQUFRUVFRR0JUZ1lOSllKeHBNREl2NXFoRnVIUi9CK1VoZ3hsZzhCWUJCQkJBQUFFRUVFQUFBUVEyRjVBdUdHZGNtS1EwdXNQTWtMbjd4U0dEOFVYWVJnQUJCQkJBQUFFRUVFQUFnUTBGZE9sazUya3dNcXpzSWlVNHVKbU5Gb29NWnNON3c2VVFRQUFCQkJCQUFBRUVFRURBRnhoTmc5bmRUUVpqUnBIZDk5MkNaTTQzeUdBY0RqWVFRQUFCQkJCQUFBRUVFRUJnV3dGNStJdGRPdmw1WGNsU3ZzeFlNanNaNXJsYjM1REJ1QjVzSVlBQUFnZ2dnQUFDQ0NDQXdLWUM1ME56OHhjY094LzM3ZjdtREMzcnkwUUcwMHZ3RndFRUVFQUFBUVFRUUFBQkJENWZnQXptOCs4UkpVUUFBUVFRUUFBQkJCQkFBSUZlZ0F5bWwrQXZBZ2dnZ0FBQ0NDQ0FBQUlJZkw0QUdjem4zeU5LaUFBQ0NDQ0FBQUlJSUlBQUFyMEFHVXd2d1Y4RUVFQUFBUVFRUUFBQkJCRDRmQUV5bU0rL1I1UVFBUVFRUUFBQkJCQkFBQUVFT29IenpheTBmUERYTG9NSEFRUVFRQUFCQkJCQUFBRUVFUGd3Z2R0aHYyOU0vaUt2WnI4L0hENnNmQlFIQVFRUVFBQUJCQkJBQUFFRUVIZ0ptRWRjdGsxamNwZTkrZGVrTXMzckk5NGhnQUFDQ0NDQUFBSUlJSURBWHhmNEI1MEV5TWpVUHYvRkFBQUFBRWxGVGtTdVFtQ0MiCn0K"/>
    </extobj>
    <extobj name="334E55B0-647D-440b-865C-3EC943EB4CBC-89">
      <extobjdata type="334E55B0-647D-440b-865C-3EC943EB4CBC" data="ewoJIkltZ1NldHRpbmdKc29uIiA6ICJ7XCJkcGlcIjpcIjYwMFwiLFwiZm9ybWF0XCI6XCJQTkdcIixcInRyYW5zcGFyZW50XCI6dHJ1ZSxcImF1dG9cIjpmYWxzZX0iLAoJIkxhdGV4IiA6ICJYRnNnWEhKb2IxOTdkQzB4ZlNob1gzdDBMVEY5S1QwZ1hITjFiVjk3YUY5N2RIMTlJRkFvYUY5N2RIMGdYRzFwWkNCb1gzdDBMVEY5S1NCUUtIaGZlM1I5SUZ4dGFXUWdhRjk3ZEgwcElGeHlhRzlmZTNSOUtHaGZlM1I5S1NCY1hRPT0iLAoJIkxhdGV4SW1nQmFzZTY0IiA6ICJpVkJPUncwS0dnb0FBQUFOU1VoRVVnQUFCbFlBQUFDOEJBTUFBQUQ0RW81akFBQUFNRkJNVkVYLy8vOEFBQUFBQUFBQUFBQUFBQUFBQUFBQUFBQUFBQUFBQUFBQUFBQUFBQUFBQUFBQUFBQUFBQUFBQUFBQUFBQXYzYUI3QUFBQUQzUlNUbE1BRUdhcnplL2R1ektKbVZRaVJIYXM1MUVnQUFBQUNYQklXWE1BQUE3RUFBQU94QUdWS3c0YkFBQWdBRWxFUVZSNEFlMWRiNHhsU1ZXL2IzcW1wLzlOZDAvNEU0TEFheVhSU0F3OXErQ1NrUGdhd3VJM2UxQm1JMmJ4TlZrWURCcmZTTmo5Z0RIZEJ2OUdTVTlDRU9TRHJ4TUVnbjdvTVVRd2FQSmFralZxTU4waGdVUmxlZTBIalh5eFo5bnRubUZub0R4MTYxYmRxcnBWOTU2cXVyUGRQWDN1aC9mcTFxMWI1M2QrZGM2dFUzL3VlMWwyUm8rNVBnczlOczRvVmFUMkdXZmdVcWluTUhibGpGTkc2cDlSQm1iRGZlVzVNMG9WcVgzR0daZ0s5NVVmbm5IS1NQMnp5c0JRT0lzdnNPcTg1dXYvK2NiUFBLMTcxT0ZacFlyMFB1TU1uQmR1OEwxNkdqcC84cW0rOHBkYjlXWHBLakh3Y0RMUUtYeGdwMG05emxjSGhiZXNOQldsNjhUQVE4bkFTSGpBV3JOeW5mOFJSZTgyRjZVU3hNQkR5TUNNY0lBWE1hcjljWjhYZmg1VGxNb1FBdzhmQTBWb2hScUZ6T2ZPc3Zqd2tVQWFFUU1JQm5aNVg4SFlmVVRSTEp2bVJXK2lpbEloWXVCaFkrQWNOMy9HWHNEcDlXb29laFZYbEVvUkF3OGJBejN1S3VqZTRwdU0zWHZZR0NCOWlBRWNBNVBDVjM2QUs5MVp4WFpCdVBxb0ZERndlaGdvOXJrY0lvZnNFNHh0bkI3bENDa3gwQ1lEQjZKanVZR3NjMGhialpGTVViR0hqb0dMd2xld215SW5HRzAxZnVoczRFUW85T1c5QndMam1hWDJxcFg3WERhUVZhNS9IMW5RTHBiQXhTZTM3TW9ld0hrQ3FmR3FUZjlLdENZSmVMbk1FTXlKb2xBcXpoenVvTXFGRnBxOEUzcEhUZm14NkZqZVZWTkV2elFadWRVNGhRdDJXMGZ3Z05MeHBDYW90c0NpdFluSHkwVUdZVTRUaGRPdzk0QjJUM1VHYjhNQndKVEtWeGp4bTFmbTJCS20xa3FaQkM0NkwwbmNGMDlxZ21wZHRsaGhDcGtSajVjTENNS2NKZ3FsejBYMllFS3dMSHZtS0pyaUt2SlYwYkVzVmE4NGM0WnJ6dXlHekJRdTVwRDdDaG9nTkYyT0pUVkZ0VjIyMHdUTGV6MFdMNjh3RUhPS0tDOSs0OEpxK1dKSTUrTnYvTVJIK2x2RzVZU1RLZmEraEx1dFc0UDJ1V1RaaGFqT01vVUxyNis4Nmh2ZmZmUXgxTVpQUzJYbmFTeXBtbXJPZXVzeWZiNkNzWmRZdkJ5UGh2bEJpNnBUWDEyYjBQWk85ZkpuOXhWMUxUVXhRdTVLd2NncFhycy93cFNGTXZQVnJjWVgrNkpyS2o0UDMvL1hkcmVYeElYUFYyQ3hCNDRxSEtRaWxXSXVVc05VcTFUWmxPSHpsVjZ1V29POXVQQTJDUlRYZzVzalhoUU8wRkFiZ2ZkejNaZHdOeUpLVGJlNXpMR2RnMk5iQ0xtOHlMT1ZjbDFSZ2ZaNXRHUVdTdUxDNXlzWGNvRmw1MjJLREQ5emtScW1XckJNbjYvMGM5V1c2dXR6NGEyL1ExNE5ibzU0VVZKazdmY2xmVVQ2blQ5L00yaS9VM3REME1VQmRrRUVVV3V4enlWK3A5ZTV6eno2RkcvY08zL0ZqODgrQnNuREpWMXdHaGMrWDduMDNVLzBzWHVrZFRUZXRJUFVNTlc4TmZzdStId0ZaeThPdkQ1QlJuNUVjOFNLTXVSNlQxNWhUUmoxV2VSc3ExUENib3Q3VGVhNG5jT3g0NVNFeklUT1NXMlUrUnBNRjl6Unc3QTBMbnkrQXNpZ2E3bUtCSWdvNWlFMVNEV0VHSzJJejFlZ0NNSmVQSGkxK3QzSmlPYUlGZVVHWU9ldVdrT0tmb3VSTll3YTJKb3RNUDU4V2ZqS1Nud05XWGJBV05uVnpmYVpNZnVReGtXOXJ6UUU5U0U2ZVVnTlVpMUVYcGJWK2tyalNNeUR0eEZDUkhQRWltckV3Z3Vjc3lZNk80eTFGMWxEL2YzWTlYTUhlakZJWmtrMTlveG82Qm5HdEdudFJDNXFmS1hMck43Ym9WMUFscHZVRU5VQ2hQR2lmbDlCMllzYmJ4T0dxT2FJRTlVRVJWenZXbU5sbUcyS21tejFTVnR1TVFpVCsxejJmTUlRK2RDVGFORVFuMXZiVW5jbGNsSGpLNk4yOXoyN1NRMVJUZW1NUy9oOUJXVXZicnhOb3FPYUkwNVVFeFJ4dldldHlNTFBRTnpHM1lrck5jbFdjQVV4cFRiQnRPSEE3bk54Vk1uSFBIbzB0S28vR2hLNXFQR1ZiUmEvU2NTaGhaUFVJTlVjbGRabCtYMEZaUzlPdkhYeThtdFJ6UkVucWhFTEx6REZyRFV5bUd5Nmdib1RXV2kyelRjVTUzTlhZZG9rTnhLRktzWmZSbDVTWi9ud1JZWGJxVnpVK01vZ0JiTUd0MGc2U1ExU3JWcG5iWTdmVjFEMjRzUmJLeEF1eGpWSGxLZ21LT0w2UlgzR21HZDFHZHNYbDFyNkhMUTVyUWJkQUQvaUVmSWh6NDZtMlFqTzVXa3FGMzVmZ2FDK25GQ1E0bEsrWGFRR3FSWW8zTzhyWFZScnVQQTJRWWhzamhoUlRWREU5VTB0WE05endIZzJjTGNpU3gwa1dIWkZ4Q3ZBdE9HSUgxSEI1SzNodXp5cTJ5dkVwSExoOXhWVVVGOVJ0aWJEUldxUWFqVjF1eTc1ZldXRXNoY1hYcGNjUFMreU9XSkU2V0w5NlhYYk0xcU9ySGxIZGRVdlB2Uks4VmNzMkgwdTFlcDNZVVZGengyRHJ5d1ZHYWxjK0gwRkZkVHJzSnJTTGxLRFZHc1NZRjMzK3dyT1hseDRMUkdWMDhqbWlCRlZrZTNLNkREYjdGcU9yTE5zZ3QxelNZN01nNmJoaHo0OEQ2cHAyWXFHUmxEWnZxZ2htUXUvcjZDQytoQTlYS1FHcVJZaURNcjZmUVZuTHk2OERSQmlteU5DVkFPUzR2SThzeFlyV28rc3Mwdk1XdXpFSWZPVXd2MWt2dWRteU81WkFkeEI2U3ZKWFBoOXBhc2MwbzhzNklxTDFCRFZnb1JCWWErdklPM0ZoYmNCUTJ4elJJaHFRRkpjbnJSV0lyUFdJK3NzTXdmVE9GemVVcW43WFByV2xEZ1lHTHNscENWejRmZVZFYk5EWGErQ3lBc09Va05VUTBwUnhieStnclVYQjE1VnVUc1IzUnpob3R3QTdOeE5lL1dqOWNnNnk5YTFQZisyL1BCemlEVDRzUlorSjcrRHU5b04vZFkrWk95SWpHUXUvTDZ5WFU2MjZjSVQwbFZTZzFRTGxlejFGYXk5VlBFMlFZaHVqbkJSVFZERTlXM2JqaUd5WHNIZGlpNjFIR3ZZVGduRlBoZHJWY2haMUpISjF5RDJ0WHh1WUhMRWxzeUYzMWNHcmNhaEhIK1YxQ0RWTkFwUVNhK3ZZTzJsaXJkSmJuUnpoSXRxZ2lLdWx4T21SZmt1czcwSFYxRk5xZDJFS1Y1SHRRTXdiemlLd01sUm9DNkxlOXFHVm9BYm1GejVTT2JDNnlzUTFGdkRRZzFDWExKS2FwQnFvVUs5dnRKRjJrc1ZieE9FNk9ZSUY5VUVKYjhPVTdCV3VYRUZvbFVnL0hSU1dXUDR2WTQ3TnNHODRZamI1d0tQUVVOalBsVndXd2hKNThMcksxRDFEeHlhcEdSVlNRMVNMVlMwMTFmR1NIdXA0bTJBRU44Y3dhSWFrQlNYcHl1eHdkQzBKVncxOWFVbXpCV04rc0xOVjR0OUxuR1RhMTFyZVdVWGZPV21rSm5PaGRkWDRDZG9Db2RzVmc5Wm9rcHFrR3BJS2FxWTExZXc5bExGcStwMkorS2J3eGJWZWYxalJ4OWVkRXNKeUQxZmlRM0VqMlovOWVuREo1Y0M2cWt0Q25GTzdmWFFpK3RnMzNBVUpoNTI5NmdNdWZJYllkQXRoeXZwWEhoOUJYcXZsU3liL2NMZzhaOE9nK3N2WFNVMVNMVzVUdzArdU1Scm4vc3o5dVF0dnhoNXhlc3JXSHVwNHMyeVdpT09idzVMMU5RNk8yd2pCbDZ3MXduenlIcnVrK3h3d0E3M0pWR0ozL0N6M1J1SlZSaTNGL3Rjb3FJYThBMzlQbEJYVFpxbmMrSDFsUzczN0gvcHM4Y1orMVZEbGZpVEtxa2hxZ243MlFmeFEzYk5uTzF3US9MNUN0cGVxbml6ZWlPT2J3NVRWR2ViL2ZyaTNKRDlobHN4Zk83WUhuYm5rZlh5NGFlejdHL2JlejJ5M0VXQ1IxWlRFakR5UTcwSlhGTzBjbWxnUmtNdzQ2bDJ1S1J6NGZXVk1RVDE1OWg3TmpKNEQvTktCVk5jUmdtOHVEOUV0ZVdqbjhwZXpVUGppNGMvbWwxYWI1NVU5UGtLM2w0cWVCdU1PS0U1REZIZnpMdURXWGE0RThlenVtdG94OUU4c241Wi9uc040SjFSVVk2cXUwd01Xak1RVWVjUUxCeU9HNlVFYklyM0l5dGE0WkgyRW1nNkYxNWZHVExXNmYwaWw3dFpDWG8xTkVGSm05UVExV2J5QjhRQk5FdHZCZDZNWFczdTkzMitncmNYRzIvV1lNUUp6YUdMbWkrY1pEdDU0V0xkcm9GSDFxdS9sVGZhcW9wT2d0clFVYmpYNXU1SnFKOVBYc0VoNTNvZEVuMVpzTXFzUHdGNEQ2V0M5WFF1dkw0Q1FmMTU4UnNZQUgzSEJ5NHMzeVkxUkxYaEUxeldCWFp2bXMrUVFQRFcrRlQwK1FyZVhteThUVWFjMEJ5NnFPM2k5eFIyN2ZlMHd0aUcwbjM3NGR4bDdBdkZ1MC9MeWJWTE9OdDI3eVV2Ukg3UGdZbnpZeVA0Zmg1ejdaVjNEUmw3cnpwTDU4TG5LL0RJZjNIOVNpNEl4cDFiU21KU3dpWTFRTFZ6SWg2WllVZWI5MkhLQVRnUjRHcncrSHlsaTdZWEcyK1RFU2MwaHlacVdvYnE0TlNMTmZvaExsVmFic3hZdnlCdXJHYUlFQlhWRmpsdzlWQ3ZldFozZkx1Mk1uNXhCTTBMeDFwalFidUF1UWJ4TGJEaHNrUTZGejVmZ2U3cnNIZ0FRVEljZFlsUlM5bWtCcWkyKzRPOEhwaDg3Mi94bnd4TzZGZkdhSHV4OERZYWNVSnphS0tXNVZRT1BFcHVhdXlGSitFQnZXL2VOU3puVURkYm0rb2RTY0NhckU0Zm1zaHpXSmkwdTRva2Y0YkNVZGhmOWJvM3A2djlsWEhueDBIWFBWVzBCUzU4dnNKLzRYOU5DSUpSNEcwbE1pbGhreHFnMnFxd0d1amplRUFJcjRqcGZhMGJsSzlmR2FMdHhjTGJaTVFwelZHS2drZlRsbEFJSGd4cmJ0V1F1VkRWa2xsMHRaeERIU2YzV3JMcVRjZXZLSUZvNzNGRDN1ajloamtmZml4NUMzZ3VqS0FuK1hwK2ZQd05vT3FkMGxYZzFRRzd1bUF1Zkw0Qy9iOGNwWUNVNXp6WUFyTnRVdkdxblN0ZURBWHo0YSs5UWIvUy9ORHgrUXFlSXhNdjhMQWxGUFlZY1VwemxLSXVxTmdJSGd4cHhFTUZtclZ3N05DcSswSUgySjJYR3VFVkZjSExENDdkVUc4R1VlNURlOWpMR3V6dlhYSG5mVHUvNlh6YmtQaWhIYTE4QzF6NGZHV2huSWRJYmpLRjJDWVZyOXFGNHZmZm9IZm13ZGpjUUpxdHFydWE4UGtLOExsZmxGNnV0eGNUYjZNUnB6UkhLV3BiUlRSUTM3MnFXZ0U1RUJ4c0dNWEJtK1V5TnF4U0dTK21HK1hDVGhZUUQ2NndHa0Z6ZmlpczJMc0g0ajcrK2U2UC9vMXhWd3RjK0h4bFhQYi9JT1dxSVRiNnhDWVZyOXFvUUFBZHltMHUvdEkvTklQdytFcUF2Wmg0RzQwNHBUbVVLSUMzVnVnRzNWZm92T25MeGJDdXFBQ2VMRHRGVW53QlFsV2dWOWtyWmhUMW5KZ0NSS0dGcUpvOEFrUjJqNXU3NnNkcmkyb1grUnBFYmg1YW5reTJ3SVhQVjRabDl3MmJnVmVrUlB4M1ozV3ZVdGdpTlVDMTladWlzb1VBTEI1ZkNiQVhBMit6RWFjMGh4SUZ3ZTlTUVJ6VTV3aHVLcXhxR1pmTW54R0hsbHZVcnVZckZ5c3lZeERURzFnQ1JGMEt1Nnc2L1R0dW53dWZIcjNoRWQ0Q0Z6NWZXUzJmRlRCYmRjVURvQ2I3V3lyUUtRdFpwQWFvSnArUHUyWDhWRmJyU1hsOEJZeHhSZDdSWUM4RzNtWWpUbWtPSldwY1RrOUJmUzlLcEtiTnkxenJlM2JkN0lncWdPQlJjN080Qng1VVJxY1ZKVURVdFJBZUxGbkFLNmN3bjhTUHdIMHU4SEJ4V0oyb3ZBVXVmTDZpUGRLNkpvQk9SVEZYeGxmTW0wUVJpOVFBMWI1WXlCaVYzWjJTNmdQazhaVUFlekh3amh1Tk9LVTVsS2oxOG5FUDNpbjdsUVBsTkVwdE85SDV0emYwTGZ1SGlOVjBBZEJocjdnUGhnUjN0U3JpQklnS0xyUTI4aWtCSGJEOFdDbHpFQ20rQnJIaEtkY0NGeDVmZ1lCREJiYkxCb0I1eEtqNk5kLzRIS0RlcjZDMlNBMVNUVlMyWFJxc3JOMEx5T01yWTd5OUdIaWJqVGlsT2FRb21IZFc0L2tGdFpzSkhyT20wVXZsdGU4ZWpJVjdabDhCenFZVmdPU3d6QURIdmwxZWpCUWdLcERZeStyU1U4QWxQNVFSb21yc3doMitnaTF3NGZFVkNPb1ZrejBEd0dielBDWTBBM3NTNFN0QnFna09CbVZvS0VueEF2TDR5ckJVcDhsZWRDTkFHSEZLYzBoUk1KNVg4OFNieW0rZ0I1YnFlci9mL1BqUGJXdzIrTXBxU1I4c1VkMG82NG9VSUNxQVoxNVpVMHVwVGgrTVNPbVBySFJrdmVtbDMxWnBuSEF1UEw0Q05hOUlTWDNqdlRkdE00WXNZSDlQWEh2eWYrRkJ0Vy9uWnhhcFFhcmxsVUdRTGFNU1Zia1hrTWRYQWpqUzhTS01PS1U1cENpZCtBTVZKbDB3bWtDcFhrazArWXBHSHpqaVVubC9wQUJSZ2ZUenNyb1dVbVB3bE5DQjhyWVZnK293S28wVHpvWEhWeGJLUVNCWWZiRzRrWXV1N0huU0FaVnBwNjlZcEFhcGxsY05zd0dWWHRrTHlPTXJBUnpwZUJGR25OSWNVbFMzSkQ3cnFUNW0xK3d2U3BxdGxPVXJkbENvUjlaRFl6NDVVb0FRWHk0OFdYQlNUaUd5MFRhczRHb2FxSWRMdFh3TFhIaDhaVndHOVFCYVd6K3Q3dU9vd3VJNUhsOHhWcGRDVkJOU0lGUlFvV0VoMXcvSTdTc2g5cUliUWJmWmlGT2FRNG9hbGNURExtSFp1UzhiNC9CQ2M4ZVg1U3NRWXk3cXBmVEl1bTlNWGtVS0VKVkw3THFvOVBRcU0vKy9ycm5HdWpVSStDblpaQzQ4dmpJc1ExQUliTmRLbkRCOXNsR2UrVk1JWHdsU1RVaUNTR1hGa3VrSDVQYVZFSHZSalFCaHhDbk5JVVZCWHlzVmhLZUFqR1AxSGZ2eXN1dTd3VmUwdmhIYVI1OHlqaFFnTUN5VW95QVhxTWk4WFpneTNnbTZ0MjROb3VJckVWeDRmRVVMNmpkVmkzSGdFOGo1UWFldm1LUUdxU1pJNjJvUDk0SkdQeUMzcjRSd3BPTkZHTEh0S3pHaXRKOWFoaEdTWEZiQ3ZwcHErUXAwd3pzRlRmblhRa2tmWE5LaUJlakNydWdGdldsTGdDaTNnQnhOZVd0MVhvQmV1aEp2T3d1cVROQkpQbHhVbmtxMHdJWEhWN1NnSG94a1IwbUVIYjdObXhaNWFZK3Y2TC8zSDZTYVFERFNJcFFDa3grUTIxZEM3RVUzQW9RUnB6UkhJVXBmSVFSWEswSlc2R0dXQ25YcnZ5eFRoajUwVDc5aFhKNUR0TEJTWG9vVklHcm91bXhpeXZmNnlyUGZMdVhXcFlaWXBWVWxFSFg0ZzU0V3VIRDdpaDdVOTQwZWR0Y1k2Q3VZbFlUVFYweFNnMVFUQXNCdmpRQWNjdjJBM0w0U1lpOGFYb3dScHpSSElRcjYycnVTeTY2YVZJRTRjMGZtMW41YnZnSzEzZExMZy9uSlU2QmhYNmI1bnhYSENSQTFsUHMreXhvN2ZlWTlOTUhsRFhZS3NIL2Z6bXM0NzRKRWI1RVd1SEQ3aWhiVWc5dm9nZTJ5MFhWN2tibjdGWlBVSU5XRXBJRjgwcGFDL1lEY3ZqSXMrUnczMll1R0YyUEVLYzFSaUlLdTZiYlViVm50V2ZYSG1iSnM4VzM1Q2p5d2x2UVNXbVJkUEhXK0pCNDlzUUpFNVdQSDh4UE14bnZjMERINTBwdWhFOGI1NjVSNjNHTFczQUlYYmwvUkltMW9QYjQ0TnZ1SUVJMGRCRHI3RlpQVVVjM0tFZmUxSlZOWk9JT0h1OXpyOFhwNTBRL0k3U3NoOXFMaHhSaXhqVGxDRlBTMXlwSUdPUVdYK3RMbTFxVEsvbS9MVjRDdm0zcGg3VkZkTEpvTmRySVVBYUx5a1d0Z2tmVCtDcngxWVlZenVoYmVOUGkvL2xnM3k3WEFoZHRYRmtxU0liRGxyVGNKSThGdnlsWXpabjVOU1BJTTdHWmZwdFczU1dxUWFua2Q4T0F1Tm9CMDhzNjJIcERiVjBMc1JjT0xNZUtVNWloRWRVdmE0TW5NWHpEaEkzeHhyQ2tldlFuTFYrRFZyaTJ0TE5Rbzk4OUFraSthVFlHRUpBRjU3ZHI3ejVxMHRPUXJJMzdSR0I0dUtvQ3RTay9ud3UwcjR6TFFoZVFTQ042OG12Ly9zV2kxV0Y4eFNRMVJUYWhlOUhGd01wLy8zTzJCZ0tQR3dLS1UvSFQ2U3BDOWFIaTdHQ05PYUk1QzFLZ2NmY09zV2o0UDFMbDgrWURkdlh4NVVlcFY4MjM3eWtBZndHY1FXY3Y5TTFBNVQ4N3dianBGUUk3RnUzT2lCbW5UcFZYc0NLcXNDQjVWWlFCYlpzdFVPaGR1WHhtV1kraWVTRzV2Z2N6TGwxL0gyTzlldml6RjEzdzcreFdEMUNEVlhydkhaY0hEZlUzSW5CU2RiUzBncDY4RTJZdUdGMlhFQ2MxUmlOb3VSMU9iWmQvdWp6TUZHK3JUOXBWMTR5MDlpS3dMK3JJRkVTMWNLSjdEMFFKeXlldXFXZ1VrTlNFZkZDSDFRTlJSQnJEVkc5TzVjUHZLYWptR0xnWVYvWTFjT25vUTZQUVZnOVFRMWVBWFZMaDhNQjhlRDhJeGZwZjRybHZ2Y2ZwS2tMMW9lRkZHbk5BY2hhaEIrVGpWUmp2WTFROGd5QXpZRDFSSHd1a0NCOWtxYU5zVmdjTjRUWnhIQzhodjc2dHFpOXJUdnc1RU5CTlVFVHdHSFhHL3FpS2RDN2V2bEdOb21Ibm5NZTZsSXV6eXIyWW9UQ0xoOUJXRDFCRFZobUkxWUZzMTl1cCtJYThHa05OWGd1eEZ3enZBR0hGQ2N3aFJ2SzlkRXByQk1PS0pRa2RvZy8waTJmQmwrOHFtRWNDUGpjaWFWN1c2bEZjWUw0RGZEcUJ2NWRXMDl3SFAwZEFKNHp6cVlCdCtET2xjT0gzRkRPcHZnL3p6eGZiSlhldkI1WVhtOGhXVDFOcmxGZDZIbE9NMGFNczhFdTFMb3ptblJrdzFnSnkrRW1JdkdsNmNFZXVZb2U4cmJRaVNuQ20vYVJhaWVGKzdKampkTFhkNCtMZnhpS0xscCswckM4WnM3ckNNckVkNTREQmIvRHBGdkFBdUdwcDZwNFRRU21wVEJSQUIxWFdCdkpyaTZWdzRmVVVMNnFIMTFnQ0EvRzJJWmMyQ2EzQzUxKzFOVWdOVWc3YmtLT1lQWmI5Uy9MSWVJS2dCNVBTVllZQzlhSGh4Umh6ZkhJVW9tTHc0RkJzNzV2cXFXNm1MTTYwMnNIM2xvckdpcmtYVzQzeGJ5cVNRbFNDQXl6K0gzUFprWWEwNUJlVWovcXJvd0RQSFV3aEs1OExwSzFwUUQxME1IeUlNOW9SRTlDQVFHbisvQUttK1RGSURWQU1UNHJYdGZxOG54aXVkd1UxWmFRMGdwNitFMkl1R0YyZkU4YzFSaUlLKzluZkVzLzRaZHJRamRjUytYTUk3WTNPOEF1TThXUWw4bDVFMURGMzRETmoyRlhFMVhnQy9mOEp3U0ZGajJtZk1oSEgrdTcxMTcrZW5jK0gwbFFYNS9BYVY4K1NNM0FUV2w0UHJKakpjdm1LUXlwL1VXTlVnZHVjTHN1dFhkc1ZZOVpVU2p1UFhyVXRnVGw4SnNSY05MODZJNDV1akVOV0ZaMEx2YmFEQ3ViNDJYdGJqekM4RGJkYWgvVXVMN1N2d3BOdFJoRUNUeU9VVm1ENEdRcWVQRnNYRmVBSDgvZ3RHb0tmRUpTVFdXZDNBdzFGeDV5Yy8rMmpPeXAyZitlSi9PYTd6ckFndXJKcWN2Z0xoNGkxWmJzaTlZL2crY2FvUEFtY0hWcHRCRjdnajczTHVjVkdraHFvMng0NzI0ZmwxQk90bTNFc3U5UUdTT0hSQU1rOSt1M3dGWnk5RkRRcHZsblVialpqZkU5OGNoYWdSR01sRitIdVUxNjVxUC9CdXhKbTlDdWw2VjJMN0NqenBWRVB5VFYvUFNXNnlBZHVaV2kxYU5VVUFWTGlwVmF2cVQwbEFKMTRFaDloYWVPQWhELzNGUk9QK2NDNk0yMkV2QWJ0djVjRHBjaG5VdzVyRy9lejM1QU5JSHdUQ0ZIamwyRmQxdWZvVlJXcXdhZ2N2M01wbUI5QzBRL1pJOWlQcjVSeUpEa2pKTGhJdVg4SFpTMUdCd3B0dk5Xb3c0dnllNk9Zb1JHM3owV24rdDJWdjE3VFJsbm15UDd4ZU9SNHBpMVo4cGFmdHRRZFB2cUtLdnB3ZHNlY1hpOU1FQVZERGdiSGdxU1RFSnc3VVpDQzJEdml6ajJ2WDMvK09kMXovd0xYaS96Z2NkNFp6WVZYaTlKV3hGb0YyVnRrQURGUWNZT1RxL3Ftbks2MzJwQ1RmUGJaWHBBYXJOc3YvaTQ4M0xjUW1IMkF2N0NrUU9pQ1ZXU1Jjdm9Lemw2SUNoVGYvdjVjR0k4N3ZpVzZPUXRTQWoyazduK3EvKzlPNk1nTnM0RnNacjhCYzNOV3lwdjkrVDVuT3Z0TC9wUTE1bWlBQXFsaVgwOXl5dXNSdmlNNzVZS3IxSTVrTHA2L01YN3RaSXAxOTZ2QXQ4bXdTL1ZhUHExOEpJOVZRYmZaTi9ROXRjQlRubmpyOGFKN2dKM3hPM2IrejFPVXJXWWk5YUhpUlJteGdEaGNGTThkbGx5a1VoRS9JM1ZjbjlZbEt2M0lCRTgya0NNamh3VU9zeFdOVFRDZTFXS09vS3BrTHA2OTRZWGFaT2MvaUxlZ2FyMENUaEpDS1VxME9rTk5YZklnZDlxTGhoU1RLaUZHWS9hS2cxM01FNnZDYzNmREJ0dklydmpLdFJRaFcyZkkwUlFEZmU5bHVMOURwbDV0R1Nvd3RwSks1Q1BPVkVidUxCTzNvVndKSlJhbFdCeWpJVnh6Mm91SEZHakVLczE4VXJHdmRydkpiRjJkYXBTdStBbjVwRlhHY3BnamdYVHZXSmh5aUhWa3c1Zmd1UjNaNlZqSVhZYjZpRHdMcndUdDhKWkJVbEdwMWdJSjh4V0V2R2w2c0VhTXcrMFhCdXRaS2xkWWl6cnk0VkwxazUxUjhKZXRwRTJGMmFYbWVKQUJlVEYyUkZiWHl2WTd2UmdQbHBYSVI1aXZGSVBERHpTQWR2aEpLS2thMU9rQkJ2dUt3RncwdjJvZ3htUDJpdXVYV1lvM2hCUkg0RHJVeHBIYlZTRlo5UlZQQ0tLbWZKQW1BdjduZDB5dExUY09UUkswQ3BkWmwzWi9LUlppdmlGSG10Q04ydDJDNXhpdWhwR0pVcXdNVTVDc09lOUh3b28wWWc5a3ZhbHkrdmFMeEtYYVpkZGlPbHVkSlZuMWxCaEVoSlFubzFNeXVlRkRXWnNPRThYNXRnZmlMcVZ3RStRcDBGaHNBdGV0WWtyRTFxUFlyd2FRaVZLc0ZGT1FyVlh2UjhhS05HSUc1MkJXcTI3NFVOWFNPTHBielFjd000Z0ZWblRPR1NUVC9SS0Zzc3lRQjB3aG5sSUlRM3pBeWJIZXFRSk9aeWtXUXI4QktIaGU5allnR3FyNFNUQ3BDdFZwQVFiNVN0UmNkTDlxSUVaaGhwWmNQNEhYYmw2SzBWMWEwSnQ3TzEwakdhMXFXTHptdXpsTU9teWZSa2dSMHRRVk9INnlBL0FjMVlaeERTT1FpeUZkbThxMTQ4bDJXV2diZytiQnZGZ2dudFZtMVdrQkJ2bEsxRngwdjNvaWJNVU9BZnhXWTBXMWZpbkxPVEl0MThUblVxT0NnT2tVODJXekxCM3gwSGl0Z0dMUVFZSnBFOVl4UEdDOVdzMXZLU2VRaXlGZm04NjNTdTQ0MWdJb3lzTjN4aXBrWlRtcXphcldBZ255bGFpODZYcndSTjJOMjJINGhDcDR2cnVuWFRiYVdaYi92M2VZa1dlNWMvdWQvWjR5OTlVL05OL012dVpaczVEM2lPMFhBWExzYkoySEMrQWtUblBlczh4ZmVTNzRMaVZ3RStjb1VYeVdhNmkvNXNNajh5Ni81T0VRdHovL2RQMTZXT2Z5NTFkamFaV0dSYWxhdEZsQ1FyMVRzUmNjYllNVE5tR0ZRc1diYXZoVGxucG1HUGNGM1ljRnYzMmJIUGgrRG80akRYQy9lMXJmbDJ6Zmw1eWtDenJjN1k3ek9ta1BHUW9mcGNyTzVVeXRYWmhvWFFiNEMyL28yc2dPektSeVF3TFRrc2E4dXg1RGFyRm9kb0NCZnFkaUxqamZFaUpzeGUwWEJ6UFFOeFplVzZMRkgrKy9WenQzSk1idjIrUFY4OTZEWlFKUGE3bjczbmJBSUV5MWd1ZTY5Q284NGYzYkloSEVYRTk1WW90SzRDUE1WZU0zaXFjTTlDMERsOUZLKzYvT2QxNi8xdGFkaERLbk5xdFVCQ3ZLVmlyM29lRU9NdUJtelY5UkNaWXducUozNjJhUGZycENNenBoekJuYkc3ZkVDT3MwUm5pR3A0V1RadzREcnR1R2FLN2MrTDQyTE1GL0pQamI0NEsxNk9KNnJVYVFpVktzQkZPWXJscjBZZUVPTUdJSFpKMnFzdjVubDRURWllL1FBUjhzWHRhZGhCRFRyRmdoSTBJSFZYSlRrSkM0Q2ZjVlNEbjhhUjJxU2FtRytZcWxpNEEweTRtRE1TdFNCOGNhdkJTaitkTDdkSVlVQlpMdlZ4WkJkNXg0ZlE2QTZtWXlhZjB2aTRxWHlsVGhTazFSTDhoVURiNUFSQjJOV29rYlYxUkZsR2ltSklmcGhIU3BsM2ozQUNxMm1LQjgwWWJ6ZHZNYnFncEhDeFV2a0s3R2twcWlXNGlzbTNqQWpEc1JjaXBvNVduSTFiM0xldFBrTDRNbjFsUldNV3ZWQ0dCWmlKNHhoWXZCZUNTTWdsY0xGUytRcnNhU21xSmJpS3liZU1DTU94R3lLQ21oMmZOR0Q0T2w2WE4xVHpWTnN1SXBFcVI1K3dyalkvQkJTZTFFMmdZdE8yejhzNElRZlQycUNhdDJvaURiSEg0K1gzeDZFT1UyVWsrMUs1aXg2MGFKeWEyMUcxNXlkcmkzYmZCRm01dEY5QlN4MWJ6WFg2Q3FSd29YcjdTS1hqS1M4ZUZJVFZGdEF2T2JrMFNvZUw2OHdDSE9hS0E5K08vdGZkK3ljVnM1ZjFtcTFNR0Y4RXdzcnBBdXk2a3pnNGt0eGM4QVdnSWJUQkZMalZadDlhd01xLytVRXZMelNFTXlKb3Z3Nm5MWXJJUlBHZjFEL0U1T25UWFhDU3d3RU1SQXdZUXpSR21zMS9Bc0NTb1dKZ2VObG9BUC9CYnFJZzVEL2l1Tnp1TEpVaWhoNDZCakFUeGlMSHp5OThkQXhRQW9SQXpnR1lMUytoeXI1dWo1RVlBenhreHVvMnFnUU1YRGFHSUFoQ0dvUnFQTVR1YWM4bU4xQXA0MDB3bnNtR2NCTkdNOTlkU0JjNWNHOWxIOG0yU2VsVHhFRG1BbmpWMzNuTHd0SGdhKzdwMGc1Z2tvTXRNakFNNHo5OGgvNWptZi8vc2YrN3pOdjZwZU9BcW0xRm9WVFZjVEE2V0VBSm93RGovM1RveHdoSlFaYVpBQW1qQU1QNUZKTWl4aXBLbUxnSkREUUMvUVUxdXE3QUNlQkFjSkFES0FZNEh0V3dvNkkzNlZBSWFGQ3hQYkFiQzRBQUFQa1NVUkJWTURKWm1BVTVpaFErdXJKVm9qUUVRTVBoZ0g0SjQ3UTQrYURRVUsxRWdNbm00RzVmcWlyWVA0ejRHVHJUT2lJQVdLQUdDQUdpQUZpZ0JnZ0JvZ0JZb0FZSUFhSUFXS0FHQ0FHaUFGaWdCZ2dCb2dCWW9BWUlBYUlBV0tBR0NBR2lBRmlnQmdnQm9nQllvQVlJQWFJQVdLQUdDQUdpQUZpZ0JnZ0JvZ0JZb0FZSUFhSUFXS0FHQ0FHaUFGaWdCZ2dCb2dCWW9BWUlBYUlBV0tBR0NBR2lBRmlnQmdnQm9nQll1RDRHZmphZDcvd3psODdmaGlFZ0JnNDZRek04VjhMby85WE9lbk5SUGhPQUFPZHArRzM5VzZmQUNBRWdSZzQ4UXpBajdhdW5IaVFCSkFZT0FFTWdLL1FEeGFmZ0hZZ0NDZWZBZmozeUwyVGo1SVFFZ1BIendEOEg4dnhneUFFeE1BcFlPQThlK0VVb0NTSXhNRHhNN0RBdm4vOElBZ0JNWEFLR0JneitvKzdVOUJNQlBFRU1EQ2s1WlVUMEFvRTRUUXdzRTdMSzZlaG1RampDV0NBbGxkT1FDTVFoTlBBd0JSanQwNERUc0pJREJ3M0EvT01MUjQzQnBKUERKd0dCaTZ5b3l6N2o4Y09mNEU4NWpRMEYyRThSZ1lXMkl2Wmw5blBQOFYrZUl3Z1NEUXhjQW9ZMkdUM1p0aCtscTJ6cFZPQWxpQVNBOGZId0FHN3Yvb0lpRjlnengwZkNKSk1ESndDQm5yczNma2VsNHNVaEoyQzFpS0l4OGtBdkJhNXhlWFB3TGlGRG1LQUdQQXlBTy9iaTIzR0UreU90eEJkSUFhSWdld2NLOFlwNTluelJBY3hRQXo0R1poZ3hmelhCZHFhNzJlSnJoQURXWGFCTDBYeW84dStKeEw4ODNOYi9KTU9Zb0FZS0JuWWxkTmZ5OXF2aE0zVE52MlNJVW9SQTRLQlpYWmZKSHJzcXVMa1BGdFRhVW9RQThSQXpzQzJkSkUrdTZJb1dSRFR5T3FjRXNRQU1aQU5DaGN4dHVhUGFacyttUVl4WURFQVA2UzNuMmZONkw5OE5LUnQraFpQZEVvTXpESzJrYk53UVY5ZVdTM214b2dmWW9BWWtBeW83bVRNN3NtOExLUHRMaVVYbENJR0JBT1RjbWZMTnA4bW5sakpNdWhwOG9QK1o0SnNoQmpRR2VqSzVSWEd4L2k3YStBcjE2OFAyTkgxNjIvVGkxR2FHRGp6REl5S0ZVam9UZmF5YlB0bVRnZ3RyNXg1dXlBQ3FneklIOUtiWUlkd3NiK1lsNkRsbFNwUmxIUG1HVmhsTjNJT0p2bHcvbHp4QmdzdHI1eDV1eUFDcWd6STVaWHpmTnpTTGJhNzBQSktsU2pLT2VzTXdQOFViZVFjVFBOZHhxdjdnbzlWK3BNSlFRUjlFZ09LQWZVL1JYTVFnLzJUZk5tTDNtUlJCRkdDR0NnWW1GR3I5U1AyRWJsaDhoTDl5UVFaQ0RGZ005QjVqUC9jRVQ4Nm56OTZpMGhsMC9UMlNzRUVmUkVEOVF4TTBwOU0xQk5FVjRtQmdvRXUvdy92enR1SkQyS0FHR2hnWU15WDhDZG9QMWdEVFhTWkdNZ08rSDk0ajY4UUU4UUFNZERBQVBlVktYcURwWUVsdWt3TVpOa21yRTh1UDBGTUVBUEVRQk1EOCt3M1AzOW5zYWtVWFNjR2lJSHNZNE1uWVhSUEJ6RWdHUGgvN2VvV21nQUhUemtBQUFBQVNVVk9SSzVDWUlJPSIKfQo="/>
    </extobj>
    <extobj name="334E55B0-647D-440b-865C-3EC943EB4CBC-90">
      <extobjdata type="334E55B0-647D-440b-865C-3EC943EB4CBC" data="ewoJIkltZ1NldHRpbmdKc29uIiA6ICJ7XCJkcGlcIjpcIjYwMFwiLFwiZm9ybWF0XCI6XCJQTkdcIixcInRyYW5zcGFyZW50XCI6dHJ1ZSxcImF1dG9cIjpmYWxzZX0iLAoJIkxhdGV4IiA6ICJYRnNnWEhKb2IxOVVLR2hmVkNrZ1BTQXhJRnhkIiwKCSJMYXRleEltZ0Jhc2U2NCIgOiAiaVZCT1J3MEtHZ29BQUFBTlNVaEVVZ0FBQVpRQUFBQlRCQU1BQUFCS2Nld3JBQUFBTUZCTVZFWC8vLzhBQUFBQUFBQUFBQUFBQUFBQUFBQUFBQUFBQUFBQUFBQUFBQUFBQUFBQUFBQUFBQUFBQUFBQUFBQUFBQUF2M2FCN0FBQUFEM1JTVGxNQUVHYXJ6ZS9kdXpLSm1WUWlSSGFzNTFFZ0FBQUFDWEJJV1hNQUFBN0VBQUFPeEFHVkt3NGJBQUFKNlVsRVFWUjRBY1ZhVFloc1J4VytQZk9tWjNyK2VpQUdGSlJ1Y1pPVi9VQmN4TTIwb2lKdVd0QVhDRVR1aVBKY0tQUW9ZbGFoWitNcWhING9ZaWFiSGhCNW1FMC9FQld5NlZaOEd6ZnpOdTRTZXpiWnVIQ2lzU2Q1U1V6NTFhMi9VM1dyN205M3ZEQjlxMDZkODlVNVZhZk9xYW83VVZUOStjT2phcklQdTlYazFpZTF1NXhYQTIrK1UwMXVmVkxINzFiRWJneS9XRkZ5VFdMYnJLSi9SZEhEbTZNMUtWVU5kdkJ2TGRkNDZiTy8rRWw4b2V0NWhSMzJuVHlXajdKOWs5M1QzUjB6L3R6VzlkekM3RCs1TEI4aHc0U3MzVGd4cFZ1ODkxWVp1NHZEVnVNOFlQOHlnbjgvL3p5TW1SdENibW40WVM1TGNZYWZQVmVjMThQNUpPdGExSmd0clhwTzVaS2Q1WEFVYno1Zzd4ZG45bkFPSEcrUDJkc2VyaURwa0owRTIwbzJOS2IxVE5sZ0gxZzlOaGd6QWMxcUNWVGl4NEdHc3VUR202eWVLUjEyWWZXNXgxaTVoTmxia1lmOWVZUlZXc3ZCanBtZDVIWVplOHV5TGEvU1pQMDhsdnoyMSs0UGs5aFp4NVFkOXA3ZFVaT3hVNXVTVTl1ck41UUNmUXBEbnYxTHZWblpwcUdZdzNZWXV4THdSWCtIcFNLZUgvVTNkNy8rVkhTcm5pbGpaNmxFTTFiVzk2L0wydTYzSnFwcnlzaFZIRk1kNmlwQTc3QnZCRnBLa3V2TlNvUGRPUDBOR2RuSE9HMys2dVlxRmd1SHJtZktJWE95QXRKSzJaM0lBWE9Tck4vaWZHbzlVNXBPZ294S3B4Vm9XRzdURmphcG5pbGpOeW1VVGl2UWJFUk9DV0ZGODF2cW1USjF0VUJhNmVkM2FuUDBWclFOcTJjS2M4L0NTQ3YzYkVYemE1Y2x0em9oeEZxbUhLUWk3eUpsWEtoalEyK1dqaFJHbHBacW1kSktCWjlKeWpqYW1iKzhXVHArKzNHOHBqUSs4NVdiSHgvNUJTajFsaHVMbzBGaTNHcy9YWDYzU3hrenl4c1Z6UGNCK2t6WkdiRWxTMm5wa1c2NzJRMXA1WEcwLzB1MkhMTGxsVWZBUzlvcHZkZnh3dmhTSkU1alB6amFuN0FmK2lVSWRlRXVXQ3llLzBhOTVjdFI5UHNTaDBubW5LbEpEMldLbmxuNVd6TFdleXovK25UaW5rMWFPSzA4c2V4Q0FReDE0VkEyWE0yMVM5cVVRMm5ETkQvY2oxd1dvUFVIUDBxR2N1QnVCTUlEZkx5YURXWGFsS204TWJ4MFQxVnBYV0wzbUlXMGNsL2VVdlR5eFJYZzFKMWMxVkR1blRLbHhaWWlkcUVsTDRneDk3U0N0QkxmRmdvc1Vwdm1vR0xYdmduOCtCdWg1L1VBVU1xVUhoWnU4bUE3bGVQdCs2a1RJOUtLMnZXUGk0ZlltZXFTNk5pSVdmQzVJbnlrNkpxQ0dIUWhtZytadXhLSVdGSUViOWVtRFpnZTRFWCtwQ3Jac2VlK0NkakI1MVFKMm0vWGxDMDlyTWhjNUFyVmxoSTFjRHl5NmVqOVNsSjZ4VTI1OU9Vd2ZtUHJmMjZjVHBVS3JpbFRQZGxRTkxtTCtjZXI3dlBiQjBJYW9mZE00U1J2REtYeXIyaGlMbHpEQ0VLNlhTSUhXZjNaRmNjVUtITWlHZUJnL0VDSVYrcVJMRmhOYzhrc1hyQk5MclFvT3RiN3N3d0VJZGJXckJaYTJZcGpDcXBkQ1FGRitXa1hKNURsODE4NC8rY3JNT2pwOC9Qeis3Rys2ZHAwZlFqU2ZTa2REZlZRWnlBSTV2V1lzakJ4QjRyeTY3b3hlMitlOUNpcXlPTURGZGxTcHJSTjBDT0gvQXdFWllwMlMwR285dXZNeWtpUEpkK2Q4Vm1aTHM4U1pPeEVwUE0wMWNSdHU3T0NnVkJMRWl2dFhhbFJCb0xnMkRMTFNvcFVldG1tSUZNa1M1MURZWWo1blh6OGdjQ0Z4NytsU2xKZnlBcUsrcDBZQW1aTXNtY2hDTUcxbUFKOWRRQWVKMllka0NrNEZUM3ZxY1dlTWtXY1ZoS3VMYjJpc2hBRUlCYVRLTlQ3dFdjRnRiN0N1MDVjWkZOZFVtR1Nya1RUZ2VvNFpRbzU1R0FndW9JOUMwRndyR1ZXT21iZElwcnlHV29yaDROdVo2TG5QYlZJM2JXQ1NLNWpNWHh0THRpekVBU0hTY3VpWHZIWG5wV1pXYmRSbk16UTdFUUNZNUprYVVOZHBib1JqSjlXbEJxeFRwWlpDSUo3TGFaTXRiNFJJZ0QzcUJIK2ttZWtMeE5hUEVienh6V0Z1Q2ZpM1llQ0tSTkJzS3dscjVETGE1Nmo1MUZEYi9TTmJydnFZNk9iN2R2R1BkRWtJMThtZ2pKRnpiTzB2dHJMY2pDUzEzaGF3WnJZVTU5N01jd3FUMnlyQlFHSGttRlo5TDB3ZFFTd3ZpQm1JZ2lXamtsbWdzQi9kMExIbFRkZU4weFd5VEtGWGw1M2tyUnk4RFhKYmRKS2ROaVhOTEEvb0dBVDQ1Nnc2a28wWlNJSUZ0L091Qkd6NENPUmhiRDV0VXlCVytoMTIyUFdpUnZSNnRSSWlSSm1xa3RwSksxZzBSMmg2WGY4Uno0K0JORzBXTU41QmJsSzZ6dTA5Y1E2dUZKS3FUZjg4WjRxOHpkSks3RUlFc081YWZjaGlGYmZLVEtxZVY3cEdIMlJJNnpQbldPZFZveHkwUDJDMUNDaWtoQ0tQRGJzVUFndlFpTHVQZHNUNElKRnk4Rm1adDBpMEtyVkxidFRhWVVBRDlYYVRtaUlBbXJYQTJsZTNGVmhtN2RmbTVXVXNKdWZkZHk0VEUxdkdFUExlVXhhTVNwRUkyczVZVlJPWkdOYmVPcVdDbnFjN0VWSStFZGFUb3BYZTFtek10UzdEWG1QYlRCTldqRTBETFNhQms2RS9oZXk4VkxFdHNXSnJQT1hGeUZwajdVY1lTOWZwS1pnR2F1UWhOajdIQVVqYVlXUXh6clhjT0xDeEdZVU9XWFE1Yi9pOFNQd05uVDdRRExWZXNFVWxiejVOMUUxMVpmTXZqRW1hWVYwMXpheW9FN01TV3lXN01EMjZLcjNJM0F3R0Rubjc3b1A0cS9hTEVWSUswdXgxdmRqZTFJaWYxTFl0dEwwUU84Z01VRjhLOUtrZ2NPUHdOWGZzR05sWll2ZzREck13S3dYeEVBK1pEZHpDeEpzVnhZaHFlQlNsaEFKVWpzQm5kNG1yWDRFenJCcERRZ1JLVmZFVnlIR1BpMWxPdEQzbVA4VDgwWnFJWTU5YVNWQytwanIvdUFuS3ExRUxUNHJMZXVmaVAwSVhIckxjbE9OVjZid2lWZCsvWHdNU3hqNy91ZGUvVGtrWjlCM0cxOUhQalZnMzNhQXJrMllwaTEwd2VKaXdzU3pJWnZ2REt6L0lRNGdBRzFNNUNoNGlYS0hXNkVlN3R0VHJ1K0UzV0hzU3k1TUlDa2NrNDg4bUNMalVCOWpOK3p0STRvU1FBREx0WlZvcVV6aGNtZjV6UGUrTEo2N2Q3Z3BRMzVMMlBoVi9LMlhVeGl4Q1E2MGJVRno1SnZQa3FZL3h0ODhJMVhjM1BnUndETlNHY0RpcjFWQmZIOGNBQWdsaFMxN2R4T1E1dVFRUXBKV3JPbkxBQ25jQkEraDBaUEtoWkpDcTNEd0NTSHdTMmtkUW1tWHRjcjBsc0VCUWxMb082U2tpb24wa1QyMEVBSy9sS1k3Tlk5b0JSSVNmejhnaHZQdFBXL1RjZEU5UnhBaHVnejI2dTJ4RUxFVDBqZENkL1lwWHVNVjFpT0lnTGo1U01PdHFyQUk2UnRGdlpBajdSYjFqaUJDUTE5S3Jjb080RXhDK3RMdlBrNS9oUlV4WDQ0Y2hGYlJ3WERrTXF2a2xzSGxpNE5oZXFLdVgxMFJweDVFNkpERTZzaFVyNGJUQ25iL2Vudmw0RGVMYVJKR21PaExRd2U1UmhWcHhSc1ZHNTk4Y2NyWU8wLzl5WnZJRG9LNXlLaVNoYkJmZnk5cE9sS2xRRnA1VXUzUzZHNVJ5ZUE5cGZ0OFFqZkZUSVJiYXdqRi9HYjExUFN2U3cvWk0zZXhVZnZxM1R2cWhLbWJra0l6OTJDZWlkQ1QvNFppZzlhc3RabnZkSlVMdXU5M3kxdzV3ZEFvNEo4Rm9RZ2Iwc3FjVkFzWFo5WUpxN0NZWU55dU5IeDVuVnhicDlzOGJ0TitXTWZicDZ2ZlNrS3pXZkJBWWRUMmxpYnF3NFczTlpONDZGMmVtU0pGR25kdnVrWFkwanl0d0ZZenpabWl6S3FQUWdwckpZUnJmWk5XRW00bk4vcVZCS3pOdmxkdzg1THFxS092NEZKTi95L0NYK2ZWZW42aW9seE9iLzhEdWZPRWYwZzhRT1VBQUFBQVNVVk9SSzVDWUlJPSIKfQo="/>
    </extobj>
    <extobj name="334E55B0-647D-440b-865C-3EC943EB4CBC-91">
      <extobjdata type="334E55B0-647D-440b-865C-3EC943EB4CBC" data="ewoJIkltZ1NldHRpbmdKc29uIiA6ICJ7XCJkcGlcIjpcIjYwMFwiLFwiZm9ybWF0XCI6XCJQTkdcIixcInRyYW5zcGFyZW50XCI6dHJ1ZSxcImF1dG9cIjpmYWxzZX0iLAoJIkxhdGV4IiA6ICJYRnNnWEhKb2IxOTdkQzB4ZlNBOUlHY29YSEpvYjE5MExDQjRYM1FwSUZ4ZCIsCgkiTGF0ZXhJbWdCYXNlNjQiIDogImlWQk9SdzBLR2dvQUFBQU5TVWhFVWdBQUFpY0FBQUJUQkFNQUFBQzJVcm9RQUFBQU1GQk1WRVgvLy84QUFBQUFBQUFBQUFBQUFBQUFBQUFBQUFBQUFBQUFBQUFBQUFBQUFBQUFBQUFBQUFBQUFBQUFBQUFBQUFBdjNhQjdBQUFBRDNSU1RsTUFFR2FyemUvZHV6S0ptVlFpUkhhczUxRWdBQUFBQ1hCSVdYTUFBQTdFQUFBT3hBR1ZLdzRiQUFBTHcwbEVRVlI0QWRWYlRZZ3NWeFcrTmY4ejNUTTlBNXFOU0RkRUVkejBjMkZjUk94UmpCdVZlUWJmUzhDRUdoVmZoS2cxUmhCQnBHY2oyU2o5RmtMY1NMK2xvTkFEWWx4MmJ5Sm1JZk0yd1Q5Q2orQytYL0xTN1NSNThmamR1cjlkZGF1bXFydTZadVl1dW03ZHV2ZWM3NXc2OTV4elQ4MHdkaTFhNWZzTGgxbDlldUVzQ21iUWU2NWdnZzV5d1pGajhBb1BMZFB4NHRFOTlzN3U0cGtVeUtIOVFZSEVra2hWL1c4bVBicUs0eXZVS0FOV1ozS2RUS1gxYmhrNllSWGFMNFZQSVV3MnFTUVgySDFZQ041U2lBeXBKTE5lbzdOU0JDcUFpZWUvWFFDVkxDU3FkSjVsMmxXWXMxTGVWaDlOcm9MQVdUQTBhWkJsV2hGelZ1bHVFV1FXVDhPajl4YlBSSEpZdWk3N1o1bmVLazBwTEhpblBGN3pjT3JRdlhtVzUxdmJwNU44Q3k1cGRydXNnTXpsVzZPYmx5Um1MclliSmJvVXhuYm9mN25RWGRMazlWSjluMGZqUzVJekY5czZIZWFhUCtmazFyVndLcU55VTRkaGVabmlISzh2S0M5MTR5aHI5R2dPc0NVdDNhQnlNNGQxS3FkTU1aZjZ0a29HdVVUWDRQaFRveklxa2VhOVZhbU1jckRoTjFOdlNBOW1XamZ6b3VBYTFGUzZaVWVEVnFUTTV6MysxT1NsM1psMVhNakM2cS84Wjg0c1NnZnVpSndmNnVzL25yd1UwbjA5bUR4cE1ZaDJtOU9tdWRHbU1aWHMxNktRdG9IQkg1OHc5bmY1aEp6SlZINm9MeFA1WVFxL0NRWnB1WHhuS29QMmV2VGliclZMMzRzQ0xmRytla0F2TXEvN05udE5HdkcyMCsvbGg3cEUzeHBnMVJGajdhZDMyZDlTRHQ0MXNvdWZiOUQ3RUw5QzQwR0pXb2l3YW9hR3VrRW52bnhmbTBTUktmdzJQOVFlbDNTSEhySmxudlo4Yk1vYU9FWFQxakJKdHgycGpWNjVadzNObjNmV2llN3o2L0FiSkdHdnU5S0cvRkEzeFp2MjZhUzd6OWhXbXBOWXRvK0VQUklmRFU5TFBhcHpGWmpXRG8wMVZJNTBkNnYwWC9OWTlmSkRiWXJ2OHozNkxqODA5TW0yQmtWVlhxRXhQUUwvc3h2ZXJGQmhSUjN2bDI4bXRZRm1iSFZnS0kzd0ZwNUVSdUthNHhYbGgxb1ZCc2hHTk9iMTNuYWFwZXlRT1d3MVZlWUlUZDIxZ003VC9UQmtTMmpPVWs1Ym0wV2dRSnc2QWtWK3FDdnlQTk9rOExqbmt4TFdJVjFGYm1FOHdydTVKMlpBVTRlaU4vZnZNRUVqR0hac0N2aEJmVUx0S1dURHFWZ1FJcG9CYXZPbWtHVkVZVkJyRTkxSUZHNURtU3RqcTlxaExWRmgxZk5sUDFFcnJqOU02cERPc0tFVWdWcGJoUkZpQnFoK1F5eVh1djZ6WTA5cStqajhxSjNTMHdZRnBmRFFmQWt0TU43c1FCVU11dkhnbVI5cVJaVVlZU0toWFA4YXBJaW56UWdtZVNqbndZaWRHejZGekljK1NIbVkrUkVZNnd4QmU4S2UzbEdLemd4UTExV0poSlN1RlRIWFZmbDRocERUa0JOU2c3aUxDTnNPOG1yUlNXYlZ1RDhJTHZYY2l1M2xHYURXSGdtRzJCa1prR3FsRE5VZVpteVp6STdiZGFLUERGYmFXVmhGRmpsdVI4WmFrY2MrRURQaVNwa0I2cFowRWdnc2NadU95YWhodEkzbDRrMG9heHZ4b0o3ZXZMOSswcytrLzNReS9Dbm8zSk96Z0dGZmROc3hTNWtaYXBqSlNsMUxQcmpFWmZUbDl6RFlsWGF1TlZKUkVNRXBwa1pEVGZSYVJKTldJWmFDMXloVExGNDlWaEhnUUptTVlqdzdWUDc1VCtsYVVXTU9HWlZTNE9QMFIreU9WcENkOEdvcWtjNm5iMy91dUZPSVVyQnRkWDQ5MVBxSktXVjJxSXpWdGE2MUZBNFpBL2tlakxuQ250UlpETG1MSzhYUzlIU25HS1hBT2pTN3J0WlBUQ256UU8xclhXdnNEaG1WcGRncWJHbXJjYVhZbXByVktVWXBRNzF0R2ROcENvdjVsSG1nOXJTdU5YcUhqTDdNVHZxV0NuMjk4WnJ4eEVrVHN6dkZLS1dyTFpReDQrdGJabDhMbHZOQURlSnBpa05HcFJSTGhYQmtLdGx1WmZ5emhHS1VBZ3dxTkpnMGhjV1VNZ2RVeitoYXYxT0hqTW9vQXJPZDRjalUwZGxQT1RacHF1Z1VvNVMyQXNNWTBoVGw5Mk1aN1J4UVhXbUtRMFp4YUdSUW9jNzA0TWprSnpMWVRNT1dQYkdmckpRODlaVEFoQWJMbVhacE90MmFCeW9pamRLMWtzVWhJempjNEkraHduTTFyYTc5SFU2R0F6V2FlazFVU3E1NmltL3E5aldqbjc1Sm9FSU04MEJGbW5JWUVjUWhJL1IwbDgrQ0N0VjJaazFTbm1TcVdCa2hObldicUpRaEpUWWRmVFVsS09WWTNtRGRmZG50cUV4UzNzOER0YTVUNXFYUUZrRFNJU01jV29Nemd3cVArSlUzV0hFRE5TZEFGTzJRRDZhM1JLVXNheXFLbXI3RzZ5bGdQSkI4dWlhVnJ1c3poM2cyRDlTK3RzVTZ0NEVFR1dHTDRSdXA2NERESzNDOCtNRGRyV2lIQWt6YWI2SlMwaGJGbnJWTkVtR0Z6bWlOdGo0SDFKN1c5V2dmN0JOa3hQQ0FnK3NiYzBXeUhYbzJiMjl2Uk9kN2U3djgrUVd0R0tWMHRWSndIbmxYc1Z5THBCWXpRZlhlRE1rRktvU3c0SXdQdUdWVWlUOVVHSzdDVDhmNE9FY0lWN09tcjhVb1phaEJvS2l2UTg2Ni9SVUdiRE5CL2VlUHdnMmdVWGJwV2ZTaGErbkp0dVdIQzhZY01xb3ZUWUhaemliQnhsSCtoaWFiMmlsR0tUVU5vbW1GVGhqemxMRm1nWW8wUjFzYUI0NTcvbGtRSmlCTElTczZBWEhJdUNwbUlUS3JqQVFZbnBNS1FHZzZrOTBMTHNVb0JkQlBRa2J3ZENaMDR2VWVXK3d6UVlYTlRYMlZQOFU5YUtDeUo1WFJQSlFrWFRMV1JSSmdvVGlWMzA2eENDSDhXSzY5NEZLTVVsVFN4RDJjcmpieFkxRERZcDhKYWdzRTlxMUZzRHllajQ1OGFTbnEwNWhieGc0OTRtdGhWMk94aWF1K05oUlhDTGNZMmQxaWxJSU1LY3czbHdoQ0NadmhUTnBUbXpnVFZHd3hJWmdFMlF0TnBFcVBTNS95bU41Y2pqUUZNRzd5ZFlqOVB4TWZBVjZqeVVCU3lseE5LZXJzZzdmQS9hRFhlcjlyKzVHdXlpVkRYSm1ndHFFVTdUV3diQlNtWWVzUHNWbDJPWWZnUmtnTFA0NXFDbnh2K0xnTzc5SDZQT1lzK1piZG5scUVYd1diU0xQK2lxVWdTMEZrK1FuYjZFMEdCenAwQXROdzZxWFhMNFNLSmRndWNxUGdCdTJVZm9EZjFpRzB3K1Y5dzJUVHRveDhKbSsrMks5OWVJLzFjWU45OUlDZUZ3LzRyMTFwYUlGTnBGbXZvaWlsVkh5NlRaTUczSWlNRWh4R1RmZzkza1hyWHdnVmt4RFN4L29MRXU1MzZNdU12WXIvT2Q2a2g3dmVuMVQ1RjA5c0dYSExHenc3TnljUis3dDBpK2dML0ZhMm5qa1BzWmZ2eE5xbjFMekN0ZzhPcGsvUXQwOTRVcTJyNlB4MFlzc0g5OEJZS2xRTzZ6K1RmMC85UmZJZmFSd1FCL3h4bXZqMFZZUGNsbEdPN3Noc01jeXF2VmY4ci8vYVRPZUhvQ1A3TnFWZmxLVklGb2pOMWdsL2V5cDd5d3gxU2luc0QwOU5maHRTLzRUL2pPZ0lYZzRaMThVSkZMRlF1Mk1qT2tiUHpGMXFyMkNsb0pweWFQSHo5WWtaUGpJclZNLzREWXRVdE91U3NTN2VpRlg4czFZaEl6aTJidE82QlN1bFJwYTc1NXNsakFZaGdNeFFOeXl2bEF6ZEplTklNSWU1UG9ndlJFWVFIM1NQRkt5VW9aMm04STgxQmwxbXFCVXJEcmhCODFHWGpJR3dCYXY0WjYxZkU1bk9lc01hUytnV3JKU3VuYVp3VDJ2Y2JtYW9XL3BFbVlBNUhIYklXSlYrdG00T3hoYUZta2hUdW5ldHNZUnV3VXFaU2xNWVV6QTU4OHhRVjQxMUpZRG13dzRadCtRQkhlWjZQNzZ5UStjWTlHZ1FmeFFkS1ZZcHlEdW5iYjlubkZ0bXFKMzlLRWpYdlVQR3VveTVYYWYzYUlaYmVjc1JsMkxraTFES2RwdG5uYnhobzFzUkdRTUtKN3Fab2ZZYW1IMWhjOGpZbFcvQUtxRllaSHJobVdONGFBMGxkWWVSVjVzMEwyMGM1NU16OGZ3MHVwczNRNXNOSDJhRjZ2bHB2UFN6dUl5ZVNoV2RzUi9uaEgyK254MGJTOU5VblpHaXBBYnlYNUZjYzM2OFJWd0tSZ0tkMDJhRm1zbkErVWx4UHlManByUlN4SDd1UGFLdHd6T29uOXQvdXgrZEVkNTdlMy81QndSNjhoZVpxcmxPRW53UXhTMnBGUFFlUmFZTjFhdkpEUFgwYXhFUzd0dTRqS2ZpTk1pTGRTNVh6WTEyUjVtMG15WWZIVUlhMGFhOVkvSUs1eE9jNFNTdmZ0enRiNm5xUVdhb0J3MG5sK2hnWE1ZRGVUeEE3RCtLenViM0xmcU0vN3pyd2RUWWtHN2R2dlBGTzkrNU5aOWZ3VWNFOGJFVzliNW5weGp3bTBEbXAxbWhibVZLOGtFNEt1TVNTUk5EVm4zR09VZmJ4aE9UbjBiSEZuWVBYZnlRRS9md2wraTdNUzZuTWlSa2hkck10bnRRSjRqSVdGY2JkYWlyNkRFd0pRNGNqSDhEWlh3RS94ZDJFdWRha2Y5Z2toSHF0a2xzNHJSU1I5cktCK0EvRzFJbmx2TVE3b0p1Qi9nVzRkQUp3b1RZNmhtaFZyNHlJK1l0ZlJMdHorY05adVFmVzFaNTVVdisrSVhmeGZjT243a3BUc3FMaGpyU3ZtZ0xCY0FyMzdwaFpyMWdxQldyU0hIbE5RS0FPekovV0NqV1RxWWl6RUloNUNQZVA4ODNmNGJabmpzS3owQ3ByQ1hWM3krY2svZFp6ZUwvRytNVzlLUDhTd0FBQUFBQVNVVk9SSzVDWUlJPSIKfQo="/>
    </extobj>
    <extobj name="334E55B0-647D-440b-865C-3EC943EB4CBC-92">
      <extobjdata type="334E55B0-647D-440b-865C-3EC943EB4CBC" data="ewoJIkltZ1NldHRpbmdKc29uIiA6ICJ7XCJkcGlcIjpcIjYwMFwiLFwiZm9ybWF0XCI6XCJQTkdcIixcInRyYW5zcGFyZW50XCI6dHJ1ZSxcImF1dG9cIjpmYWxzZX0iLAoJIkxhdGV4IiA6ICJYRnNnS0doZk1Td2dYR3hrYjNSekxDQm9YMVFwSUZ4ZCIsCgkiTGF0ZXhJbWdCYXNlNjQiIDogImlWQk9SdzBLR2dvQUFBQU5TVWhFVWdBQUFhSUFBQUJUQkFNQUFBQXZuQjVVQUFBQU1GQk1WRVgvLy84QUFBQUFBQUFBQUFBQUFBQUFBQUFBQUFBQUFBQUFBQUFBQUFBQUFBQUFBQUFBQUFBQUFBQUFBQUFBQUFBdjNhQjdBQUFBRDNSU1RsTUFWTjFFbWU4aXF6Szd6V2FKRUhhbVE0UllBQUFBQ1hCSVdYTUFBQTdFQUFBT3hBR1ZLdzRiQUFBSXQwbEVRVlI0QWRWYlBZd2JSUlJlKzN6LzUzTUtlbHRCTkVqSVYxQUJrbDBnUkNRa24wNEtBdkd6SjZGSUtaQXVGRWdnQkhhQlVxUnhDbEFLQ2w4RFJTUzRLNmhvZkVoSU5CRytEb1IwOHRWUmtNTWxCN2tFOG5nek83OXZ4M3VlamIzbTNPek1temR2dmpjejcyZG0xMEVnZnJtblplbE1QaS90eG1BM1hvK1J6aEloZjBMUnprT0xrczVVdlZqOWx1RHQzQ09FczFhOWRMUnZRVjRDdlE5L2UvSE94MS9mdDVxblVmR0VzUURQV1NpYi82anFQTERmMzZvK3BZSTNqUEpERStrS1hGZlZXYTdSSTFXZlVzRWJ4Z3BjTWFEV1FHL0NtVHMvaHdCL0dhMVRLZnJEcUQ3V1FJdWh2U1E0UCt1NmRXb2xUeGhiaHJ0ZWdtMExOb295VjlCcXk3RGlDV01WS2dwY0Z6WlZtUlg2WUxnK3F5WFRpaStNVUxtM0loQmZYUVpqQVROVndock1GMFpYb1o2SGZ5MUpRUVBBSmt5bjVnc2pyNHluRFhVYmNoVmlXWkxOa0UzTkYwWU8vaFRBT29idlpxUWlnT0VJczBIdkdNVWZSdlU0RXJOQXpTZ0g4TUF4UXRZa2Z4Z0RPT1FnRnluK0FzRGRyT0U3eHZPSDBSZGh0Ry80Y1M0NEQwWlM1QmdxSTVJL2pIbGhTQVBZc3pGaUhEaTBLVk9wK2NPWWdTaGJyWkw0R3ZqR2dRbnBtd0lHY0ZVV2hHSWFsMjhjMEQzSFdrb0JvOE8zV3dGVThpQUFWV002amhYcHFNSlN3T2h5bDFBQ2NpREhPRUIxSEJYRU9QblN3TmppYnJ0R1hmVU1VQjNIQ1hSa1dXbGc1SGxxMEZQWmtCaHM1ZjhSanRMQW1PZnAydzUxM2t2QWRNeGRxRzU4TXZLRVRvQXhEWXhsbm1JRG5MUHhZQnpZQzk0UFlRUGdYYnNsMDFvYUdBdnNHSVRidFdVanJRR3NMY1BiclNBWFR2TW9td29HTzZyaWRyVVZDbm9BeGVaYmpOaWVwdE5MQmFPS2E3QUlSMFNqSFhpNGRMTFBpTGlWTjBsamR0VlVNSnFZcTg3UzB4M0dnZnVkNk9JRURhMmVuUXIyU09sZ05EQVVsZWpwQ0EzcldOeW9ZckZpajVOZExSMk1BVjQwYnZHZ1pDQkZ3NUo2b091WTJrRXBIWXd5SmdjMWVHU29nMFUwSG1rOU9FL2tUc1ZtbldRdEhZdzJhdE9sS1U5SjN6S2dIVTFObzNRd3R0QTc5K2laSE9OQVJVdytydno2Sk5jaFNiWWJ4dXJMc2QrUHBwUVN2bFJwMEV0N2pBTnJnZ25mZUd5Yi9MK1RMTjFzRzNmWkRXT0FKa0YrVnZBcDRVR29TVGNXeGdHSkRrLzZrUnVQQ0RQbTdiL2ttZFRURGFNSzhPYU4xMzY1MDhBM1hMZHUzZnJwUzdDRGoxTWo0M1RVdHk0Y2NoM3FGaWVsRFpQcmhJSE85eFUrYUVsR3ltdDJXbFBDZktGRDFnajltOXBiWFozekZkLzdQdFF1WTVLcVJMTGRNQXJ3UnRUY1ZxWlJ0VnoxTEJ3SE95VGtvRGRRTWFpcGN6NHNIalV6WENNM2pGa1pWd1lLMlVETlA5UFZwVkYwTElsbUl0U2I5TU9OejFydEREVnl3NmpKQmVrb1pHWHJiU1JhZm15TmNJZnVSZm9FdUd1bEJFN0pVaU0zak9hMmdLWU5vS1oyRkd0aWEwVHRxS1oyS0R0b1dCT1FwVVp1R1BKd2luUDlRT2hXcm9nQ2Y4eWlaNkRldTZkMktDcXNZaTFuejFJako0eWNqRDJyMnRpNzEwL1R5SWdEYmN0NXN3UGdZN1AzUk10T0dJdHkvRVY5TTkrcm16aFlQS0k1Z3hFSEdpcGxqVHBscVpFVFJsOW1tU1U5MTQxZFc2TVR6T3NzOTJmR2dWQm5EN3hYaGhxNVlaU3ZDUFM0ZTFxaTJGa1RCZjdvWTE1WFZxLzZPTW1JQXloVnJuTFVLVU9OM0RCZWFFVkFnb0UyOXR1Q0ZEMVk3czFPRk1iUGlBUDRSb3F0Y3U1VDJaeWhSa2t3RUk0T1J4S2JlTExUWHA4bVJpb2NvYXRqZmlTdlBIaUdHcUdoN0FtUU1SaElwN3RIc0FhNDQrN1Jld2FNQStkRU94WjNzZGhlbC93WmFwUUVJMkNoWDRZamlVMDgyVDFEM2piL0hxZ1g1ODJvMktqTFhobHFsQVFqQ0l4d0pMR0pKN3NMV3NTOHdmanQ2T3M3Y2ZRSVc3S1phdlQ4alRYWkpKNExGMTRsbE9EekwxcUU1R0NLU1VxQ0VTRG1ZUytLTzFCaCt1NGJRK0psbmFqTkFmZUNNekpPeHlJcytpUDZuZ2w5MEo0aERJc28vblNtdUtRa0dBRmFDaHphdzhoYUNIVzJKMXV5SHJCYmNQbmRCaGJ2WXNPU2RvVmtqWEN2SzV1TEpHQVhPN29GZU5Xazg4UkVwbk1heENrdzJOU2FtSTJPZUcySmNxenZ0SEMyWkZ6R0R5UXF5RnhlVnoySVJrMEV1NjBhV1FIdkpWU1dMeG9ZMC9WUm1MWk5wa1FZZ1JtT3pGN2NaV3d5MzM1Rmt6RU9WRVFOSjV4QnFhNnBWcUpSRmNFcXo4Nlo4SFNpelREcXhwZ3FTZ0lyREdHeUpDWENTQWhIeTl3cDlNd2JMTnloZFRrK0x4YU1UM0NKUmgwRSsxZ3k4eWRhTEYwanhtU3YwUkFtUzFJaWpJUndOTSsvR0s2WkU5MDJUS1BIb1BTTWI0NkpSbDBFSzkxSXBCamVXTm9aU0JBd3BsMUw3U0ZNbHFSRUdBbmhhSllQWDFLK0FBZEdBUHR5L0R5cWVzMzhMcHhvaEpNdHIveGxseVpkRUdaYUo3SlZQT05NTVVtSk1CTENVWnQ3Z1dpbHhHZzE0MFB2NGc1VVFTVjF5RUEwQ200Zi9hR3U5cUwreXp2ZkNVSHE4Y1BEUTFXT0NnNG1LaWtSUmtJNEduQlhOV09HMk5XTGUzcjgzSmZISCtsYVhDTnNJeHFaM0o1bFMxSWlESGEyUG5STDcwUTdQRlMzd200MlJhVnJoTjhXMGgybGVIMExQcExReWxwTytSaU91TTMwVFBmdDVCVEV1RVlMbGowbjlUMnR6VWZTUUorT2JMR3J3bFAxOVpXanpVQnJjWTF5bHMrbC9ENTFIMGtkTzduV3crUkZTaTYvczlNdFEwcHhqUXJXaVg1SXQ1SElQcExDV0tvb2h0amlqaUVJNW9hcFRLSEVOWnE5UzNuUzFqMGtZUW85WkNJYjBpTTBoaGdhUlJmWHFMMU5lZExXUFNSaGlIWlBaRkdGdmo3SlU0YWhpbXRrWHkwTjZ6Y0szVU1TQnUxdHA4Z1ZkYkxWSlNlakl0WklHaGNVUTlYMmhBVWZTUmlPOXB6RDliWFRyaHJwcUpNM0lnNk1oSUpUQ3ZRd2w5QTV1Y2xIVXRuSVBTMnBQWjNCMWFSRldReFdwWGh3K1NVQStPRHFnY3I3Z21EckhZdm5DU29qU3pxNC9CVEMrT3JxUVh5d09TTkxMcGdIaWpncm85UlFUdlF6UXRET3JwdlpuenFpcEdJb1VSZ1p0UnpOK2hkVjlkVFlYNE9MRytkdm5uL21vbUZMaGJIbFFLTkttZ3VQeno5Nzh5YmlDUFgxaDlTb2UyeHVueEg5dCt3Y1BidGoyM1Rqa0ZTMG9sU08vSm5VUmo2a05wTnFHbHpDeGlKcDBVN0lCMVl5N3hvMVRzdDlFNmVsbzR4RlVzTzJIUHZQcE9sd1RiZlhLazBUZW1NTExWTlNyRXhqNmlxNTM1Z1NydFRETGtDZDlpMC9vSlF6VmU4YllWSUFuNHMrdURsVGFoaGdmOTJVbGY4QS91SitOOWtMeUxRQUFBQUFTVVZPUks1Q1lJST0iCn0K"/>
    </extobj>
    <extobj name="334E55B0-647D-440b-865C-3EC943EB4CBC-93">
      <extobjdata type="334E55B0-647D-440b-865C-3EC943EB4CBC" data="ewoJIkltZ1NldHRpbmdKc29uIiA6ICJ7XCJkcGlcIjpcIjYwMFwiLFwiZm9ybWF0XCI6XCJQTkdcIixcInRyYW5zcGFyZW50XCI6dHJ1ZSxcImF1dG9cIjpmYWxzZX0iLAoJIkxhdGV4IiA6ICJYRnNnVUNoNFgyb2dYRzFwWkNCNFgzc3RhbjBwSUZ4d2NtOXdkRzhnWEhOMWJWOTdhRjlxZlNCY2NHbGZhaWhvWDJvcElGeHlhRzlmYWlob1gyb3BJRkFvZUY5cUlGeHRhV1FnYUY5cUtTQmNYUT09IiwKCSJMYXRleEltZ0Jhc2U2NCIgOiAiaVZCT1J3MEtHZ29BQUFBTlNVaEVVZ0FBQmJ3QUFBREVCQU1BQUFDbVFmcDJBQUFBTUZCTVZFWC8vLzhBQUFBQUFBQUFBQUFBQUFBQUFBQUFBQUFBQUFBQUFBQUFBQUFBQUFBQUFBQUFBQUFBQUFBQUFBQUFBQUF2M2FCN0FBQUFEM1JTVGxNQXUrL2R6WmxVRUdhSnF5SjJNa1FmN3A2VEFBQUFDWEJJV1hNQUFBN0VBQUFPeEFHVkt3NGJBQUFnQUVsRVFWUjRBZTFkZTJ4c1Izay9mcTU5N1d0ZkNHbFJrZGpiSkJWdjFpVFFvTFJsM1RTVVBxVHVyVVNMQUxYcmdBSVMvY05PUWlyRWEwMmhEeDdxWHFqeVI5dWdOVlVLS3YvWVNxbFVpcXExV2lUK3FlUmJWU3JxSDhVdWxhS3FSZXk5ZGlESkpXSDZ6Y3labVc5ZVorZk1uclhzelJ6SmUrYjVQWDduT3pQZmZHZk9jWmFsZ3lLdzFDQmxqMnNKdVlUQU9VRmdwYXh4RTdKelRsUkxZaVlFNXN1Yjk5TUp0WVRBT1VIZ1lubnpmdTZjcUpiRVRBaGtQVzdmT3g0b2FoLzV4cE9mZS9RV2ZCTWNlNXFtNG9UQW1VTmdsbHZ1TThXQzFmNzk4Mm9OdWxIY050VW1CTTRNQXJYY2JQZUdTVlI3b0ptUDRldkRtcWI2aE1CWlFXQ1RHKzNhY0hscS84eWJQais4YVdxUkVEZ2JDTXh4bS8xQmlEVC93WWI2bXlGTlU1dUV3SmxBb01udGV5TkVtR1ZtMzFzaFRWT2JoTUJaUUtEUHpmdEhRYklzMHNaWGc1cW1SZ21CTTREQUFqZnZwOEpFZVFSYVh3NXJtbG9sQk00QUFydmN2Z1BINU84UzhzTXpJSFFTSVNFUWhzQU1OKzhmaDdXdXRVamdRQjlHTDdWS0NJd1ZnZnpCL0hIZ2l2RUNJZGZHS2s4aW5oQ29Fb0VEUG54ZkNxVFpTNXNHQTVGS3pjNENBbFBjdkVQM1NsMGdhZFBnV2Joc0Zja3cvNVpSQ0gzaHlpaTl2WDJmMlBaV2xhNFFEK1pEZlk3NnM2VlpHQjNlZTJRVUZHZEhWL2IwR0pia3BDdSsrRE42dmx3dURxYjJhOHB4MFZ1VDYzcStvdHpNallvSVVUSURQbnkvSXBEa3pLaWJCdWVPOXdKWjhXWWpLM3Q2RE10eTBuRllKWHErWEM0S3Bnc2pyYVJxWTVySmE4MjNsZE85cURWN1dFTkk2TlAySmJKZFJHMTQzVzdKYlNzakszdDZETXR5MHNIcWtDMjlvRlF1Q3FaNllNVE1MY2tTQ1hzYzZPNWRVUHJFeVNoSUdJUmJmUGplTm9wOTJkNmFyeWFvZklvY0JiVlRqVVpVOXZRWWx1ZWtsSVJVbjVTYjFyVE9XUllCMCt4b1E5WFl6UHNpdWR0UWJvUnNuNXQzNkowNFhYTDBOU1JycWQzbHRlOTg3aTllMHJoaU5MQ3lJeXA3ZWd3UkowdUpnQUtmZWNmQzlHSitYY1h2N1c5OXZ5bkU3bWpycUxHWmQ3Wlo0ZE9WL0pYTEUxTjVUMzQ1MUkxeDlyK0FOcTN3SjZZN3puYTRjQ1JscTJJNDFSQjJ3czdIYi94dGN3TEZuTEQ0b1dtZmVVZkNWTlBrWlprMzY2SXNra3Q2UWNuYytNeDdzY3J3YzVzRE1YUVl6YlgvZmtrVXRPWTl0Q3JtQnJPdDFic3lJeWxiRmNNT0J3bjluaGlTWTA0dU5ZYVYrY3c3RnFaUHYrdEZyT3V0djBXUHgybjZsWm9NZzVHY2ZmaVF5TGg4N3l4cmhnYXFOWVhjbWZ6Qi9HbnNKbG5CaSszdi9mbGZBZVI3YnFGdzZRaktWc1p3NGRFdnNkbitCak9XZDkwTGtoOXZZeUUxVHJnaU5PMHo3eEZnb3Z2NVJVaHM2Vk9RK1Vra1RLMmgvRVJVSEo0Y28zbjNSd3JwNkNvc2dkNzBDREEwdldQNTNFUEdZcVpCUXVLTUl5aGJLY00ybVBSV3J2VGZ0d2k1SVRLMHpPUlVHaHlmZVFPaFdKaVc0YXJ1UzBIZVF3Z09TY3lTZFZrVmxSaWplUytUdFNpUm5KMjYxTGpKcU5vNlNSdUZMV1BOMEFnS1NJNmdiS1VNRHdoUmsrWTh6UFo0Z1c5eU1qUWZuaTAwNzVBRmp3MFRiQkZDZ3hiOUtobVN1SXVxaGt2bmFERkc4ODRhbzYxNk5Xa3BDbkJVU0ZFanJ6SUxocmNHeTUrZ0NUSmEyV29aN2hJcy94UGFZR2h5VWtxSHB2em1IUTNUTkV3M2lQMG1JZXE5d3hwS296WWxrdU0wNzI2RjNvbDRNSDlVUXJlb3BoMXlSZXNIUVp1Z01HTzBzdFV5aE5IdnNwS2ZScHlVT2lZbjFTNDA1VGZ2YUpqNit1TTYrdUdQYTBLYzBYY1BqZE84WjZyMEpRNUJiempFS2tRZ1VQbDUxMWlydzlMbmVnaVRhR1VyWlVqWEtEdEkzQmErT1UxT3FGMWcwbS9lMFRCMTlkbVJ1dUpTZ1VOMGJ3WkthRFFicDNuUFYvbmVETlViRGhTME16U3BKbnZSbkE4aFpuTXBoSFNzc3RVeXBHL3ViU054RDlEWWFIRkM3UUtUZnZPT2htbFg4Nll5T3QvSTRhUnVERFdCVXFKbTR6VHZySW05S3NRMEtna0RFVDMyb3pvSGQ1ckNZVUhhcXhQS01sTFphaG5xQzdVczJ3VEVoTzRXSjFFUmZ2YWJkelJNRGMyYnl1aTdLMktYU1FYMzQxak4rNkJLWTN3SUZJY2p5QkVPdjJCbVMycytCQU9SdnFEWldNdEhLbHN0UTJPaGxoMENZa2U1bUJZblRmeWdqTis4WTJHaTNoU2VIZWtYcjhWU2ZtcjBpejFXOCs3Z1pVNFFmZ1dOOGs5OWh6NllMNkJVVkZVM2pibXRocitpZm5TWXYxemN3RjFiTGNPKzRiNE53RnEyYzhZV0o3ZEFSYVYrODQ2RmlYcFQrNGdsZFU1RVpMTXplbVI1ck9aOW9Vcm5Pd01FNmJHRHdLZzhXU1BtN2RNTWRmZmpsSzJZWVZjWkI4TUdCbFZoUFRhbjh1ajV6VHNXSnVwTjRkbVJMckdFZVIrZ3pUL2xaV1U5eG1yZUs1Vyt0RTVqUm5DSXFTdFM0ZUp1eStSWnZRSEVjd1hhZW9XVmkxTzJZb2E3aHZkMkFJRHRjMUV0VHBZR3d3dTg1aDBORTNoVGNuRkErVk56RjFzdm1xTSsxQm5ybmhNUWxvd3VvTUw4TkI3TXorQ0hJcFIxYUR3M1Z0bUtHVFpRM0lHS0QrWk9ObWdpeXl4T3ZMalVyOWU4bzJIcUc5NFVOZmQ4My9QRkNnYkhzWTdlV1gzMDZRWEIzd1hWNFZoRFJWVW5EODFRZldnOEZ3U0pVclphaHVaQ0RYYUN5QkhHNGhTQm5kZThvMkdDYTZyTmpuMTFnZWZNbVRSQzRQR2FkN2RTVzh3ZnpLdUh0aEg2RHVuU051OUhpT2V1RCtranFxT1VyWmFodVZDajVpNFdFeFluSVhlSnM5ZThvMkdDNlVXTGhkRWhiSjlMdENvamhDVWtOSnFPMTd6N3V1d0c3OUxaSnVnT3gwYnBqc0VkVkJndDc5SWhwc0Y3YVVVcFd5MURjNkZHelYwTWpoWW5yeUwrQ3E5NVI4UFVOTHlwRmtpYzh4K281enQraVliVWpOZThaeVM0UThRSXF6NEUzZUVZMzRONUNENGFrZ3pDclNKRzJZb1p3aUNxS1VCWDQ5ZTVSalluUTlPUXJOZThZMkdDSmFrVzlxYlRqVmpjOTRMblRiL280elh2QzZGUk5iK0F1Q1ovTUcvc1dNVXRSa3d2V3F1Wm5tNHZSZlJqbEsyWVljZFlxUFhCV3E1eW1XMU9SYnA0NnJ6bUhRc1REWFB2STJiZ3cwdC90aVZFbC9WZnYrWGtwU3p6OWViSmwyVnBVY0p2M3VWcDJYeGdjclFMODVLbEovL1ByUHZZKzc1dEZ1bjVPbWdQUjM3RjlMb3Fjck55NkJEVStBYzVIN2psK0o1dFVlUTd1NVN0ZmViZWs1ZHUrWHBrV2NVTU41VXZ3bmkybGV0dGMxcjZmUE1OMjdUWjBwK1JlelpvWXVqaE5lOVltS2c1SHlHMkhjanY1WG5MQy8xWFFock1IVmdreHp5QmVycVRYdk9Pb0dWemdCMEUxK3hTVnZKSlVPVEdCcTVjMlNYVzRJbnJJWjAvbUJlYkVveGFmL2JyOXdJM2ZMekYzWFpWeGx6emVwZzhuODJXdmtDT20rUjQzOTFIbGpxVXZWZ254MnEybFMxVm9tS0diYlZoZy9LZ1UzOGVaY3NzVGx5MmZXaldJN2ZwWXlqdDZ6eDg1aDBOaytsTmdRTGl1UVo0VTdydExKQTM3OVhhMUplcHYzSXIrNitnM1lRKzg0Nmg1VUJFUFJJMktydk0ySTYvcFlyWlB3NFJ5M3hWcktWQVpYckkxNjIwU24vbXc3d2IrdlhzOVJxWVMyRmcrT09zZS96RkxIdlA4SmQyTEdYaFl2enMxbEtQL0p4WHRJb1pOcVdyelRqU3NYRTc1MjF4NnA1OE5udUVPbzlUeDMrY3JkU0Q0bEUrODQ2R3FhT1BhTlJYRVFMRHQ1dHkwZk5UbXhyK01seUdDOVE3L1pSNXFmVEdlYzVuM2pHMEhBeWFubWZvRDRJZTlEZytFcDFXNExIdW4rNTlUR1E5NXg3cnBhMUdQQzFSTVgzRHlUeFFOVXIyeEVKTWxBSEcxei9NM3NlRnNmbXFLUFdjTFdXL3l5YURlZUwvcGx1MURPbG92WTZFQTE5RmpJVXdSRjlITlZrMngrem9BSzdQTG5SWmFCbERwZFpXWm56bUhRMFRTQ2hXa3BUSlFEMnl6S1prU0pPelgrUW9Oc2hHYjUyS3IzWGtUZXhmajNsSDBiS3B3MU96eTQ1U2VJdWUvTVMzUDNJL1hBMnBYSSs4ZHN2WlZDdk1IOHlMWUpkVzU4MEFhT1loMmVxZDZuSmRrNWNEdi9VV2YzZTdSWDZrTjdaeXByTEx1VjIzVGFxcVo3VU02ZUNIN2tFNjEyMElYaWFuSHZzeTVUVDU0U0lkQzl0YVI5SEhPdnZNT3hvbTRJczhUYmhMMUhnM2JZUWx1dnhUbW0zeUM5UTdoL3ZpcGlXZVhlQXg3eWhhTm5XQVRSOHo4aVpUNU5kcGlqb05iK05GRUhZSXNHNzRiZ1UvcnVXRVFrNTBDL0h0Yjd5ditkUjljSkE3Nk8rdmJiZzdOc3g1b1VQSWIrWXdkczBYSFN3U3ByTHQvSzNZdnI5bnRReXBNM0treE9vUjhucVpNemd0OExGd2pwd2N3bDFMNzRzZDJkU2Y4SmwzTkV4Tmdnd0VKbkRrVUsvcXFDM2xtaDJRWStwSDFkSEk2SmZYODUyVE9Gb09OZ2Z1SWErZGUzb3dydVlUZDB2NlhBNHFxQWp1V25xc29hSmh5WWZJamM5Q20rNDZiZGphcHIrK0E4UEwyb0NBalIzZWVtQk1sallOUTFsWTMvTTdGc1kyMzYxYktVUFlWb0w5MWYvR2IrWEM5cDhyV09JK0h6UWgxRW8vTVVlL29INFZWM3ZTUHZPT2hVbnpwajdVSkFRdCtmdjZNNVBaZk1MdDh0VnlReHYyUGVMNnRsVEYwWEl3MmNSemo2eS9LS0NtWGpHYmM2YWM3V1FIbGFBREZCd2hFNVBvMURvNW9zazZ1MzZGTGliTURmdTBxVHA2S3JKMmlFMUh0VUFwUTltdTBBbGs5dGhPdFF5ekRscW8xVDRKb2g5SjZVeE9MUzRSQkRQcFZEOE5KOVZXZHJJU1B2UHVSY0pFWjQxM2Y0TWUvL2cvYjRmMHl4SEhnVm8zME5MdVpWNTN3SjhEMWNPbUc3ZHpFa2VMODlkK0QzVVo4N3BaK2NhaytGSkJ1OURzTU1rbW9BREhOaTRyVEMvbkRnZTdmaGVOMWJqZUU1eFZnMjVMUmRZRy9qRTRwNklyQzhTdThBb1lJdGQwUmlKWEtVUG1rUDZBR2NzM3Z2T0hJUG1OSThFbnl3eE9DM25vQ0VTajF3Skc3NkFCdzJmZXNURGxneFcvcE9UazNVcGVzR2N4T3ZEQ3hqWS90L21OK0xlNjY0STc0clRidk9Ob1licDV1cS9XanFoMjhDT1JvWDd4SmVyN2lUMitvc0o3N25Nc0pBVnZRMUhSNS9mU0NqTnNjVmxGcFg2R3NleElMd0ZtKzNsSmQ2aDU2OHBPUzJjR3lENnRreFc1U2hteUJTSkhoLzIrQ1labGVSaWNwcC9oTldCZjFFdFphb3BiVVhad0puem1IUXNUOWFieTQvZ1hqUTkrOXJUSTM3d0k1ZGJ6U2ZSSnJKMVRXRnJvTk85SVdnNG1xODVSWWZlcWJMckpZbGQ5YVVTeXdwZUE2MFNQSVFGeTFMdSt4akp6TkVDUVhaRHpCbW9oazdCeXZ5WXpOQUZqbm1UVTB6NDNvelhMTTdxeWJUbjZnTWlldTdkU2hqUWVKWTg3Ym4yL0pxTEJhZk15cjRWaCt6cE5yZndlencvNTlaaDNORXdka05mSHNxMHQyNlp5MXh2V0VPeENtcjArK1NxemhPV2Q1ajJNbHBNU0t6UzVyTHFFcWFHVkZ0MUdzcGZWQzYxT1o3ZkxMK0VWdmRTYlc4a2Y4azR6ZkdZRVNxcjl3cDFYUlFiR3NqMlJabWN3Q3I0RWc5eXVwVXFoc25ESjEzSmFvQ09PWktKdVZUTGtEeW12YS9LcmpNR0pMMFF5ZUphcEJjcEZlNFNKS0dKbmozbEh3d1NEbS9mSzcycFQzbW8rWGNNYUFtTXBwQU9JajBRYW41M21QWVFXN3ErbkxTNU84MTdBZmw0TEFDNzE1ZEtTRCtZdjVBUG5JYlBUMVh4U1JtSWZLQXVHL2FSYnFJWnVDVkZYdjJsT1JNWEtRdGZ0bkJhWUZycXJjTGNxR2ZMdzNpVk5mcFV4T0luYnVLK2NMOVUyeXhBbXVEanptSGMwVEcyM3NUS2V1bm5QWGVXQ3dHSlVEamhJTkZnYmI2T3NURHJOZXdndDJkbEtXRnhXMWVTdUdzOWhBUUhnNTJiY3Nxa2VPRVhkZFRoQ0g4elg5bmpuM25WNkh0aGVRa090ZmcwYllJTmJEaXZkdjJFTUc4WEtEdFMwQzJUelFDZ1ZBWGVya2lGN2trZjJLUXZIWVhCNlo5NEVoczhqUjJ1RWlWYnJNZTlWRlJvcUIxUFRlSmtCTTZ0cm83ZW9nYUdDWFVpUno4OGdRWDZkOVFxbmVZc21IbHFpMmo1YlhLWmREdXNNWG1oUlg3b3RIVnlicEYxeVFLMGJEYXQyQzFkSlk1MldIdUE3aXpkVHNSRWFRTmppaGZudlFGMTlrUE41clk1TzdEcWttckoxTmRqRDRJWkdiOXl0U29iMGJVcHo3YUFFdGpqeHFyYTZDVlZiK281czdndmdRa2g3ekRzV0pocjJkaGtyNDlweVZvR082NFpRTkR2bldkMFVtcmVIbG9OOFhtUngwYTY0NkxlNkpsTDAzQUlkN1RFVnR6RFNjS1hvWVJ1cTBVN0xydkRRcytNZmc3WFZnMnV3UTYxVDFsTUZNUHdaVjZKUVdmQVJwVkpnME1nbnd0MHFaQWlDZHdBVlhYNlZzemp4cXFhMW9HRGxDQk5GQWxJZTg0NkZpWWE5TDJrTVVNWnQzcURqVmRSSUpwL2Nra21jS0RSdkh5MU1RRStiWE9BRzBSdlFYSDhIbC9WQnh6VmNNQ3lkZnl4V1dzK3c5cXgramsvQ1RYdFVXbEVoQnNzRytEWm1SZ0I4Q3ZOS0ZDa0xIcmFjb3c2UnFRTXQxSzFDaGtCNHMyQ2habkZpU3NId2llWVZWc1IrRUNhcUVGSWU4NDZGQ2J3RHJ6Y0Z3OTUxalRmUGdJNUhqbUpmVWFGNWw2VGw0T0VjdlErdjRKWmdDR3I4eEJYZTlBQjZFTExqclhkVjhIODRPdVMvZUZvMmdLNytvV2Z4Z3BoaFpZSFV1cWc2c1B3YVVWTWhReURadHBZSGdnOWJKS3VNVEhrV2FyTGVUSGpNT3hZbUdQeU1TQ3hpNlBhOVFVZlVabWl5MEx4TDBuSXdVODgyVU9YZ0tzb3c3OFFjRjdWNkt3TnhLRS8wMDJvcUN6Wlp0SFRGT1NMSVJxYURDc0U5NlFMMWlPRnB5MTR5Z1pYdG9FbDBGNDNrc2pGTFZNZ1E2RFc5dHhGN0xybWw4NmE1c29zcnQzbEh3d1FnK1kxVmo1d0kyVDNlbEtnMno0WG1YWktXU1J2eStJckw2czE5bWFTSlEzM3UxdXJjbVJiQWNyZTd5bGRhWjVQd2NyRjVHK0dGRE82ajY0Smd3eFVERXBYOGpKWGRSSk5vQTQza2VvOEtHUmFIdmVuWG54em1YWFp4NVRidmFKZ0FKRy9ZRzU0elNPOU9nZWJ6cGxRTFBWVmszbVZwNlpSWnpobjNOa1p2UUNjMHlwZHo2TXVOaGc2V3pxSWFINGJubExtNm1wazJnRHdNQ0VjYWNVR2JBRmEycmNZbFdHWDZQTXdLR1JhSHZUM20zVUZ6aksyUFhlSTI3MmlZQUNRL3FQcFR5MXlXc3Q1VWtYbVhwV1hEQWNFengrMnArOTUwaGl6cFNNT2NMcDBHQjFOSDBTSzM2NmxpOHdaSjluRG5WWFgxb2NwZWxlSzJrTWJLTnBYaWRIR2hrVlhkS21SWUhQYW1JRHRrd0hPTWtzcWZjcHQzTkV6TkFtOEtvbGFPYXd4cU9NWjB2OEJGNWwyV2xvTkxSMFYvVmEwZU9jazZjUGtkbXFqMlZxbzNmSmxuOUpubUM3MlpZbkJnSGpuQ0hRY3FENEdUZFZ6bFNpTmxZZUtUNHhJTWJyNjRmblVNUVo3Q2hackppY3ZmZHJvc0x0MTRtZHU4WTJFQ2tBcUdtMDBWV1ZVQ2dZNXJLamM4VldUZVpXazV1UFZkZ1NjOTdwMEJ4cTZIUHc1cWVSSE1LczV3bHI4SDdLNjhTbXRYeWZNRmplaExLeHU0dnFjOERMaUUrN2pLbFViS0FpWEpxYU9GdmJXTzFURUVzc0RIdjFBek9YRXhtdDRiVHhOVFp0em1IUXNUeUdRRld5VXJXSktoaHdXaUdIUzh3dE1MTzZJcysraTlkN3hEWnZSRWtYazdhZW5kY2M3RnhkaVR6cHZQYXZQTEVubStJWVhHOUx6cHc3TE9ESTNPSEZGeXE4WTBVZnZtYlcvZFVuekF3ZDVXT2RwTDdrNXI4M0h1QTZMMUVHVmg0cnN1S0hVSnVTelNScmZxR0FLRHphS0Ztc21KQ1FURHA5Z3Q4QmtoWVdaZ0lzdHB3bTNlc1RBQlNBVmpSc2MxaG9HT0cxeWlqc1IzbWZ5MDkxMnZJdk4yMGVLMFhiOU9McHVHUGJHT2k5b1RtU2x5WlZES080RlhmS1RWdVFSeGxNSEZaYVVkNVRLdy9NSHhTL0FZQVpmN0t1Nk5ab2tHOTZXYmU3eCttTEl3OFYwU2xKcnFwakc3VmNjUW1NRWRLQjBpd1Z1ZVRVNnNBb2JQL0ZMVTFMaHZZQ0lwMElUYnZHTmhLdlNtWUNnU3R4NFNJUjlsb09SZ1hSVFhYdzhoTG85M1cyVGVMbHFDcG4xMmNqRmVQK1M5Vm03aTNwdkhXM0FibDRpZFBGeitLNFBpKzJqSU82WWlUQjBmWlQzc2J1dXpDTVJ6eFkwSVNUcFZYcFNiNmwyUUltVTdhbHlDcnFKWFptRlVHVU1Rcm9rY0lxcWRmdWljZUIzZ25rK2t5M0xBc0REQlpKem1IUTBUZ0tUdUtzeUdwV2UwUWF6MmZWYW92S25tZnQ1akZ0NUJYMUlRNTZYNXlXbmVmbHA2WjV4emMybXJPUm8xYnFCMHJRRjJBMWRHRG5hb3pwMXNFVmNRd04wMkx4V2pkbCtETEtPZmVPZ3J6NEhLc1k3b3dISk11RkVRd2FQSnVYeEFHYW9zVEh4SE9TWG9Lb1lXdTF0bERJZUV2VTNWUHM2a1U0dXJHVG51VzVqa2FyQ1QwN3lqWVFLUUhIRTF3VzlLTTlrZWVSMVV3Q3ljOTFpUjQrRXVXQTdNVGZtMEtucm5aNmQ1KzJrWnZWSFd6YVh1WE9qMjlsWEhXV3JZaDhvSlZEV2VGRElYVHd1N3VKY3Y5R0M4UUpYczFaME9EdmpWc2EzVDNkNXJlZk5WZnY5TjUrdkZvY3EyRlNQUTdXcE94ZTVXR2NNaFlXLzY1WVRMU25WNGlmOGE1RUEwQUo4ZWcxZndNMytkU2NNa3IyQW5wM2xIdzlRcjhxYmdlMVRvUVJUY1FuUitnZWxHREREaWZsdzUyYUx2bk1uUkJJdnJmaG5OVDB2dmkzTWVMZzJ4ME1WdHMvNWxsZDJsdHlGd0xGaGtxTVkwZGFCY1diMmlJTmZJcjIxSGcyRndOM1RweTdHVjBSYkROU1VHTm4yRm51SG84eVhOWUkzbGhpdmJWTU9KV25nNXVoM0krWUVTSG9IaFVBdzFUajNDcHFtMlZMQzF6eFFETzdjd3lTdll5V25lMFZJRFNESzhoTG53Tkl6VTEyUnBuN0R4WWxyZUVGMStKZUN6azVRRUxDTDJaRnVjY0kzZWZscTRwNTUyYzRGSlkwTnZ4M0p6ejhyQ09hN2hybkp6WlpVN0FacW8zdTRtVmluczFkNWhoZWhLd0l6V29QQnQ0dEg3VU1ON29LU0hKQ1hRMnFhL0hraVJzcEFVTVJnWWhGN0RPam03VmNVUU9CUXYxR0NrVnFaRW42TmVoeTROTWFnc2lNQzhBNU5jZUhaeW1uY3NUQlFrS29YdmtCQkNneTUvZG5EUXlFZHY4U0dlTE92dFFEV002bTRxTHZQMjAzTFRvS1Z1TG5BSHV1NnFtcHBLZG5seUNsVGQ5MU5ITllkeVFrV0ZRNUp3NVRkWUUwaGNsbTBYMlFwWFd4MnNzZ1drYU5GVDArTW1DeENMVjZ5SEtndjNvUEJyK3VKRFJVNk1xbUlJSW5lQXA1RGNjY2FjNkNza2EvQTVTdmg2N1JYV3RQL2p2SWNERTB6TGFkNjlTSmpvMDF5UXdudlV5WTZzYTdOaGU0bDhKdmU5SDVaRFhJTWFtTDRNbGIzY3pvbWZGdXBvSk4xY0ZyVGxnZXF5U2RjSjlQaWFpRTNzRW5Kemk1Y1Yva1pFQmRtWEdUbHR1SXZVR0RiTm5ySTN5YnBpT0tVOVpHMnBoeDREQnV0TWJnVkRsYVdoSU40VzVCV0RkK2JvVmhWRFVPSEEvM0NVS29nNWdYaDBNT2svczh0OTcxcnpLbTBDaHdNVFhzRi9uZVlkQzlNbVNDRmNmc3hFcEh0b0tBTGxMb0VPTjJIZW9WZXkxdHdScmY2SUpwd3hjbHJoR3IzOXRHZ1A5K0htY2tFekY5VnpNUjlOd2Z5UGVDbTlsVi9MYlZBMWM2UWlvb0owV1pYSHZjREh6NWNtUUhwaEEzNWdoaFNYRm5LdzVJSmZjYURHUEFqYjN1RlZRNVdGV2VMbG5OSVQ1R1JQMEhOMHE0b2hYMW5LYUlMZ2lNNllFNEJOQXhEMW5UNTMvUisrS1JvNk1CRlY5T3cwN3hpWVB2VG9WK3R3eFFuNXFiOSt6SGZWQjhodDdKT2ZCL2E3YTNBVDcwRGl1MGJFeGZsNEJkbzV6ZHRMYTc3SlJNSS82dUlCTVl2THREYlpVMzc1MGI1NURWSWZiYWhQWC84YlVMM3gyT2RFQTkrNWpoY2N2a1pHT2R6eXovQWlDTkVLTHpOdkEyN0VrV29POWRJWWFSUktoTDNCN2dIUVJicElsMGVSc2gwWUhYZmZCazBYckxXMTNxMGFoclZQdit0TDdLTGMrT283dnlVRjFCT1kweEk1MllkdnZweXdyMlhEUjA0YWw3UzJPaWE0eW1YZVVUQzFtYmo4Wnh0elFHbjh3ZjFsOHN0WjlsN0FmeEVtK2RyOWVFaWlQVFFQRTVGd21yZVhGc1RrckdNZlViTzRIR3FCQWRSeWdaejh6YWNmbCt0Z1d0T21wQTNqUXoxNEVxWlY0U1phZGQ0Q2NEV3Y1NVV5YmlvYUEwR1JwR2ZocE5NMGRGTnhsQ2JadTlpaVVRVjVGQ2tMOCs2MXFlUHQ3T010OUkxVzN0UG9WZ2xEVUVJZStZMHN4WlFKek9uZ3FZMXN2Z25xOU1oWHN0K3ZTMGVXTnpZd2tSVGNvM2NVVEFma3R0dnZ1dSsrWDdycnRvWTJaaUJlc0lkWFRpcjB2d2ZBUDhqNENsVC9BVGxwa04vQTdTQ3RlWmk0enVXY2VHbGR2T1V1ODdnSEQyZ1dsd1BzMkdLMjJUK3c2L0VxMUh1cEIwWER6QnY4cG0yTlRrZ0dCcTc5dkYzYnZEdU1SY2t1bS90NFkraTJrM2ZMc2crU0UyTnhVS1JzbTk0MDdIOTYvSXFra0NlTWJwVXdoQStKMzNiWEcrKzc3NjQ3Yi9PLzVvRTV6VGZJN1V3ZG1GM3VKRThkNlVJYW1LQksxK2c5QWt5SXNpTzVvbm1LSDdqMzVIZFlvMDgwZnBvblZCZndNUGRWRHFlYzVwMFYwY0s5OWJUTnBlNDN4by9lY3Z5RzM5WDdQM0R2OFQxNmlabURhVlA1em1hbFAvOEY2cml4NDBIelVuYkljNktPbmdkb09aUDlFLzZ3MS8yTlYxL0RMUXVWWmE4NTFUN2Z1T09MdUF0Tm05MHFZbWl5Y2VRMVR2T1BOOTdFMUZsNDhmR3RtbDdRMDhBRTBYS1o5d2d3SWNxdVpBUDdqYTRHb2d6TXd0UWhyM0tidCtoWDdteHhnV3U1Vlk3RWtOYUhFVkhCWXBLYjVIbmNZTm9jM1hHbGxpNVNGdlEyNW52WjFleFdEVU5KdmlBUnpzbkFCTkYwbWplcXQ1T212dlQrRHJXSkhwbzliY3FvQkp4bWxNUEpLczNiNHJJY05kWmk4ZlEwZkFKaW1QZWlkeGllMjVWdU9Xc0xLNWZoZlZpTEltVmh2dmF0RU14dTFUQU1rVG1jazRFSklsN2V2RTE5WVRVYlBQOTI5R3VENURDUzV2OHBVZFZWbXJmRlpVWWZHaFhYeUJURTI0b0NwVEZVamYvSkFXTkxJSlVpWlNIK2VOMUR4dXhXRFVNUE02MDRuSk9CQ2FKUzNyeE5mZUVKakRaZEl1Slc4b0tLWEZsMVdrRmY5ekJSWFpYbWJYSHBrM1hFYXZSazNldGp4ZEtHbU9HKzFuYzNqOGhyaGE1TWtiS3p4S3U0MWEwU2hpNEJyYkpRVGhZbWlsSjU4N2IwTFdFVFMrSnhoUkxBbmVwNmI1a3F6ZHZpMGc1ZEc3aWxOa3NoWUNVRDBXWmRaQjZpV3ZxaUpCajlJbVU3MnJNaVRUU3JXeVVNTlJhK1RDZ25DeE5Gc0x4NVcvcVdzWW0yY1hHVUlIcks3MDFWYWQ0bWwxcStRVUNYSlQ0SFVjSDkrTjdPbnBacm1HL3hjamJXQ291VUhXalBpZ3E3d1c2Z3dNbTZpS0hHd3BjSjVXUmhvZ2lXTisrUnBPNkkvYnBLQW1mSzcwMVZhZDRtbDhYUUsrZVUyU3FFQlZ2d3FzVHE3Q213WE1QZ1c3SkkyWjdmZ3plN1FTVEJlTURza1JTMjkxM1Nxa3FqRzhySndrU3hMVy9lSTBrZHFHS0JOMVdoZVZ0Y09xR0JIWVZmVWFyNnFDQjlES2VGdllGOUwyeENMRlJXYmZFMjliRzZWY1BRWk9QT0I2cG1ZeUxKbFRadlM5OXlOdEVNaW1NVmVGTVZtcmZGcFJjYzRaVDRGU1JvVkRBMFlscEFScSt5WEVOWTJlL29UZHk1UW1YOVlXK3JHOTNNT1RwRHQ0eG1hU0FuR3hOSnFMUjVXL3FXczRsQjBPS3R3SnVxMEx4TkxrdkV1LzlCNGxVaUFWRkJ1YlYwU0xmYVkwTWF5R3JUTmFUL0xjb1hzcGFkYUtKSVdmQ2lmUDYwMlEwb1ZjQlFrOHlmQ2VSa1l5Skpsalp2VTkrU05qR0hIeUpMS2N4RWdUZFZvWG1iWEdhOTBURlR2cUI4aWFnZzM1UWZRdFYwRGFGUEcrK0o5ZElvVXJaRTJKdlNINTJoVjBxaklveVRBeE5CcDdSNUY4RWtpQmFkbXlHcnJRSnZxa0x6TnJsMGk3WWZGK25rckNzVEZld0VEY0RBeG5JTm9XeEd2bURwbENNdkxGSVd3dDc2S2xBUk1ydlJtdEVaS3ZyRnFTQk9Ma3dFMmRMbWJlcGIxaWI2SVN1aEFtK3FRdk0ydU9RZlpSWElqSHJ1bG9nSzl0WUN1Vm11SWZTRHIyWUY5QzVTZHRVdnF0R05NUnFkWVlDODRaeGNtQWdHcGMzYjBMZTBUY3o3ZDBBS21laS9aTHlzTW5xcVF2TTJ1RXhWR3FRR2Z6Wm9GVTIxV3dybWZFSGJjNWtqc3hteWdpMVNGc0xlZXpyS01tZDA0K1VqTTVUa2h5VkNPRGt4eVFtWE5tOUQzL0kyY1NDL0wrVFhUYnd4Nm1oUm9Ya2JYTm9oYnBOREluZFJuNFI3OGpQQkVSdm5oNzZXUXpnVktYdmd1bW00V2tZM1hqZ3lRemRranRJUVRrNU1jbHFsemR2UXQ3eE5MQTZQSzhHbXhDT0hyalA5THVnQUFBYy9TVVJCVkt5b092TTJ1Q3g3L1UrZktFWGxwYUtDN2NBSEpZNjM1NWdNdmVIelJLR3ltMVl3WGFobWRCUEZveklVZElhZkF6anBiOHZwSk11YXQ2RnZqRTMwbnRWRjBITHZwVmRxcW1BYmFTWG03ZUt5T2R4R05FbUxNN0JhQzQwS3dwYkxnSjBwODgwZDRGaDNmb2xnMFh5VlQ1TnR1TEp6Sjl0YUQ1WnhkUk90Um1VbzZBdy9GM0lxd29TVExtSGVMbjFqYkdMWi8wWU0vWHJQTnYzV2xqK1NNT1IvaFEwSERGcTR1RndNaWo4RWthZU5ka25JRXBxVDYzcDNveUoybXpRb0QyL0JIcUV5bVR3b0NOaEhLdXZxSnZsbFkyQ29pR3VwSWs2Rm1EQXFuV0MzejZWdm5FMXMrbGY2TU9qdDB4Y3RyMmdxYXBrUVc5QTYyQmtYbDQ3NXNOdnVWcUlFSXNrQkl6SW5DRjg1S0ZCWE1HMVJCMkxHczRsbHZ1QmVpbFRXMVUzSVFnZUlheXBqcEZ3OTQ5RXQ0bFNJQ1pPSy8vdEVRMEJudGpxcGw5N3RaRUFMSVVTMXh6OWk0RzN5Z1ExdlZXaUZpOHVIZmJHRFVLSmF1NjUvaDZuV2ptYkNCbnIycjNKNnZ2WEIzL21sajFUVzFRMkpYajFEUkZ4TEZuQXF4b1JTbWYreVJxc2c0OUszV3BzQTVyTjBqT3I2TG1LQmRLV3F4czZsVEZRUXZwY1M4c0phQzZhMWhkRE5laGlOU0dVanU1M2FOYVFxUm1PQzhjblQ4Zm82aVBtS0ZtRkI5Z2dwV252NmVwWXBIenVYRWxGQmNHUG9MVDMwNkIzdjFkcUZTMGdQaVVobEk3dUJFUEU5UFJwNGk2TXhjVkE4SGFucjVFWGtobittZGNnVlV6Um1MclZtOEY1QjloMnRwd04wbUNJMzZ1UmxBUTJ0SnBIS1JuWUQ5dkU5TGRtTEMrSXhjZEE5RmFubmJ6bisxYkZiZHpabUxyQk1DWXdLOHEvRVhYS2diUlhkMzd6akw2M0NrSUpJWlNPN2dVVHhQVVBVd1cyaU1jRkU4dlRwU2UxZ2ZxNktZTEY0RkNRd2ZMT1FIaHRCalZPamhNQlpRQURjNllJNHRKS3c5Z2xtM1A0bjRxcHBTaVVFemdvQzNhQ280TklEVFc3ZG5sajJXZEVteVpFUXdBaUVSQVUvOXIyMzU3WU5KLzlUTGt3MnBSTUNad0dCSndoNTNYLzZqdSsvNzAvKzVkSEh1Y3N0REh6dExFaWRaRWdJaENBQVVjR1N4MzRJMmRRbUlYQVdFSUNvWU1sajZ5eUluV1JJQ0lRZ0FGSEJja2VsRzNGREpFeHRFZ0t4Q05DSDdPVU8vK2JmV0JsU3Y0VEFtQkRZTEdmYjBQcnltQ1JKWkJNQ1ZTTUFINlV1ZTF5dFdvWkVMeUV3SmdUZ3Y1NldQZmJHSkVvaW14QklDQ1FFRWdJSmdZUkFRaUFoa0JCSUNDUUVFZ0lKZ1lSQVFpQWhrQkJJQ0NRRUVnSUpnWVJBUWlBaGtCQklDQ1FFRWdJSmdZUkFRaUFoa0JCSUNDUUVFZ0lKZ1lSQVFpQWhrQkJJQ0NRRUVnSUpnWVJBUWlBaGtCQklDQ1FFRWdJSmdZUkFRaUFoa0JCSUNDUUVFZ0lKZ1lSQVFpQWhnQkJZK3R5akw3bnJHaXBJeVlUQTVDRFFweDg5U2VZOU9SYzBhWUlSZVBCT01HOWNrTklKZ1VsQ29FT2VtaVIxa2k0SkFZeEFaK3ovaEJaelMrbUV3S2tpTUNEcEE4ZW5DbmhpZHBvSTlNajEwMlNYZUNVRVRoT0JGbGsvVFhhSlYwTGdOQkVJK2grWHB5bFE0cFVRcUF3QitDZVhSNVVSUzRRU0FtY0xBZmhYTzJkTG9DUk5RcUE2QktaUzJMczZNQk9sczRiQWFncDduN1ZMa3VTcERvRkQ4c1BxaUNWS0NZR3poY0FCZWZwc0NaU2tTUWhVaDBDZHJHVXJiMi9jOGEzcVNDWktDWUd6Z2dBaFYrYWJUNzJvUWZiUGlrUkpqb1JBVlFoY0pHU2ovVnlXVFpGbnFpS1o2Q1FFemdvQ3k0Ujg3ZVlXU0VNSS9VMUhRbUNTRUxoQWpsdFhxVUwxNUoxTTBuVk51akFFcGduNUFVdTB5WlVFU1VKZ3doQ0FkeTNYbVVxNzVOS0VxWmJVU1FoMGhjL2RJanNZamRvMW5FdnBoTUM1UkdCWFJFd2FoTG5nUW9udVRaRks1NFRBdVVXZ0FVOTE2RkVqWkpzbCtBOWtVUzRsRXdMbkVvRWxrZ2RNRnZTdm5WeE0rd2pQNWZWTVFtc0lnRlh2c1FJSUVHb1Y3WmRwMlpSSkNKeERCT2FFVlUrVDVHeWZ3K3VYUkM1RVlFWllkZG9YVzRoVHFqeVhDSFFJN0RlaFJ6dDlEb0lEa1g0bkNJRk44anpYcHFHSHZTZEl4YVRLQ3hjQk1XakQrL0liTDF3VWt1WVRpa0F6ZnhRL3grTGNqK2RhL20vem52VFFja0t2K0F0SkxYaDZzOC8wWGFWTHpLVVRydnVESjQrMW5uMGh3WkIwblV3RTVzWERuRTM2SGMwNWJ0TkxqZTJza3o1cFA1bFgvQVdsbGZ5R3p5NjVuR1hUL0tYaWgxNEhTWDBIeWdzS2xLVHNwQ0F3UzI1d1ZacDB0M2NYL3VDb0gyWFphakp2aGtYNk9jOElySXF3ZHd0ODhCcC9QcjlDSDE4T1VpRGxQRi9YSkR0RFlDREMzajNZTHpqTG4vQmNmQWRVOWRLYmw4bEV6ajBDOHRQMWZYSmxxYm1qOUdtbS83ZWp3RWlwYzRwQVd6eXJuQ2MzV3Z5ZFM2WkpMWDE0OEp4ZTBTUTJRdUNEcjk3S2M0OW9UM0xtaGRPQzJxWmtRbUJDRUxpUU5saE55SlZNYWpnUW1FNnZ6VHRRU1VVVGdrQS9mMVkvSWVva05SSUNHSUdEL0JVMVhKYlNDWUVKUWFDdXYzZzVJVm9sTlJJQ0RBSHhpbHFDSXlFd2VRaXNwSDlJTW5rWE5Xa2tFRmhNLzVCRVFKSE9rNGZBYlA3cHFzblRMR21VRU1qNmFUdHNzb0tKUkdEbHpnMjZYM0J2SXBWTFNyM1FFZWlEWDdLVWY5SCtoWTVGMG4vaUVPakMxK3dmSm5kUG5GNUpvWVFBSURBNHZyYlNmRXJzSTB5UUpBUW1Db0ZaY212emVIK2lWRXJLSkFRa0F0OXMzTE1oTXlseFhoRDRmKzhkQXpyc2ZTTlZBQUFBQUVsRlRrU3VRbUNDIgp9Cg=="/>
    </extobj>
    <extobj name="334E55B0-647D-440b-865C-3EC943EB4CBC-94">
      <extobjdata type="334E55B0-647D-440b-865C-3EC943EB4CBC" data="ewoJIkltZ1NldHRpbmdKc29uIiA6ICJ7XCJkcGlcIjpcIjYwMFwiLFwiZm9ybWF0XCI6XCJQTkdcIixcInRyYW5zcGFyZW50XCI6dHJ1ZSxcImF1dG9cIjpmYWxzZX0iLAoJIkxhdGV4IiA6ICJYRnNnWEcxaGRHaGlabnRJZlY5MFhuc29iQ2w5SUQwZ1hIQm9hVjlzS0Z4dFlYUm9ZbVo3U0gxZmRGNTdLR3d0TVNsOUlGeHRZWFJvWW1aN1YzMWZlM2hvZlY1N0tHd3BmU0FySUZ4dFlYUm9ZbVo3U0gxZmUzUXRNWDFlZXloc0tYMGdYRzFoZEdoaVpudFhmVjk3YUdoOVhuc29iQ2w5SUNBcklGeHRZWFJvWW1aN1luMWZhRjU3S0d3cGZTa2dYRjA9IiwKCSJMYXRleEltZ0Jhc2U2NCIgOiAiaVZCT1J3MEtHZ29BQUFBTlNVaEVVZ0FBQmVjQUFBQnhCQU1BQUFDdHNnVVBBQUFBTUZCTVZFWC8vLzhBQUFBQUFBQUFBQUFBQUFBQUFBQUFBQUFBQUFBQUFBQUFBQUFBQUFBQUFBQUFBQUFBQUFBQUFBQUFBQUF2M2FCN0FBQUFEM1JTVGxNQXplL2R1MVJFWmhDcklwa3lkb25sWU9yakFBQUFDWEJJV1hNQUFBN0VBQUFPeEFHVkt3NGJBQUFnQUVsRVFWUjRBZTFkUzR3a3lWbk9mbGUvWjNkV2lJT2habWV4OFFPcFpuY00yckVRMVo1ZEdTUU8xYko5c295cWJVdFl3a0kxU0VpQUVGU3gyUEpvRGFveElHRWhwQzdBRXBaODZMVVhnUitDYWx0aWhTLzBJSEZBeU5wcWZQV2haM3JHOXI2OHlSOFJHUkYvUlA0UkdWa1psVjBZcDlTVjhmeGY4V1hrSDM5R1ppZEpxV05RcXZVY05aNER3UzlhaEJyNTE4Z3FVVWREcGVJbVZ0OWgwbHQ0ajVtZjI1d3RlQWxCTDQ5S05QWTB6WWtRaTdDSEo2NnkrYzl3N0dwa2hUVDg2QjJVZ1dRc0JmdnZOT211cGdkbXdiem1iTUZMeU5uN2ZvbkducVk1RVdJUjl2REVWVGIvR1k1ZGpheTBobXZuSTUxaHFVZ0tibVowRzcvMjNjOCt0YzhJOTM3SWZ1Zit5QXNlTHZKcWVqZThzYnRsWG9SSWhOMHNqWm84LzVtTlhZMnNrSXJqYkVMKzFNdGZ2ZnhXWGg1SHdjT003bElLQjRmQ2FucUsrTTV0TWk5NENWRjdiNVpvN0d4S2lCQ0hzSk9qV1pIblA3T3hxNUdWMW5GZFR2UnR3S2FZaXFNb3VKa2VDeWFiandKaGtlNy9RUE9kMnhRbHVGL1lSdk5BTlZoTGI2bjAxQWxLaENpRUF5V2krTTlvN0dwa2haUWZ2NUZsdnRSSzB5d2RROEdKQmpqTTlZTEg1djhGcjU0U0hObUxTSDRNK3pUakNGNDlLVUlNd29Ud1ZCSEZmMFpqVnlNcnJlazJtcG5hNlQxUkVVSEJsWFJQTVZsTUgyYnB0cnpDVk4zY0pXakJmV0orTVBQZVJKc2xlWWZ6ZGZIWDBTSkVJT3hucTJwcC9qTVp1eHBaS2ZXU3BDdnhDR1V0QmRUcUNqNTNQbEJjaHBuYmxDUW5EMVRodkNab3daM1NQdi94TDhzbGkyaXpsVjV6Tmc2c29FV0lRTGdTLzVtTUhhM3FURmhwNVJ1dHQ2dE1RODlZMWJrZWF1OG02VXEzS2RuRWpvQmlQRmNKV25DWGlPdUErQnZhYnF6WnVIS015aUZDZGNJdUxheHltdjlNeHE1R1ZsckpkZVRkck1qMVpsSWRuQ3Q0dmh0THR5bHBwSzlwM25PWmNnanVrblg5Nm8xdmI1bWdINllqVit1d2NwY0lsUW1Ic1U4Yy9HY3hkald5UXNwM2tiK3hLZGViU1hWd0xxYjdta3RidVUzSkdmS21kSU01U3JrRTk0aG9nWDVIYSt2cDVLbHlpVkNac0ljbnJuTHhuOEhZMWNnS2FkajZuczRzcWZWbVVobWNmWFF4Z2R0MEtya01xeS96SktuWm5GMkNlN2hab0c4b1o4N1R4MWZsRXFFeVlSOVRWT2ZpUDRPeHE1R1ZWbkFOZXlIRFZEOVlxYXBnR3ptMnE2bU9WSzVYblFhMTdMTkp1UVQzY0xOQW54eFd2SnM1UmFoSzJLTURybkx4bjhIWTFjaEthN2lFRjVhOVZJZVlLeXE0a3I2aW1leG90d20yT015M1UrOFVYS3VUUzltZzcxVno2dDBpVkNTY0U1d3VjUEtQUDNZMXNrSzZkdE9CenAycDlTYmJmMU1KbkF0NFFsOUk3MnNtcmRkMWVnNVRic0hkd3RxZ1gweGZjRGN1cm5HTFVKRndNV3Zld3MwLyt0alZ5QW9wMzhSMzRtWjZTVmRWVTNDSWdrTEpMbktia3ZHNTVqR0hLYmZnYm1GdDBHK21WOXlOaTJ2Y0lsUWtYTXlhdDNEemp6NTJOYkxTeWpkU0ZFMVAwSG9Ub3MyVndEbkJkM2pzTmtITS9rRHpuNytVVzNDM3JEYm9WNUNiNk83bHJIR0xVSkd3azZOWjRlWWZmZXhxWktWMTNFNlJFNFBYbS9Da3RoSTRteWg0azJDM0tSbFd1L2RyMldlVGNndnU1bWVEdnBGV2N1SGNJbFFrN05iQXFISHpqejUyTmJMU0tpN2c0QTFlYnlZVndXa011K0UyTFZTNzkydlpaNU55Qys3bVo0TSthVmE2UzNwRXFFYllyWUZSNCtZZmZleHFaS1ZWM01YVHJySGVUQ29wdUpxaWlLWHBObTNpdUk2V1pFNVNIc0hkRXVaQVA4YmhBWGMvdXNZblFpWENOTHRjcVlkLzdMR3JrUlZTczRjamxzWjZFellpb0tBajZoS1UzTVplcmVrMkdWVkJ4T3BzWkVobkN1NFdJd2Y2U1JYWDBDZENKY0p1Qll3YUQzK2p5dWcwWGNhZ1oxcmJxSnFPdXF1WFlVUmp2WmxVNHJxTTF3cmdOZzIwQUNzNGxLT0w1eVRsRWR3dFlRNzBYZjBFMnQzTFZlTVRvUkpoRjBPcjNNTS85dGpWeUFvcDJjRkJsak5qYnErazRCS0srSU9qaEZlMUcrbXJTSUI1UzNvRWQ0dWFBLzFSZXNmZHVxakdKMElsd2tXTXMzb1AvOWhqVnlNcnBIdzdlNk9KRnpYeHFqYXBwT0F1SnJWckxGY1MvS1FLaVRJZlNaL2dUZ2x6b04vRkR6eWMzUndWUGhFcUVYYndzNHQ5L0NPUFhZMnNrSmJHSEp6aVZXMVNDWnhERFBxVEZHMXFBN3FWUWh0SStORGtCdzVDVzdLWTFUWGQyQkpjVjFncEF2UlhyQ1lsc2o0UmRtc0lmZm40Ung2N0dsbnBBV2hnME1QUTdlc3FCTTZObjhYRlFla1RQTlZORExjSllqbEJKS0kxa3ArWUNDTG9FOXhKZ0FEOVBXZmp3Z3FmQ0x2WWJTeWtORjBESC8vSVkxY2pLMjJMTFh5NzJqYldtd0I2QmM3Mm51NFNsanJCVzI4NmVQWms3eVFPd29oRWFuWDRSZ2xDUHNHZFpIS2dYelF2YzJkSHNzSW5RaVhDSkxkOG9ZOS81TEdya1pYV2N3dHRvRStXOGJRUGJiU0NmM3gvb1BzRXBYcDRKV2U1VGUxNlFiOWNLbnpvRUh5bERXOEZtc2VEa2JKRUR2UkxWVUR2RUlGenEwUll5ZXRQK1BoSEhyc2FXV21kVjNFa3hWcHZKbHJCamRiVHVrOVFxb3RBYjd0TlRSd3hDcUxtYi9SK3d5bkx0VzNpM1VXNVdydkFJVGg3RTlZKzdxcStPZEF2NElpdGFoYVljSWpBZTFjaUhJRi81TEh6cVZxSjFjcnZ2UHoxdjNqa0tieWJVbW0vZ2tGdkw5c1ExNU1IZzZ4UDgrcjFSK0I0alAxY3Y4cVhwTjN6SjU3VVJXSmV4WmV3N1RicGkwbkpVU25SOFlKK1BRdVpWeE44NjVucjluRkRtaVJKY3FCWEUzTEtUZk5lTU0vbHAxcHNtMU9YMnk4elh4YkpIZk5HWUU0aHFzOTJpdkEwRnF0bUFzN1JNM2F4VmZXd0tsWitVY3hRSk9pTm1kNWFiNktaSHQ0VXZwUXhhaHJ6blFDOVVTUkJ2NmNrVzdhVy9DMjFWbEJOS2lYODNwSjhyek9DNEU0cGM2QmZsT3ROd3pRYzlMaEVnbDZWblRJV1BiUWVzbTJuQ0R0bDhWUkVNSUZuN0pRU0xCRkJWUThyajQ1WmxSLzA2RnJvV09Fd3pQVk1QbEFLTkJ4ZW9Temkyd2tJaGVrV2kxL1lZZ3MvK2NxMVhwWGVkUVRCYzhSbFFWelErMnhYQitoOS9EMWp4N0N1amtEUVQ4bEsydDE5OW9IZVdNaTJrQi9PeUdFRjFWdUZONjlldlFwZi80UGpIRkpQc0hidlYwVXBwSzRlc0xLaHVqWEE5NTJNUGZzb0ZNb2FWaisyWC9mUmVFNit6SEpUU1RtMTRFNCtPZENyY0xyQmxIM1BsaGxMUUFNU2p3dUtZMUVBdjN5WjRMT2RJdXlVeFZOeDA1QW05dGdaeENPb2F2a0hIcjJJcXAydjMyUkdSVk82YnRSQUlVc1l1VnU2QmxLWTYwYUs0bjRMZkpEdTRjWnJ2RWcvZzlwRlVjbyt2OW5wMWxhUVNGZE1sMXJXWEFrQ1RmU2lJdXlIWU1mVWdoUGtSUkVCK211cXNWZ0QvMURsV1N5WUhRTlVzdkdiemZUMUQyVUZQdHZoT3RRL1BGblJCUDZ4aTZxcW4xV3h4b2RnWXhMMENhSU11QjBacEZCZGtreVFFeEZnT0x5cDRwQzVUUjg1bHJRcmJXK1FSTkI1bDkxS1hjZWFjY0ZWRTl6RmcxaklIcUdiSm13ZWhBT1pMeG56a3JzR3ZiNitOWHBzbDJEQ1J2L1FURFVURkl4ZFRGVUxXQlhyMndVcjA2QkhlMi9XMmN5KytoWkZ6ZVM2aVBZTkJoaHVXYnJTUUk2N1RaMWpTZGpjUXkxTHB6K2ZYUEgwTlYvMXFTYTRtMDF1cGpkMmJBdHY4RmgzUCtHZ3Y2SUxJTlhVdDFtUDdXQ1JhMTRyQm8yUVREVVRGSTFkUkZXTFdCVXEyM09DdnFQdnNueTl1YXk5R0pQckd2SnZBZ3kzbzV0dmNMZEpSMnpXOEZiN1F0R0xHMHp1ZU5vY2F2MmdWVFhCM1d4eW9PK0xHSmJvY2NZeC9vTHV6djlKaFdrRm9EQ1FEVHkyU3d6Q3NrT1pjelVURkkxZFJGV0xXQlVxZmVJRS9abiszdGdSVzIvdTNsUEVMSzV0N1J3SEdBNWRNWERQTzA1V1pmU0hmU1h6RmNValJxSnp5MDFsSzMwZFYxWVRIRk15MHpuUWp6V0VFM0JKMktFTkMyOHFzRU5iQklodG9xekhkdUFaRFV6V2RtN3RhM2FKbWE5bWdxS3hpNmhxRVN0UTYvZEhwbTVtemcxNmRMdnNzY201ZDBmMXRMaDI5VzYwQU1NMTlDRENXbUdRYk9xdlNDMVprVkhGY01xRXRSSXhxR0JQQVNxcUNXNVFOakp3WGQ4MUN0cDRJK2t5eHpoYWJzTlhEdGt4UUYwVzBjVHZzVjFpRUViOVZmS0VkbU5WZlRVVEZJMWRSRldMV0xHVjFKNVNpMGk0UVQvVUs2NCttNEhIQjZxN3hSVmxBd3lYTk5YS0RSQUJkNUFyaXE3eFdxNHFuVHF4aGZGbFV6a3hOMHRYRTl3bXJ2TXdkZXZKZ2hXbnIrdEtlTExIRGd6R1ExNXlDN1hwb21pWHgzWW1ZZFJmSmJ2SzdxcklTRlF6UWRIWVJWUzFpRlVDZHIxbXFHWmwzS0JIWDBQb3NUc3dRcERGZFZ1LzZoMWl1SW1leU5pY2RuWlhpZFREL3E0cW5UcXhiYmdKRnBrT2VGYm9xQ1k0SW9TVHQ1OS82UXljbFE5LzRiWXFYVVh6TmhSeWlPTWJVbytYWEZMdGs2U0RieFZ1MjFtRUVRR1o3S01SbEdYNFhNMEVoV01YVDlWQ1ZzbWEzMlZ3ZzM1Yk85aTdrTnhCNFdTTGE0TUZkOFFSWXJnakhZM29wM2RYMFB3elZuUWt2VXJuWmM5K011TjFBZUJTVFhCYVRCR200NE90TG16clEyUmpYbnVxK3kveUFoUnFCWWRub0t2ZHRyTUk2eTRxRlFQMGJ2NkZZeGRQMVVKVzA0TitRejh0WFlPcHZIdE5XUy8zaGJORDVkU0hZQWQ5cEhBN2Zkakovcmttbzk3Q3QzN05idHFVTDB5L2JiMkRYazF3V3NKVmVEUjkvY25MMStFNXRRSzk5Y2xKTnVla2VGb2E4b0kzTlVFd2tjN0F0YmtuYzVidExNS3lGVHJIQUwyYmYrSFl4Vk8xa05YMG9FK2EydHFUOU5uemtiYWZ6YlduSHArRVlHZE4zMEtTTDdiZk5WQjB0NHpIUmFwNDZvUXZUTDlrOGFva2VBa0pUN0F2a3lTNUVPV0VneDdkOFphTUZ5cWR0b01kSGFNQ01XS0Ezc20vZU95aXFWck1xZ0xvKy9xK3V2SGkrVmUwU1hOY2R4V0NRckNUdEpDbnBLbXk0TndlemxaTys4TDB4dHRvd0ttUzRDVWtIZXVaaFBYS2hTamJIUFRxenNtMkoxM0I1RjIyU3l6Q3VFK1dqZ0g2Q21NWFRkVUFtRXp0MHllTCtxWnNtakRIZFZuNUNrSFl3ZnNXTU9WaDNIVnM0Z3ZUajlGalpDWkRKY0d4RXY1MHcxekh3cjh5NHNkQTlvS3dQai8yWkVGeWFFYVpYTGF6Q2F2K09oRUY5QzcreFdNWFRkVmlWaFZtK20xWDNDZkhkUzJWcTlFZzdCai9URWdQU2pMUkQ3bFE2ZlJKM3cwL3RTNndTb0tIaTdpdEhNR3N6eUhIK0MxSlFiNkdwUi9Tc2VkMzZIRFpMa2NZOWNtU1VVRHY0aDh3ZHJGVURXQTEvVXlmNFA4NWhXMlk0d3JiQ1k1Rmd5RHN1S0tvclRjd2w4cHBYNWllUHlIQUhDb0pqZ241MDR2U1VMSlpqNE5lQlFsMjAvdThRRG1BYTZrNUU3aHNseU1zR2VoekZOQzcrQWVNWFN4VkExaFZBSDFYenQvYWNEeVY1OXFXbmxBUWRwSU9HVXZjTVcva0Z0UHkyVzNUZlRZSTdGaFlDbk52SElJYmxQMlpNenMrSlVLVTZtcnZwKy9qb0ZlV1g5QXhORUdadGwyU0k1eVhJd3JvSFNZSUdidElxb2F3cWdENlpSMVF4eVlrdUI3S0pXZ1k2SWZvUDRacnlrZHFwSFhaMUtuR0gvNTVtajcrenlNSGdRVzFDc2thVkJIY3dZTW8zc2g1alBBeFR6alVwZEJNOTl1ODVEanJmWVJDWGJ5SXRsMmVjSjU3SE5EVC9FUEdMcEtxSWF3Q1FmL3ZuMjAvZU93ZlRVczFVdjBmdzFFTndiVXZOMDJGWVdmTmVqUXZpSGZVZkllWVRabjhkRE5OMnc5YTZYM2xMWnVFZG8xQUlOUlZFZHdrN2NzdDI5NE5mQ0dSSFRKRUNibGt3a3RleU1pYzJhYWliWmNubkJjakR1aHAvaUZqRjBuVkVGWkJvTi82TTI1cEd5UDlWL09tZytmaWVYQ2VzQjFwN0FqRFRuSkcrRGM3S0U0bmlFMy8rL2swL2N2UnlaWEdiNmZuK3lRVnZvVU8xMVFRSEpNcFNKK2h2V1ZaMHlhM2ZDYmxEc3o1NHZIVXZheTZsUjVZTkNuYkpRUmhxMXVTeEFGOWhiR0xvbW9RVEVKQXY5RVJtSWNwNXk2MjFRN2wzMUJjZDZYbkdZaWQ5ZHlNQjdzNDFlSU5pekJWK2pOcCtyVWtZV0g2YjZRUEJ4UUo0Ny8rc0FZVkJLZm8wMldyY3VtRHF2dmM5SHVpWkJFbUQ3RWRNWnNWNEtFdWFzdVRsTzBvd25hL1dLQ24rSWVOWFJSVmcxaUZnSDZTcHIvMDRkdi8raDJ3Ly9reE50WmhmbElud2Jra3R3c0hZaWZCbXc4RXd5MHJjSTdGS0prRzUvRVV1dkF3L1ZuNk5OWGIrcHhnTU9nSndTbnlqcklUdEwxQU50bmxvSDlGWkh2Zzg0dnRpRm5NWnQxZWUwQzd2TzBTaXJCa29NNlJabnFDZitEWXhWQTFqRlVBNk1IczcrT21BZkRyRFpPc1pCbHZQaERXSTdueTl3bFp2UUE5KzZpQVB2aW9XdmYxOVJ6aEU3V1lFM3ltLzIxMDByZXgzanhNdjVPU2krYVdYSGxMTnRNTExpa1VuN2VvOE5RbU4wOTJsK003S2x1OFpNVHBEZFd6YmswK2J6dVNzTzZRcGNKQVA4T3hpNkZxR0V5Q1FQOVdZUmUrTGZBRmJLMUR0QjFNbEpOY1FSMVJLN0REUjgzOHNVQ2ZUQ3pDV3kzRHNjSXlORjc2ZGRjeHd1MWsrcHZDcGNuQzlFMGIzcnlaOVExTmViV2FNdk5ja2VDU2E4RDVtNVFESjU3QmlzQ1YyRkU1NW54UE9jRUpKYjF0dTRRa25CTW9EUFJUbU1BemRvWVFFVlFOWkJVQytnZURUTGd1cUd5TXpMWTlJOU5jWVYvRmlKTUlCdjJLdFVaZStJVk1oUHpwT1dJY3NpSkQxcXdudUFkN0xKbnRwcmMvcmNOYlFTREJ1c2FtRnB6VEMvdTVmRUMxYTNOZGVOVTI5eEtQZU1FVjNyWk5yZTV0MnlVMFladFpOTkRiL0Qxalo4cFFYZFZBVmlHZ1YyNHZIL3A5TEduM0RzN0JqRWlDRTRCMndOc0ZZeWZSNzFYd2pnMlREYzcxT0FqSUgrcnhVemQ3N3BUdHByZS9mc2Nwd3kzdEZtWlJZcWEzQlRmSmVITURzbmJDTmVObVh1STdjNFFOdjg4YXc5eEk5YkZzbHd5b1JybXlhS0MzVGVBWk8xT0k2cW9Hc2dvQi9ZR1VqZCtBcnNnY096Y0dPQWQ1TTV2bG9KOEFrUml3ZTdpUi9iRW5YQmVVWGhkT0xvVjY0Z29FUEl0ck9OdE5EemNoTHRxblh2N3E1Y3lMUzJCRGtoMEpuSVhnUWRwbElVcStraFU3S29YQitQVzhxUjliaFJIenRRb0RmZHl4TStVWjhqR3NRZFVRMEI4cjJSaStpQkNEcW5ja3dGMDQ1VlVYaHgwcDJZbjB0TExkOUNEYUpWYlhCczJVTndUeG5XUFpRWnd2VG5BVW9oUmJQOUYyUkJiQ2pIWmNQT2hyVTdVYzZNY0FEYjJOUHR6ZTh2WG5pOE9PbExVdEwxb1dwbWRIOW9tTkw4SDFyQkFFQys4UnIxUS9GeWM0Q2xGbVVoMnlRZUNMRHVPbGNDWHJsSW1MQjMxdHFwWURmVmVhdTZSaHMrazA5QmxQU2VvbG1vTTNjMDAwbDd2cFU3bUZ2UzMzU2lRSjdPQWRtRVF2RHZUd21UZDJqTmc3L0NJNjMrTUZUSTJPdmZRd2hTNlh1M2pRMTZacU9kQ0RjeUR4VzhxaXN0TUZZa2ZJZTZTOGRlbkF0T1EyR3hTYm55dlFuM0dNbjdMRjlBKzRFbW83b2doaGxob0lUK001QUgxZHFwWUQvWkFOQUY5cGVLeEhWTW41OWNKQjM1SHZzNmpkOU5LVkJ3VGRsWktEY3ptUWFYRytRTUhoT29YakN2dmUyVDB1akhpeERoN1dpUkNtS1dpcG5QR0lZM3lPSDNlTWNvUnFNTUVNVlUzK0JHbjNpZlJ0S1BjYnRxb256T0RIcW5TWFplM25NYXJXbldobGIzTFdZRGkzRUZBRHkxWXhXeVp5TnoxZ1hheGZ3YUU4bG4xQlRKbk16aGNvdUdBTlJqL0xudGhtSzFuMjJqZ1BYRnFpbHNpV2VzUlJnd2xtcUdxanhhQkxIMnF5eTB4SGdWNEZPY0xOT3krZ2g3Q01tQzJUNVV3TGRSbW9wOGFnRlJqZjBxMkdFYmM0cXF3S1ViYmtWZG5oWTdjUEh5SytvbHBObGVqUklHQ2wrVWNjTlpoZ2hxcnkzUVFPZGZjczQxbWc1KzRrM0ZqTEhuS1JXSVBodktLQi9IZEVnOTBzVkFQR0VIZXVKVFRPY3dWNitaOFlWcVZubG5UNTRGMkNsOEpQdmRvV1ZwWjZ4RkhIMkFsVURtYWdhcEx0amlkdy8rREFNaFFGK2xldE5nSFplWm5wWVdxN0pjUTl5V1o4bVB0ZjR5VkRHY3VFM0Z6NTlJQnRkdHhkVjg4UnhFcjJOYmdhUmtLWktMOXpzSkN0UzlWeUM5a2xadjc4bmEvUTZLMHNVRmpIYk9FVDVremhaTEluMm9GRVYzaXFoeHprdVlyZXdLZHQySEZ0cUNJSVlqdmltL1pMNFVLaHFYL25BZlExcVRvRjZLZWE2YS94d2JobzBIZFMrZEpGNTY1QXh6RE5mQVQ4M3NoOGdaN1BOT2tiL1hRdkE3VFlqbmkrTUUxSUlTTkJuT29GZmFONVFNaFFrNnJsUU05dnJHOFMwaFlVbFl6VDB6dDRDbmlFVkxmVmJhcDFMTnIzNWR6ZlJKK2NtZnFKN0V3RUZ5SEtWOUdPeWpiTS9HazZrWXR5citaLy8vSS9YUDVGYjR1c3NsN1FmMHdIaUpGd0pWUWw5TnI0ZysrKzkvb3hJdWRLVGdINkxPNUJjSFV4QWU5emo5ZUZ6ZlRiMU5zVVR0ckpTeWptYWlaSGRxY1czNXdMcFZzeVBOT1dIL3VRTXo3ckFvNytBVHZyWXlhQ2EvTGVWQmFpVkRjcGVKMlZnejYzNloraUF0RXB0TCtDYWlITElvRSs3THIvSUhvcUlnV0FjN2lxbEY1SFROZGpSTTZWTEFmNlhVWldSRHNvcmk0bW9Nc2RYaGVHblJQbHZib0k0dkxubUV6MGtWMmV1blZMcmxabG1GNEZieUJ4b05wQnpINWZaWGhpRm9LYkhEeTVqdEJPMzJIQkorUEhzYWRUVnRWNHBxWEN0UDdXY1VBZk1tRTkvL0V2Zy9pWmYya0tGYXdxcGRjbm53S3lKajA2TndYbzczRktGRmVhQlg4bWRNcnJ3ckF6RHJwdlMyWTlBUURxTjdma2Jzb0l5SHAyUFVDYzVoSW5CSk83Sk1qM3FkL1NPWmFhaGVBbUIwK3VLM1FUVVNiV0R0WWM3QWo3RUJETU9FSkZEd2RXRlFmMEFSTVdrLzZHQS9SZHBwY01xREdwM0twU2VnM2xmWnQxZFIvbFFNK25tTDJNR3NXVlpnVFRxQUJSR0hiUUxoaWFubEZhSnRqY2tUUDk0aHVDQmx3eEk1NWF3T1lDelU1RnZmeWRoZUNTZHVGWmhDZ1JkTUdlN01qZHlFaEtlV1hJWnBGQUh6QmhyVis5OFcxWWk5K2x4Q2loS3FVWGpqdFQ1TE95Y3FEbnM2cWNCQ211TkNkd0Z3NTRUUkIyd0hFaURVTFRMbFU2a1c5ZEhOMFQvZG9TT2J2eWN1RGxPWGY1UWdVWElVcjVoSUVKMk9LZ0Q5c0VaVGh1UW12eU44NU1IemhodVVCZlFsVktMeHgzSnBVVWhlVkFmd2JHbGtHL2hPSktjNEpGK1lqWEJHRUhIa1lmMDNRcWw1N0k2RTEvajlNQ3ArYVNJR3FhcXkyTEpjY0xGWnd2bjdEN0JkdHcySEZIU3VjOUc0NmJwMlVVMElkT1dDN1FsMUNWMGd2SG5UMnFsZ045RTB5ZDdkamlNUTRQWVZ3RjE2L0lCbUZIZlRBRWs0aVRocnVuSUhRbzdpVzk5TUZBRkp3WmkrZU92YXZsWWdWblpwZHhKeTd1RVN0QUsyK2hBLzFyT0c1MEUxNGFCZlNoRTVZTDlFbVRLWWFmQkRsVnBmUnEycE1Wclc4cDBJT29hbXBraXp2ek05RTBBMWE2TE5kY1FkamgvNERjVGF4S0RZekpBZTh2d3ZTZ3o5TVp1YVo4dVlUbko4WWxBRVVYSzNpZjJSM3ZxSVQxTjdybFppbzRUcWJqNW1nRXhWRkFIenBoT1VIZlo1b0ZxVXJwbFZ1TDBlcUdnSDVQZHVWTDZXT1pvN2pLT3ZPOEtGM3BJT3p3ZjBCdUVvaVd5MXpPRFRIaC8yMTZQc3BJbTE2OCt2aW1aSHl4Z2c4WkVxNUpXZUFNaTZUZ2w1Vk54dzBSc1pKUlFCODZZVGxCSDY0cW9WZW93eDBDZWhVZzdvR3A5VlZJY0xYc0tMTkQrY0E4Q0R2OVZBZm5KSVZZNTB6bU5SN00zR3FsUDVrUmhrSFlSenpVeHpkbDJjVUt6aWNiNFpCbEFqSFFCMW9wME0rTk05T0hUbGhPMEllclN1aEZ1Zmx5QlBFNUJQVHlBU2xjU0JnYkJGZE1HYVZQNUFBRlllZlFkcWdScGFySmJURzNpekQ5UkVkc1lLazlRTFNYRGJjU0tpNVdjRzU0TEY4eWhwRzRoQVQySkR1QkRhUE05S0VUbGhQMDRhb1NlaTBIT3R3Qm9IOG1mU2dNM2dkTC81dzJMOEZWVnhxcFBvUHhUZmg4WlFzb2dETUtxU2RZZy9lekwxcXFvcXNIU2ZKUm5vT2ZzQWN2akVpNVk1eStCenJ3TVAzbjBZZTYxYXBEVUlOUFhHcXlOMEhJQ3hZYzJKc1AyazdBUkxlMGlMNVVvSi9ybmVtRFRNQ0VDSjJ3bktCbjBkZ3dWUW05UWgzdVl0QS9oR25selFFbzlBRXc5S3Nza1IwRVYxbGxuUTlaZEswSjNmWEJRZFhWZVpZNlNKS0pMSmtWNkdFcEMyQmhZZnB2WWZsMzVhcERTQTd6elVqcDBKUXk4Zk9GQ0Q2Um16K2tVR3c3b2t6N3o1Ymo1bTdzbSttYlhIWDU0ekJCbVFuTERmcEpvS3FVWGlmU2pYWnJ5V3VLUVg4dFdZVmRXZi95M1E3by9QQkFrNk80NmxvajFXSkFhMHFiOGJQRGNNbnQyMythcHY5Mis3YlJQMmJtRyttRC8wNzZselorSzAyL291bmE1c0p1M0J3SVBrd3Rsdy9jc2NBWDJDekhUYXRzcHlxRGZpSUhPR0RDY29NK1ZGVktyMXpRemRZeHl4ZUMvbnlRSktzTThIQzhhNFNvVUZ4Uk5VcUNoZ01BL2ZrVFR6NGlqc3RQWFJXZzEwV1BYTCthUlJORG8xNklRYW5rUitDZlRiV2ZiS1VQZnhkMXM4M0Y3MDFaL1J3SURpSEtVeVF0MzQ3NGhsRWdNbzMvYk4wNGdOci9PZi9wVVZiTkhiZFBQSHIrVTRPc3dIWHlnbDRQbEdmc1NreFlidENIcWtycHhmNnR3T3FYV28vL2wwdkhyTHdROUsreGhodS85MVQ2K0s5K3lLQkZjVFVhcU14MjRQcENkQWlOZWlueVpST2ZmZ2F1MzNmLzB3RDNzNTlHVGZQTzlRd0ZiM1RlZ2FXRjlNZk80ZWFaT3licFk2MEhvK1NqNTgvSzdSVUpjOXcra0Q1MlV4WGtPbVVGUHRDNyt0amx3Uk9XRy9TaHFsSjZRZHg1cFgzLzJWYlJOcFlDME50YW9UekZGVldqNUhLcW51S2lVbGZ5cUhCNFhEMkR5N2VReHk0NnRheG4rb3NvTkJ0S3RnYkJDMFJaaGl0aE0zM25DbmlUNjlsOUUxNDIvTjRtQTBIaDE5QmlnRDc0dW5lRHZrQkZWVTNvQlVUM3g3QUxyeEJ2MDRPZTRLb2tNaFA2N1U2em5NNzFVK3JHVGJlZHNuVEZmcFFNNWpJbnpoMDdaaG5BcVFiQkM2Um8vZ28wYU44L0FnT08wejNSZUpLKzF2d2NKSGZUVjBTQjZ6Y0c2SU92KytxZ0ovUUNoL3R2ZUtTRnU5TXVQYUY4ZXRBVFhCMThKakxRNzZnM2kwT2pYbWF2VXJsTjliZ3Q2d1l4blpGQkFYYVFHdm1RVEEyQys4WFk1TmZ5V1FyL3RRVWUyVjRTalEvVHg3bTJ5MFUzMEJpZ0Q3N3VxNE9lMEF1Y3ErWXAwNXIvbXlLaFB2azdQZWdKcmlRSDlobnNZMGNOVlJ5NE9aWHFHbHEycEI4cml5N2NGMTE5QytwL2FEeWhSUlh1WkEyQ3U1bXptdDdUN0xlZlFwQUFIbXplWVJtK0Mva0ZkaTc4bG4wL0lPakNDUG1PNE91K091aGIyY1lScE5laURHbU5DMmJaTldOUGgwOGh1NDdnYWpjUitZMVM2OWpRemFrMHI3RFM0VDJySGZkRmw3RmJkU1JuU3F1bE8xdUg0Rzd1ckthOXozNG5iRXFIZmEzSExNTStaQ2g4dVhYcm1RK3Z4VDg5MitmRGxZSHA0T3UrTXVncHZZN2s3ZTFRK25ZT3NWZExEMjVHaU9KSzg5Z3N0U2dFVCtPWXBoT3Z0SHZKb3NXM2pPemlTMkd6OU1xaURzRXRzYzNzaXBpcUQ1bnozdWo4aEtnRXFZUXZ2MUMwU2xsUS80akZKRnNpaDYvN2xUWUxjaHNIeEpYa1VSbjBsRjU5NmNzMzVXMU9zclBQai9McHdTNHR6bE5jNlY3RGd1dk83S1gyM3B2RlVYUGpVNHNjL3cvaHZUdW90RkUwTWFLMklsbUg0RG1tdUdCZHhNak1UZExnNTl6aWpSWlRleUdEKzhaSjQrdWU3eHd6TUk5ZmlLc01la3F2UXhrbGJLV25jUlN5cVZCYzdUWWlmMVpxNnNiZmxLVHBWUzl0SDFzMCttdzZIQi9nMG5KU1E4ODZCTWNDNXRMcmwzaFI1dXRtMVl0eUY5TlFJaUxYTDE0QnZ1NjNucmx1SHpjR2lsVmwwRk42eWUvb1FSUkNYT2lLWGF3RXhaV2szU2k2cjVxOWhrVlJCclA1TkxsR0xqTFRZOTlmNEErSkZiMmxvbHVrYXBrbGFoRGNaa25sWWR2UVBpcFhRY1Rnd0FycVhEWVpmdDFYQmoyaGwzS3U4QTJuckFyKzlnUlh1c05PVVlEWTdOWXQ3VXliL1FOeUsrWTJQdWpCZ3RnN3NQNUR4MnFwbFFoMHJFRndKSjR6YWUwT1VYdDlnd01yVHNyRkZlSFhmV1hRRTNvQjFrZGN4dURud3NVYVdTMElybGFMTEh0VTdsNFQ4QTBKbWs5NDZhWUpiK2k0QnJlWDdqV1R3dGljK2MxS0lsZUQ0QkEwbHJFQUFBUFNTVVJCVkFUWFhKRzFTWG9zZDZyWno1eHpIU01VaEYvM2xVRlA2TFhKWXJYc0NINHVMSnFYK0NXNDByMmI1VUpoYmJIcy9XV2FXSlRTSlJ5YkZCUW42YlBxemNHTXgxSkJzTmNXcFFiQmJaWlUzdG9rM2M2OE5FQVo5bnFvbnRYTHdxLzd5cUFuOUZxU2ZyUzlaYmE2WXBJQ3dWVldHZWUxOU8xR3ZpZ2oxdmc3c3d3MURLL2toTmg0OGZ3clZ1RkdTVCtyQnNFdENjbXNPZUt3cHJ2TG0rRTFKdGt2Um1INGRWOFY5SlJleXJrS3YvWktLazF4SlVrTTB3T3kzRkVJMWppR3F1RnJqdm9ZeGQwN1FWUzZEd1pCN1VTak9nUVBFUWQyaDZCbXNCM2htR2RuZDh0SDNNS3YrNnFncC9SU3p0WE1QRG1LSzFKZkp6czVCMXJYRVNsWWpiRFNYQ1NkYURwMTBmaFdVTmZ0VXMvdDZoQThSR3h6azdTYTRIdUJMeFdGc0hDMUtYSGRWd1U5cFplYzRLMzRsVXZhS2NvcHJoU1p6Wktlc1ZpTnJFYllCMEpKSThxK00zRFg0WnF6VjNHdUlGMkg0QVVpOE9wc0o4RFd6L09jQ2lKeVJHU1IvQkF5MDdRcGNkMVhCVDJsVitaY3NTMFlJUDFucDlHZ29BL0ZsZW95eVlVSHFWYTZUTHh3Y21UdkNOTU5ha3p0bEhtd055ZUNRN0Q2bEpsb1dYeFFYZm01S1Z2UUhsMmJxZlZLWFBjd0c5K3RJZ3VobDNLNGQ5bUNkbU1XMHliQmxWSmlwZXdqbmkzMkJIR3JGZWFBVUJ4amxrMUt2UHh5OFlKdlAzWEtncThpU3BOOW9WYjZ1ZUNOSHN6WWFXVC96SmtGNm9JbUxIaWFBQmZoOUFlaGwzSzR1K3dKUzI3MytQUzhkRStDcTY3VXFaUEExNWQxRC9iNGYxSnVIYUE3UjA2dFpLdkFJTElYTHZnWkcyeDR4WFRFeE0wV1JmTGJST0o1VFd2QXFtWjJoRjczdDU5LzZRdytyUEhoTDB6LytqK2hsL3JTRTM4TXQvaktETlFrdUJKY0d1VnZZdXZwcXpmUER3aGFGMUgweFZFNDF3c1huSDk5RHJiWE1wSGxvcWdwbm5yQXhpQ1lmZFpLejBEaDJ2T1dZZGM5dURieW1OckZJZlJha0ZzRTIyd1oyWWUvNkFmQmxlRFIrQ3Vpc0tEb1crMTM3eGMwbWMvcUN4WWN2SG1ZM1RvdFB0TkxIME82emdzcDNEeG5HZ2RtWXhKMjNhL0MxNzZ1UDNuNU9ueEJhMnJRRTNydE1oWFowUVN5RFhHL0V3WFJmZ211MFdqL21OQTBGb0NGM0g2eWZmK0lJV2tMM2hoa0IweXF4enl4dy9aWU5xZkdHS2NSOEZQWGRVL3B4YmVITXhuUFlOL0x3aXdjWklwcmdGRiszR1NHRmppRWdNMzRuV3ZNc3ovTHhsejV1UnZnM3Z3ZEJEVitSQTVLTCtsd0owZnBDeHZ0T3pQUWxPSTZBelkvSmxuQ0FwOU1iOXlFaDhqZDlFYm53WUhvdDhtaWQvem9wdTh0K2NRazZ6aVhKMHF2c1l3SHJhUVBtek5adlZCYzU5STgvNStFK2xiN1ovYmhUY0gvYU4yQUV6OGFqMzVPcGw1ODhOZFo4a2ZnUk9uMVIrOFlaSnA5cG4zamVCWktVbHo5ZlA0WDF4VmNTamNEVmtJQUFBQUFTVVZPUks1Q1lJST0iCn0K"/>
    </extobj>
  </extobjs>
</s:customData>
</file>

<file path=customXml/itemProps2.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10003</Words>
  <Application>WPS 文字</Application>
  <PresentationFormat>宽屏</PresentationFormat>
  <Paragraphs>664</Paragraphs>
  <Slides>80</Slides>
  <Notes>1</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80</vt:i4>
      </vt:variant>
    </vt:vector>
  </HeadingPairs>
  <TitlesOfParts>
    <vt:vector size="98" baseType="lpstr">
      <vt:lpstr>Arial</vt:lpstr>
      <vt:lpstr>宋体</vt:lpstr>
      <vt:lpstr>Wingdings</vt:lpstr>
      <vt:lpstr>Heiti SC Light</vt:lpstr>
      <vt:lpstr>Wingdings</vt:lpstr>
      <vt:lpstr>Heiti SC Medium</vt:lpstr>
      <vt:lpstr>DejaVu Math TeX Gyre</vt:lpstr>
      <vt:lpstr>Consolas</vt:lpstr>
      <vt:lpstr>黑体</vt:lpstr>
      <vt:lpstr>汉仪中黑KW</vt:lpstr>
      <vt:lpstr>汉仪书宋二KW</vt:lpstr>
      <vt:lpstr>Calibri</vt:lpstr>
      <vt:lpstr>Helvetica Neue</vt:lpstr>
      <vt:lpstr>微软雅黑</vt:lpstr>
      <vt:lpstr>汉仪旗黑</vt:lpstr>
      <vt:lpstr>宋体</vt:lpstr>
      <vt:lpstr>Arial Unicode MS</vt:lpstr>
      <vt:lpstr>Office 主题​​</vt:lpstr>
      <vt:lpstr>循环神经网络</vt:lpstr>
      <vt:lpstr>引言</vt:lpstr>
      <vt:lpstr>引言</vt:lpstr>
      <vt:lpstr>序列模型</vt:lpstr>
      <vt:lpstr>自回归模型（Autoregressive Models）</vt:lpstr>
      <vt:lpstr>自回归模型</vt:lpstr>
      <vt:lpstr>序列模型（Sequence Models）</vt:lpstr>
      <vt:lpstr>马尔可夫模型</vt:lpstr>
      <vt:lpstr>训练</vt:lpstr>
      <vt:lpstr>预测</vt:lpstr>
      <vt:lpstr>为什么效果这么差</vt:lpstr>
      <vt:lpstr>小结</vt:lpstr>
      <vt:lpstr>文本预处理</vt:lpstr>
      <vt:lpstr>读取数据集</vt:lpstr>
      <vt:lpstr>词元化</vt:lpstr>
      <vt:lpstr>词表</vt:lpstr>
      <vt:lpstr>词表</vt:lpstr>
      <vt:lpstr>小结</vt:lpstr>
      <vt:lpstr>语言模型和数据集</vt:lpstr>
      <vt:lpstr>语言模型和数据集</vt:lpstr>
      <vt:lpstr>学习语言模型</vt:lpstr>
      <vt:lpstr>学习语言模型</vt:lpstr>
      <vt:lpstr>拉普拉斯平滑（Laplace smoothing）</vt:lpstr>
      <vt:lpstr>马尔可夫模型与n元语法</vt:lpstr>
      <vt:lpstr>马尔可夫模型与n元语法</vt:lpstr>
      <vt:lpstr>自然语言统计</vt:lpstr>
      <vt:lpstr>词频图</vt:lpstr>
      <vt:lpstr>其他的词元组合 二元语法、三元语法</vt:lpstr>
      <vt:lpstr>直观地对比 三种模型中的词元频率</vt:lpstr>
      <vt:lpstr>读取长序列数据</vt:lpstr>
      <vt:lpstr>读取长序列数据</vt:lpstr>
      <vt:lpstr>循环神经网络</vt:lpstr>
      <vt:lpstr>有隐状态的循环神经网络</vt:lpstr>
      <vt:lpstr>有隐状态的循环神经网络</vt:lpstr>
      <vt:lpstr>有隐状态的循环神经网络</vt:lpstr>
      <vt:lpstr>基于循环神经网络的字符级语言模型</vt:lpstr>
      <vt:lpstr>困惑度（Perplexity）</vt:lpstr>
      <vt:lpstr>困惑度（Perplexity）</vt:lpstr>
      <vt:lpstr>困惑度（Perplexity）</vt:lpstr>
      <vt:lpstr>通过时间反向传播</vt:lpstr>
      <vt:lpstr>BPTT</vt:lpstr>
      <vt:lpstr>BPTT</vt:lpstr>
      <vt:lpstr>BPTT</vt:lpstr>
      <vt:lpstr>通过时间反向传播的细节</vt:lpstr>
      <vt:lpstr>通过时间反向传播的细节</vt:lpstr>
      <vt:lpstr>通过时间反向传播的细节</vt:lpstr>
      <vt:lpstr>循环神经网络的从零开始实现</vt:lpstr>
      <vt:lpstr>循环神经网络模型</vt:lpstr>
      <vt:lpstr>循环神经网络模型</vt:lpstr>
      <vt:lpstr>梯度裁剪</vt:lpstr>
      <vt:lpstr>梯度裁剪</vt:lpstr>
      <vt:lpstr>梯度裁剪</vt:lpstr>
      <vt:lpstr>门控循环单元（GRU - gated recurrent unit）</vt:lpstr>
      <vt:lpstr>门控隐状态</vt:lpstr>
      <vt:lpstr>重置门和更新门</vt:lpstr>
      <vt:lpstr>重置门和更新门</vt:lpstr>
      <vt:lpstr>候选隐状态 - candidate hidden state</vt:lpstr>
      <vt:lpstr>隐状态</vt:lpstr>
      <vt:lpstr>隐状态</vt:lpstr>
      <vt:lpstr>长短期记忆网络（LSTM - long short-term memory）</vt:lpstr>
      <vt:lpstr>输入门、遗忘门和输出门</vt:lpstr>
      <vt:lpstr>候选记忆元</vt:lpstr>
      <vt:lpstr>记忆元</vt:lpstr>
      <vt:lpstr>记忆元</vt:lpstr>
      <vt:lpstr>隐状态</vt:lpstr>
      <vt:lpstr>小结</vt:lpstr>
      <vt:lpstr>深度循环神经网络</vt:lpstr>
      <vt:lpstr>双向循环神经网络</vt:lpstr>
      <vt:lpstr>隐马尔可夫模型中的动态规划</vt:lpstr>
      <vt:lpstr>隐马尔可夫模型（hidden Markov model，HMM）</vt:lpstr>
      <vt:lpstr>HMM</vt:lpstr>
      <vt:lpstr>动态规划 - 前向</vt:lpstr>
      <vt:lpstr>动态规划 - 后向</vt:lpstr>
      <vt:lpstr>动态规划 - 小结</vt:lpstr>
      <vt:lpstr>双向模型</vt:lpstr>
      <vt:lpstr>编码器-解码器架构</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lezhang.thu</dc:creator>
  <cp:lastModifiedBy>章乐</cp:lastModifiedBy>
  <cp:revision>1122</cp:revision>
  <dcterms:created xsi:type="dcterms:W3CDTF">2023-05-31T05:15:41Z</dcterms:created>
  <dcterms:modified xsi:type="dcterms:W3CDTF">2023-05-31T05:15:41Z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2052-4.6.1.7467</vt:lpwstr>
  </property>
  <property fmtid="{D5CDD505-2E9C-101B-9397-08002B2CF9AE}" pid="3" name="ICV">
    <vt:lpwstr>A30B96C402276615375F0C634AAD5DF4</vt:lpwstr>
  </property>
</Properties>
</file>